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46"/>
  </p:notesMasterIdLst>
  <p:handoutMasterIdLst>
    <p:handoutMasterId r:id="rId47"/>
  </p:handoutMasterIdLst>
  <p:sldIdLst>
    <p:sldId id="256" r:id="rId2"/>
    <p:sldId id="257" r:id="rId3"/>
    <p:sldId id="259" r:id="rId4"/>
    <p:sldId id="261" r:id="rId5"/>
    <p:sldId id="262"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268" r:id="rId4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7" d="100"/>
          <a:sy n="117" d="100"/>
        </p:scale>
        <p:origin x="356" y="64"/>
      </p:cViewPr>
      <p:guideLst/>
    </p:cSldViewPr>
  </p:slideViewPr>
  <p:notesTextViewPr>
    <p:cViewPr>
      <p:scale>
        <a:sx n="1" d="1"/>
        <a:sy n="1" d="1"/>
      </p:scale>
      <p:origin x="0" y="0"/>
    </p:cViewPr>
  </p:notesTextViewPr>
  <p:notesViewPr>
    <p:cSldViewPr snapToGrid="0">
      <p:cViewPr varScale="1">
        <p:scale>
          <a:sx n="86" d="100"/>
          <a:sy n="86" d="100"/>
        </p:scale>
        <p:origin x="300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A004EF-4F59-4C97-9633-3DACD465483F}" type="datetimeFigureOut">
              <a:rPr lang="es-CO" smtClean="0"/>
              <a:t>10/07/2024</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0F8AEC-6806-4058-8FC0-BF69B54B540A}" type="slidenum">
              <a:rPr lang="es-CO" smtClean="0"/>
              <a:t>‹Nº›</a:t>
            </a:fld>
            <a:endParaRPr lang="es-CO"/>
          </a:p>
        </p:txBody>
      </p:sp>
    </p:spTree>
    <p:extLst>
      <p:ext uri="{BB962C8B-B14F-4D97-AF65-F5344CB8AC3E}">
        <p14:creationId xmlns:p14="http://schemas.microsoft.com/office/powerpoint/2010/main" val="257781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5AE25-5B5F-47EA-8BBC-6F528ACBF40B}" type="datetimeFigureOut">
              <a:rPr lang="es-CO" smtClean="0"/>
              <a:t>10/07/2024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ED264-198C-491C-9D52-0254DC869C7D}" type="slidenum">
              <a:rPr lang="es-CO" smtClean="0"/>
              <a:t>‹Nº›</a:t>
            </a:fld>
            <a:endParaRPr lang="es-CO"/>
          </a:p>
        </p:txBody>
      </p:sp>
    </p:spTree>
    <p:extLst>
      <p:ext uri="{BB962C8B-B14F-4D97-AF65-F5344CB8AC3E}">
        <p14:creationId xmlns:p14="http://schemas.microsoft.com/office/powerpoint/2010/main" val="96700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343887C7-B18D-40EE-975B-5836DC739652}" type="datetimeFigureOut">
              <a:rPr lang="es-CO" smtClean="0"/>
              <a:t>10/07/2024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12571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43887C7-B18D-40EE-975B-5836DC739652}" type="datetimeFigureOut">
              <a:rPr lang="es-CO" smtClean="0"/>
              <a:t>10/07/2024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371937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43887C7-B18D-40EE-975B-5836DC739652}" type="datetimeFigureOut">
              <a:rPr lang="es-CO" smtClean="0"/>
              <a:t>10/07/2024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44986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6" name="Marcador de contenido 2"/>
          <p:cNvSpPr>
            <a:spLocks noGrp="1"/>
          </p:cNvSpPr>
          <p:nvPr>
            <p:ph idx="1"/>
          </p:nvPr>
        </p:nvSpPr>
        <p:spPr>
          <a:xfrm>
            <a:off x="4270587" y="1625613"/>
            <a:ext cx="7565813" cy="526620"/>
          </a:xfrm>
          <a:prstGeom prst="rect">
            <a:avLst/>
          </a:prstGeom>
        </p:spPr>
        <p:txBody>
          <a:bodyPr/>
          <a:lstStyle>
            <a:lvl1pPr marL="0" indent="0">
              <a:buNone/>
              <a:defRPr sz="2133">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Haga clic para modificar el estilo de texto del patrón</a:t>
            </a:r>
          </a:p>
        </p:txBody>
      </p:sp>
      <p:sp>
        <p:nvSpPr>
          <p:cNvPr id="10" name="Marcador de contenido 2"/>
          <p:cNvSpPr>
            <a:spLocks noGrp="1"/>
          </p:cNvSpPr>
          <p:nvPr>
            <p:ph idx="13" hasCustomPrompt="1"/>
          </p:nvPr>
        </p:nvSpPr>
        <p:spPr>
          <a:xfrm>
            <a:off x="623147" y="2900707"/>
            <a:ext cx="2235200" cy="675639"/>
          </a:xfrm>
          <a:prstGeom prst="rect">
            <a:avLst/>
          </a:prstGeom>
        </p:spPr>
        <p:txBody>
          <a:bodyPr/>
          <a:lstStyle>
            <a:lvl1pPr marL="0" indent="0">
              <a:buNone/>
              <a:defRPr sz="2667" b="1">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Contenido</a:t>
            </a:r>
          </a:p>
        </p:txBody>
      </p:sp>
      <p:sp>
        <p:nvSpPr>
          <p:cNvPr id="11" name="Marcador de contenido 2"/>
          <p:cNvSpPr>
            <a:spLocks noGrp="1"/>
          </p:cNvSpPr>
          <p:nvPr>
            <p:ph idx="14" hasCustomPrompt="1"/>
          </p:nvPr>
        </p:nvSpPr>
        <p:spPr>
          <a:xfrm>
            <a:off x="3457787" y="1386003"/>
            <a:ext cx="657013" cy="665485"/>
          </a:xfrm>
          <a:prstGeom prst="rect">
            <a:avLst/>
          </a:prstGeom>
        </p:spPr>
        <p:txBody>
          <a:bodyPr/>
          <a:lstStyle>
            <a:lvl1pPr marL="0" indent="0" algn="ctr">
              <a:buNone/>
              <a:defRPr sz="5333" b="1">
                <a:solidFill>
                  <a:srgbClr val="FFCD00"/>
                </a:solidFill>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1</a:t>
            </a:r>
          </a:p>
        </p:txBody>
      </p:sp>
      <p:sp>
        <p:nvSpPr>
          <p:cNvPr id="14" name="Rectángulo 13"/>
          <p:cNvSpPr/>
          <p:nvPr userDrawn="1"/>
        </p:nvSpPr>
        <p:spPr>
          <a:xfrm>
            <a:off x="2943014" y="1115069"/>
            <a:ext cx="88053" cy="4980931"/>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5" name="Marcador de contenido 2"/>
          <p:cNvSpPr>
            <a:spLocks noGrp="1"/>
          </p:cNvSpPr>
          <p:nvPr>
            <p:ph idx="15"/>
          </p:nvPr>
        </p:nvSpPr>
        <p:spPr>
          <a:xfrm>
            <a:off x="4270587" y="2523079"/>
            <a:ext cx="7565813" cy="526620"/>
          </a:xfrm>
          <a:prstGeom prst="rect">
            <a:avLst/>
          </a:prstGeom>
        </p:spPr>
        <p:txBody>
          <a:bodyPr/>
          <a:lstStyle>
            <a:lvl1pPr marL="0" indent="0">
              <a:buNone/>
              <a:defRPr sz="2133">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Haga clic para modificar el estilo de texto del patrón</a:t>
            </a:r>
          </a:p>
        </p:txBody>
      </p:sp>
      <p:sp>
        <p:nvSpPr>
          <p:cNvPr id="16" name="Marcador de contenido 2"/>
          <p:cNvSpPr>
            <a:spLocks noGrp="1"/>
          </p:cNvSpPr>
          <p:nvPr>
            <p:ph idx="16" hasCustomPrompt="1"/>
          </p:nvPr>
        </p:nvSpPr>
        <p:spPr>
          <a:xfrm>
            <a:off x="3457787" y="2283470"/>
            <a:ext cx="657013" cy="665485"/>
          </a:xfrm>
          <a:prstGeom prst="rect">
            <a:avLst/>
          </a:prstGeom>
        </p:spPr>
        <p:txBody>
          <a:bodyPr/>
          <a:lstStyle>
            <a:lvl1pPr marL="0" indent="0" algn="ctr">
              <a:buNone/>
              <a:defRPr sz="5333" b="1">
                <a:solidFill>
                  <a:srgbClr val="FFCD00"/>
                </a:solidFill>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2</a:t>
            </a:r>
          </a:p>
        </p:txBody>
      </p:sp>
      <p:sp>
        <p:nvSpPr>
          <p:cNvPr id="17" name="Marcador de contenido 2"/>
          <p:cNvSpPr>
            <a:spLocks noGrp="1"/>
          </p:cNvSpPr>
          <p:nvPr>
            <p:ph idx="17"/>
          </p:nvPr>
        </p:nvSpPr>
        <p:spPr>
          <a:xfrm>
            <a:off x="4270587" y="3412079"/>
            <a:ext cx="7565813" cy="526620"/>
          </a:xfrm>
          <a:prstGeom prst="rect">
            <a:avLst/>
          </a:prstGeom>
        </p:spPr>
        <p:txBody>
          <a:bodyPr/>
          <a:lstStyle>
            <a:lvl1pPr marL="0" indent="0">
              <a:buNone/>
              <a:defRPr sz="2133">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Haga clic para modificar el estilo de texto del patrón</a:t>
            </a:r>
          </a:p>
        </p:txBody>
      </p:sp>
      <p:sp>
        <p:nvSpPr>
          <p:cNvPr id="18" name="Marcador de contenido 2"/>
          <p:cNvSpPr>
            <a:spLocks noGrp="1"/>
          </p:cNvSpPr>
          <p:nvPr>
            <p:ph idx="18" hasCustomPrompt="1"/>
          </p:nvPr>
        </p:nvSpPr>
        <p:spPr>
          <a:xfrm>
            <a:off x="3457787" y="3172470"/>
            <a:ext cx="657013" cy="665485"/>
          </a:xfrm>
          <a:prstGeom prst="rect">
            <a:avLst/>
          </a:prstGeom>
        </p:spPr>
        <p:txBody>
          <a:bodyPr/>
          <a:lstStyle>
            <a:lvl1pPr marL="0" indent="0" algn="ctr">
              <a:buNone/>
              <a:defRPr sz="5333" b="1">
                <a:solidFill>
                  <a:srgbClr val="FFCD00"/>
                </a:solidFill>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3</a:t>
            </a:r>
          </a:p>
        </p:txBody>
      </p:sp>
      <p:sp>
        <p:nvSpPr>
          <p:cNvPr id="19" name="Marcador de contenido 2"/>
          <p:cNvSpPr>
            <a:spLocks noGrp="1"/>
          </p:cNvSpPr>
          <p:nvPr>
            <p:ph idx="19"/>
          </p:nvPr>
        </p:nvSpPr>
        <p:spPr>
          <a:xfrm>
            <a:off x="4270587" y="4334946"/>
            <a:ext cx="7565813" cy="526620"/>
          </a:xfrm>
          <a:prstGeom prst="rect">
            <a:avLst/>
          </a:prstGeom>
        </p:spPr>
        <p:txBody>
          <a:bodyPr/>
          <a:lstStyle>
            <a:lvl1pPr marL="0" indent="0">
              <a:buNone/>
              <a:defRPr sz="2133">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Haga clic para modificar el estilo de texto del patrón</a:t>
            </a:r>
          </a:p>
        </p:txBody>
      </p:sp>
      <p:sp>
        <p:nvSpPr>
          <p:cNvPr id="20" name="Marcador de contenido 2"/>
          <p:cNvSpPr>
            <a:spLocks noGrp="1"/>
          </p:cNvSpPr>
          <p:nvPr>
            <p:ph idx="20" hasCustomPrompt="1"/>
          </p:nvPr>
        </p:nvSpPr>
        <p:spPr>
          <a:xfrm>
            <a:off x="3457787" y="4095336"/>
            <a:ext cx="657013" cy="665485"/>
          </a:xfrm>
          <a:prstGeom prst="rect">
            <a:avLst/>
          </a:prstGeom>
        </p:spPr>
        <p:txBody>
          <a:bodyPr/>
          <a:lstStyle>
            <a:lvl1pPr marL="0" indent="0" algn="ctr">
              <a:buNone/>
              <a:defRPr sz="5333" b="1">
                <a:solidFill>
                  <a:srgbClr val="FFCD00"/>
                </a:solidFill>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4</a:t>
            </a:r>
          </a:p>
        </p:txBody>
      </p:sp>
      <p:sp>
        <p:nvSpPr>
          <p:cNvPr id="21" name="Marcador de contenido 2"/>
          <p:cNvSpPr>
            <a:spLocks noGrp="1"/>
          </p:cNvSpPr>
          <p:nvPr>
            <p:ph idx="21"/>
          </p:nvPr>
        </p:nvSpPr>
        <p:spPr>
          <a:xfrm>
            <a:off x="4270587" y="5308613"/>
            <a:ext cx="7565813" cy="526620"/>
          </a:xfrm>
          <a:prstGeom prst="rect">
            <a:avLst/>
          </a:prstGeom>
        </p:spPr>
        <p:txBody>
          <a:bodyPr/>
          <a:lstStyle>
            <a:lvl1pPr marL="0" indent="0">
              <a:buNone/>
              <a:defRPr sz="2133">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Haga clic para modificar el estilo de texto del patrón</a:t>
            </a:r>
          </a:p>
        </p:txBody>
      </p:sp>
      <p:sp>
        <p:nvSpPr>
          <p:cNvPr id="22" name="Marcador de contenido 2"/>
          <p:cNvSpPr>
            <a:spLocks noGrp="1"/>
          </p:cNvSpPr>
          <p:nvPr>
            <p:ph idx="22" hasCustomPrompt="1"/>
          </p:nvPr>
        </p:nvSpPr>
        <p:spPr>
          <a:xfrm>
            <a:off x="3457787" y="5069003"/>
            <a:ext cx="657013" cy="665485"/>
          </a:xfrm>
          <a:prstGeom prst="rect">
            <a:avLst/>
          </a:prstGeom>
        </p:spPr>
        <p:txBody>
          <a:bodyPr/>
          <a:lstStyle>
            <a:lvl1pPr marL="0" indent="0" algn="ctr">
              <a:buNone/>
              <a:defRPr sz="5333" b="1">
                <a:solidFill>
                  <a:srgbClr val="FFCD00"/>
                </a:solidFill>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5</a:t>
            </a:r>
          </a:p>
        </p:txBody>
      </p:sp>
    </p:spTree>
    <p:extLst>
      <p:ext uri="{BB962C8B-B14F-4D97-AF65-F5344CB8AC3E}">
        <p14:creationId xmlns:p14="http://schemas.microsoft.com/office/powerpoint/2010/main" val="278929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49957" y="2508419"/>
            <a:ext cx="5924513" cy="1821991"/>
          </a:xfrm>
          <a:prstGeom prst="rect">
            <a:avLst/>
          </a:prstGeom>
        </p:spPr>
        <p:txBody>
          <a:bodyPr anchor="t"/>
          <a:lstStyle>
            <a:lvl1pPr algn="l">
              <a:defRPr sz="5333" b="1" cap="none">
                <a:solidFill>
                  <a:srgbClr val="4D4D4D"/>
                </a:solidFill>
                <a:latin typeface="Helvetica"/>
                <a:cs typeface="Helvetica"/>
              </a:defRPr>
            </a:lvl1pPr>
          </a:lstStyle>
          <a:p>
            <a:r>
              <a:rPr lang="es-ES_tradnl" dirty="0"/>
              <a:t>Clic para editar titulo </a:t>
            </a:r>
            <a:endParaRPr lang="es-ES" dirty="0"/>
          </a:p>
        </p:txBody>
      </p:sp>
      <p:sp>
        <p:nvSpPr>
          <p:cNvPr id="3" name="Marcador de texto 2"/>
          <p:cNvSpPr>
            <a:spLocks noGrp="1"/>
          </p:cNvSpPr>
          <p:nvPr>
            <p:ph type="body" idx="1"/>
          </p:nvPr>
        </p:nvSpPr>
        <p:spPr>
          <a:xfrm>
            <a:off x="1049956" y="4253436"/>
            <a:ext cx="6546176" cy="935517"/>
          </a:xfrm>
          <a:prstGeom prst="rect">
            <a:avLst/>
          </a:prstGeom>
        </p:spPr>
        <p:txBody>
          <a:bodyPr anchor="b"/>
          <a:lstStyle>
            <a:lvl1pPr marL="0" indent="0">
              <a:buNone/>
              <a:defRPr sz="2667" b="0">
                <a:solidFill>
                  <a:srgbClr val="4D4D4D"/>
                </a:solidFill>
                <a:latin typeface="Helvetica"/>
                <a:cs typeface="Helvetic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dirty="0"/>
              <a:t>Haga clic para modificar el estilo de texto del patrón</a:t>
            </a:r>
          </a:p>
        </p:txBody>
      </p:sp>
      <p:sp>
        <p:nvSpPr>
          <p:cNvPr id="8" name="Marcador de contenido 3"/>
          <p:cNvSpPr>
            <a:spLocks noGrp="1"/>
          </p:cNvSpPr>
          <p:nvPr>
            <p:ph sz="half" idx="2" hasCustomPrompt="1"/>
          </p:nvPr>
        </p:nvSpPr>
        <p:spPr>
          <a:xfrm>
            <a:off x="1104545" y="1089455"/>
            <a:ext cx="1656716" cy="1418964"/>
          </a:xfrm>
          <a:prstGeom prst="rect">
            <a:avLst/>
          </a:prstGeom>
        </p:spPr>
        <p:txBody>
          <a:bodyPr/>
          <a:lstStyle>
            <a:lvl1pPr marL="0" indent="0">
              <a:buNone/>
              <a:defRPr sz="8000" b="1">
                <a:solidFill>
                  <a:schemeClr val="bg1"/>
                </a:solidFill>
                <a:latin typeface="Helvetica"/>
                <a:cs typeface="Helvetica"/>
              </a:defRPr>
            </a:lvl1pPr>
            <a:lvl2pPr>
              <a:defRPr sz="2667">
                <a:latin typeface="Helvetica"/>
                <a:cs typeface="Helvetica"/>
              </a:defRPr>
            </a:lvl2pPr>
            <a:lvl3pPr>
              <a:defRPr sz="2400">
                <a:latin typeface="Helvetica"/>
                <a:cs typeface="Helvetica"/>
              </a:defRPr>
            </a:lvl3pPr>
            <a:lvl4pPr>
              <a:defRPr sz="2133">
                <a:latin typeface="Helvetica"/>
                <a:cs typeface="Helvetica"/>
              </a:defRPr>
            </a:lvl4pPr>
            <a:lvl5pPr>
              <a:defRPr sz="2133">
                <a:latin typeface="Helvetica"/>
                <a:cs typeface="Helvetica"/>
              </a:defRPr>
            </a:lvl5pPr>
            <a:lvl6pPr>
              <a:defRPr sz="2133"/>
            </a:lvl6pPr>
            <a:lvl7pPr>
              <a:defRPr sz="2133"/>
            </a:lvl7pPr>
            <a:lvl8pPr>
              <a:defRPr sz="2133"/>
            </a:lvl8pPr>
            <a:lvl9pPr>
              <a:defRPr sz="2133"/>
            </a:lvl9pPr>
          </a:lstStyle>
          <a:p>
            <a:pPr lvl="0"/>
            <a:r>
              <a:rPr lang="es-ES" dirty="0"/>
              <a:t>1</a:t>
            </a:r>
          </a:p>
        </p:txBody>
      </p:sp>
    </p:spTree>
    <p:extLst>
      <p:ext uri="{BB962C8B-B14F-4D97-AF65-F5344CB8AC3E}">
        <p14:creationId xmlns:p14="http://schemas.microsoft.com/office/powerpoint/2010/main" val="806554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2463801" y="233719"/>
            <a:ext cx="7429527" cy="524168"/>
          </a:xfrm>
          <a:prstGeom prst="rect">
            <a:avLst/>
          </a:prstGeom>
        </p:spPr>
        <p:txBody>
          <a:bodyPr vert="horz"/>
          <a:lstStyle>
            <a:lvl1pPr algn="l">
              <a:defRPr sz="2400" b="1">
                <a:solidFill>
                  <a:srgbClr val="4D4D4D"/>
                </a:solidFill>
                <a:latin typeface="Helvetica"/>
                <a:cs typeface="Helvetica"/>
              </a:defRPr>
            </a:lvl1pPr>
          </a:lstStyle>
          <a:p>
            <a:r>
              <a:rPr lang="es-ES_tradnl" dirty="0"/>
              <a:t>Clic para editar título</a:t>
            </a:r>
            <a:endParaRPr lang="es-ES" dirty="0"/>
          </a:p>
        </p:txBody>
      </p:sp>
      <p:sp>
        <p:nvSpPr>
          <p:cNvPr id="3" name="Marcador de fecha 2"/>
          <p:cNvSpPr>
            <a:spLocks noGrp="1"/>
          </p:cNvSpPr>
          <p:nvPr>
            <p:ph type="dt" sz="half" idx="10"/>
          </p:nvPr>
        </p:nvSpPr>
        <p:spPr/>
        <p:txBody>
          <a:bodyPr/>
          <a:lstStyle/>
          <a:p>
            <a:fld id="{3F0784CB-8CC4-EC4F-AEBD-74AC7F28F255}" type="datetimeFigureOut">
              <a:rPr lang="es-ES" smtClean="0"/>
              <a:pPr/>
              <a:t>10/07/2024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5975CB7-5D67-5A4B-A2D4-58727A2D6AA7}" type="slidenum">
              <a:rPr lang="es-ES" smtClean="0"/>
              <a:pPr/>
              <a:t>‹Nº›</a:t>
            </a:fld>
            <a:endParaRPr lang="es-ES"/>
          </a:p>
        </p:txBody>
      </p:sp>
      <p:cxnSp>
        <p:nvCxnSpPr>
          <p:cNvPr id="7" name="Conector recto 6"/>
          <p:cNvCxnSpPr/>
          <p:nvPr userDrawn="1"/>
        </p:nvCxnSpPr>
        <p:spPr>
          <a:xfrm>
            <a:off x="1924195" y="757887"/>
            <a:ext cx="796913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3"/>
          <p:cNvSpPr>
            <a:spLocks noGrp="1"/>
          </p:cNvSpPr>
          <p:nvPr>
            <p:ph sz="half" idx="2" hasCustomPrompt="1"/>
          </p:nvPr>
        </p:nvSpPr>
        <p:spPr>
          <a:xfrm>
            <a:off x="1907261" y="225252"/>
            <a:ext cx="618067" cy="525992"/>
          </a:xfrm>
          <a:prstGeom prst="rect">
            <a:avLst/>
          </a:prstGeom>
        </p:spPr>
        <p:txBody>
          <a:bodyPr/>
          <a:lstStyle>
            <a:lvl1pPr marL="0" indent="0" algn="ctr">
              <a:buNone/>
              <a:defRPr sz="2400">
                <a:solidFill>
                  <a:srgbClr val="888888"/>
                </a:solidFill>
                <a:latin typeface="Helvetica"/>
                <a:cs typeface="Helvetica"/>
              </a:defRPr>
            </a:lvl1pPr>
            <a:lvl2pPr>
              <a:defRPr sz="2667">
                <a:latin typeface="Helvetica"/>
                <a:cs typeface="Helvetica"/>
              </a:defRPr>
            </a:lvl2pPr>
            <a:lvl3pPr>
              <a:defRPr sz="2400">
                <a:latin typeface="Helvetica"/>
                <a:cs typeface="Helvetica"/>
              </a:defRPr>
            </a:lvl3pPr>
            <a:lvl4pPr>
              <a:defRPr sz="2133">
                <a:latin typeface="Helvetica"/>
                <a:cs typeface="Helvetica"/>
              </a:defRPr>
            </a:lvl4pPr>
            <a:lvl5pPr marL="2438339" indent="0">
              <a:buNone/>
              <a:defRPr sz="2133">
                <a:latin typeface="Helvetica"/>
                <a:cs typeface="Helvetica"/>
              </a:defRPr>
            </a:lvl5pPr>
            <a:lvl6pPr>
              <a:defRPr sz="2133"/>
            </a:lvl6pPr>
            <a:lvl7pPr>
              <a:defRPr sz="2133"/>
            </a:lvl7pPr>
            <a:lvl8pPr>
              <a:defRPr sz="2133"/>
            </a:lvl8pPr>
            <a:lvl9pPr>
              <a:defRPr sz="2133"/>
            </a:lvl9pPr>
          </a:lstStyle>
          <a:p>
            <a:pPr lvl="0"/>
            <a:r>
              <a:rPr lang="es-ES_tradnl" dirty="0"/>
              <a:t>2</a:t>
            </a:r>
            <a:endParaRPr lang="es-ES" dirty="0"/>
          </a:p>
        </p:txBody>
      </p:sp>
    </p:spTree>
    <p:extLst>
      <p:ext uri="{BB962C8B-B14F-4D97-AF65-F5344CB8AC3E}">
        <p14:creationId xmlns:p14="http://schemas.microsoft.com/office/powerpoint/2010/main" val="149855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37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43887C7-B18D-40EE-975B-5836DC739652}" type="datetimeFigureOut">
              <a:rPr lang="es-CO" smtClean="0"/>
              <a:t>10/07/2024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30930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43887C7-B18D-40EE-975B-5836DC739652}" type="datetimeFigureOut">
              <a:rPr lang="es-CO" smtClean="0"/>
              <a:t>10/07/2024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67668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343887C7-B18D-40EE-975B-5836DC739652}" type="datetimeFigureOut">
              <a:rPr lang="es-CO" smtClean="0"/>
              <a:t>10/07/2024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31671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343887C7-B18D-40EE-975B-5836DC739652}" type="datetimeFigureOut">
              <a:rPr lang="es-CO" smtClean="0"/>
              <a:t>10/07/2024</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48723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343887C7-B18D-40EE-975B-5836DC739652}" type="datetimeFigureOut">
              <a:rPr lang="es-CO" smtClean="0"/>
              <a:t>10/07/2024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06770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3887C7-B18D-40EE-975B-5836DC739652}" type="datetimeFigureOut">
              <a:rPr lang="es-CO" smtClean="0"/>
              <a:t>10/07/2024</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60797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3887C7-B18D-40EE-975B-5836DC739652}" type="datetimeFigureOut">
              <a:rPr lang="es-CO" smtClean="0"/>
              <a:t>10/07/2024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04847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3887C7-B18D-40EE-975B-5836DC739652}" type="datetimeFigureOut">
              <a:rPr lang="es-CO" smtClean="0"/>
              <a:t>10/07/2024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12357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887C7-B18D-40EE-975B-5836DC739652}" type="datetimeFigureOut">
              <a:rPr lang="es-CO" smtClean="0"/>
              <a:t>10/07/2024</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30079-9604-49DB-A4FE-A2E7DED970C8}" type="slidenum">
              <a:rPr lang="es-CO" smtClean="0"/>
              <a:t>‹Nº›</a:t>
            </a:fld>
            <a:endParaRPr lang="es-CO"/>
          </a:p>
        </p:txBody>
      </p:sp>
    </p:spTree>
    <p:extLst>
      <p:ext uri="{BB962C8B-B14F-4D97-AF65-F5344CB8AC3E}">
        <p14:creationId xmlns:p14="http://schemas.microsoft.com/office/powerpoint/2010/main" val="25579827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hyperlink" Target="https://www.funcionpublica.gov.co/DAFPSGIWeb/" TargetMode="Externa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14.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14.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14.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06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Ingreso al SGI</a:t>
            </a:r>
            <a:endParaRPr lang="es-ES" dirty="0"/>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smtClean="0"/>
              <a:t>2</a:t>
            </a:r>
            <a:endParaRPr lang="es-ES" dirty="0"/>
          </a:p>
        </p:txBody>
      </p:sp>
    </p:spTree>
    <p:extLst>
      <p:ext uri="{BB962C8B-B14F-4D97-AF65-F5344CB8AC3E}">
        <p14:creationId xmlns:p14="http://schemas.microsoft.com/office/powerpoint/2010/main" val="356470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Ingreso al SGI</a:t>
            </a:r>
            <a:endParaRPr lang="es-CO" dirty="0">
              <a:solidFill>
                <a:schemeClr val="bg1">
                  <a:lumMod val="50000"/>
                </a:schemeClr>
              </a:solidFill>
            </a:endParaRPr>
          </a:p>
        </p:txBody>
      </p:sp>
      <p:sp>
        <p:nvSpPr>
          <p:cNvPr id="3" name="Marcador de contenido 2"/>
          <p:cNvSpPr>
            <a:spLocks noGrp="1"/>
          </p:cNvSpPr>
          <p:nvPr>
            <p:ph sz="half" idx="2"/>
          </p:nvPr>
        </p:nvSpPr>
        <p:spPr/>
        <p:txBody>
          <a:bodyPr/>
          <a:lstStyle/>
          <a:p>
            <a:r>
              <a:rPr lang="es-MX" dirty="0" smtClean="0"/>
              <a:t>2</a:t>
            </a:r>
            <a:endParaRPr lang="es-CO" dirty="0"/>
          </a:p>
        </p:txBody>
      </p:sp>
      <p:sp>
        <p:nvSpPr>
          <p:cNvPr id="4" name="Rectangle 3">
            <a:extLst>
              <a:ext uri="{FF2B5EF4-FFF2-40B4-BE49-F238E27FC236}">
                <a16:creationId xmlns:a16="http://schemas.microsoft.com/office/drawing/2014/main" id="{B944AAFC-9AEE-4578-A867-30E997F8EC7A}"/>
              </a:ext>
            </a:extLst>
          </p:cNvPr>
          <p:cNvSpPr>
            <a:spLocks noChangeArrowheads="1"/>
          </p:cNvSpPr>
          <p:nvPr/>
        </p:nvSpPr>
        <p:spPr bwMode="auto">
          <a:xfrm>
            <a:off x="303932" y="3915809"/>
            <a:ext cx="5397461"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57175" indent="-257175" algn="just">
              <a:buClr>
                <a:srgbClr val="000000"/>
              </a:buClr>
              <a:buFont typeface="+mj-lt"/>
              <a:buAutoNum type="alphaLcParenR" startAt="4"/>
            </a:pPr>
            <a:r>
              <a:rPr lang="es-CO" sz="1300" kern="0" dirty="0">
                <a:solidFill>
                  <a:srgbClr val="000000"/>
                </a:solidFill>
                <a:latin typeface="Helvetica" panose="020B0604020202020204" pitchFamily="34" charset="0"/>
                <a:cs typeface="Helvetica" panose="020B0604020202020204" pitchFamily="34" charset="0"/>
                <a:sym typeface="Arial"/>
              </a:rPr>
              <a:t>Digite su usuario (correo electrónico hasta antes de la @) y contraseña (es la misma con la que inicia sesión en su equipo o ingresa a su correo electrónico) y de clic en acceder:</a:t>
            </a:r>
          </a:p>
        </p:txBody>
      </p:sp>
      <p:pic>
        <p:nvPicPr>
          <p:cNvPr id="8" name="Imagen 7">
            <a:extLst>
              <a:ext uri="{FF2B5EF4-FFF2-40B4-BE49-F238E27FC236}">
                <a16:creationId xmlns:a16="http://schemas.microsoft.com/office/drawing/2014/main" id="{A7700817-F998-4251-A0AE-F40E5CA4B6BC}"/>
              </a:ext>
            </a:extLst>
          </p:cNvPr>
          <p:cNvPicPr>
            <a:picLocks noChangeAspect="1"/>
          </p:cNvPicPr>
          <p:nvPr/>
        </p:nvPicPr>
        <p:blipFill rotWithShape="1">
          <a:blip r:embed="rId2"/>
          <a:srcRect t="3826"/>
          <a:stretch/>
        </p:blipFill>
        <p:spPr>
          <a:xfrm>
            <a:off x="6101167" y="3635541"/>
            <a:ext cx="5496463" cy="2782664"/>
          </a:xfrm>
          <a:prstGeom prst="rect">
            <a:avLst/>
          </a:prstGeom>
        </p:spPr>
      </p:pic>
      <p:sp>
        <p:nvSpPr>
          <p:cNvPr id="9" name="Rectángulo: esquinas redondeadas 10">
            <a:extLst>
              <a:ext uri="{FF2B5EF4-FFF2-40B4-BE49-F238E27FC236}">
                <a16:creationId xmlns:a16="http://schemas.microsoft.com/office/drawing/2014/main" id="{2F835FA5-EF8A-4072-8F39-17928A1A7E31}"/>
              </a:ext>
            </a:extLst>
          </p:cNvPr>
          <p:cNvSpPr/>
          <p:nvPr/>
        </p:nvSpPr>
        <p:spPr>
          <a:xfrm>
            <a:off x="5905821" y="3635541"/>
            <a:ext cx="5805113" cy="2950316"/>
          </a:xfrm>
          <a:prstGeom prst="roundRect">
            <a:avLst/>
          </a:prstGeom>
          <a:noFill/>
          <a:ln w="19050">
            <a:solidFill>
              <a:srgbClr val="004A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3" name="Imagen 12"/>
          <p:cNvPicPr>
            <a:picLocks noChangeAspect="1"/>
          </p:cNvPicPr>
          <p:nvPr/>
        </p:nvPicPr>
        <p:blipFill>
          <a:blip r:embed="rId3"/>
          <a:stretch>
            <a:fillRect/>
          </a:stretch>
        </p:blipFill>
        <p:spPr>
          <a:xfrm>
            <a:off x="1110110" y="1575020"/>
            <a:ext cx="9068266" cy="1243388"/>
          </a:xfrm>
          <a:prstGeom prst="rect">
            <a:avLst/>
          </a:prstGeom>
        </p:spPr>
      </p:pic>
      <p:sp>
        <p:nvSpPr>
          <p:cNvPr id="10" name="Flecha: hacia abajo 13">
            <a:extLst>
              <a:ext uri="{FF2B5EF4-FFF2-40B4-BE49-F238E27FC236}">
                <a16:creationId xmlns:a16="http://schemas.microsoft.com/office/drawing/2014/main" id="{288E75C2-1479-4907-BD09-9B098C5D9182}"/>
              </a:ext>
            </a:extLst>
          </p:cNvPr>
          <p:cNvSpPr/>
          <p:nvPr/>
        </p:nvSpPr>
        <p:spPr>
          <a:xfrm>
            <a:off x="7679870" y="2155371"/>
            <a:ext cx="642259" cy="1366158"/>
          </a:xfrm>
          <a:prstGeom prst="downArrow">
            <a:avLst/>
          </a:prstGeom>
          <a:solidFill>
            <a:srgbClr val="004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1" name="Imagen 10">
            <a:extLst>
              <a:ext uri="{FF2B5EF4-FFF2-40B4-BE49-F238E27FC236}">
                <a16:creationId xmlns:a16="http://schemas.microsoft.com/office/drawing/2014/main" id="{3D866246-7964-49F7-BB87-B6761A8BA7F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7024673" y="1684305"/>
            <a:ext cx="595651" cy="487951"/>
          </a:xfrm>
          <a:prstGeom prst="rect">
            <a:avLst/>
          </a:prstGeom>
        </p:spPr>
      </p:pic>
      <p:sp>
        <p:nvSpPr>
          <p:cNvPr id="12" name="Rectangle 3">
            <a:extLst>
              <a:ext uri="{FF2B5EF4-FFF2-40B4-BE49-F238E27FC236}">
                <a16:creationId xmlns:a16="http://schemas.microsoft.com/office/drawing/2014/main" id="{85F40D72-3C4E-4199-A5FA-8D9E041CE371}"/>
              </a:ext>
            </a:extLst>
          </p:cNvPr>
          <p:cNvSpPr>
            <a:spLocks noChangeArrowheads="1"/>
          </p:cNvSpPr>
          <p:nvPr/>
        </p:nvSpPr>
        <p:spPr bwMode="auto">
          <a:xfrm>
            <a:off x="331146" y="505496"/>
            <a:ext cx="7348725" cy="106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algn="jus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342900" indent="-342900" algn="just">
              <a:buClr>
                <a:srgbClr val="000000"/>
              </a:buClr>
              <a:buFont typeface="Arial"/>
              <a:buAutoNum type="alphaLcParenR"/>
            </a:pPr>
            <a:r>
              <a:rPr lang="es-CO" sz="1300" kern="0" dirty="0">
                <a:solidFill>
                  <a:srgbClr val="000000"/>
                </a:solidFill>
                <a:latin typeface="Helvetica" panose="020B0604020202020204" pitchFamily="34" charset="0"/>
                <a:cs typeface="Helvetica" panose="020B0604020202020204" pitchFamily="34" charset="0"/>
                <a:sym typeface="Arial"/>
              </a:rPr>
              <a:t>Ingrese al portal institucional </a:t>
            </a:r>
          </a:p>
          <a:p>
            <a:pPr marL="342900" indent="-342900" algn="just">
              <a:buClr>
                <a:srgbClr val="000000"/>
              </a:buClr>
              <a:buFont typeface="Arial"/>
              <a:buAutoNum type="alphaLcParenR"/>
            </a:pPr>
            <a:r>
              <a:rPr lang="es-CO" sz="1300" kern="0" dirty="0">
                <a:solidFill>
                  <a:srgbClr val="000000"/>
                </a:solidFill>
                <a:latin typeface="Helvetica" panose="020B0604020202020204" pitchFamily="34" charset="0"/>
                <a:cs typeface="Helvetica" panose="020B0604020202020204" pitchFamily="34" charset="0"/>
                <a:sym typeface="Arial"/>
              </a:rPr>
              <a:t>Desplácese hasta la parte superior derecha del portal </a:t>
            </a:r>
          </a:p>
          <a:p>
            <a:pPr marL="342900" indent="-342900" algn="just">
              <a:buClr>
                <a:srgbClr val="000000"/>
              </a:buClr>
              <a:buFont typeface="Arial"/>
              <a:buAutoNum type="alphaLcParenR"/>
            </a:pPr>
            <a:r>
              <a:rPr lang="es-CO" sz="1300" kern="0" dirty="0">
                <a:solidFill>
                  <a:srgbClr val="000000"/>
                </a:solidFill>
                <a:latin typeface="Helvetica" panose="020B0604020202020204" pitchFamily="34" charset="0"/>
                <a:cs typeface="Helvetica" panose="020B0604020202020204" pitchFamily="34" charset="0"/>
                <a:sym typeface="Arial"/>
              </a:rPr>
              <a:t>Haga clic en el enlace </a:t>
            </a:r>
            <a:r>
              <a:rPr lang="es-CO" sz="1300" b="1" kern="0" dirty="0">
                <a:solidFill>
                  <a:srgbClr val="000000"/>
                </a:solidFill>
                <a:latin typeface="Helvetica" panose="020B0604020202020204" pitchFamily="34" charset="0"/>
                <a:cs typeface="Helvetica" panose="020B0604020202020204" pitchFamily="34" charset="0"/>
                <a:sym typeface="Arial"/>
              </a:rPr>
              <a:t>“INGRESAR A LA INTRANET”</a:t>
            </a:r>
            <a:endParaRPr lang="es-CO" altLang="es-CO" sz="1300" b="1" kern="0" dirty="0">
              <a:solidFill>
                <a:srgbClr val="073763"/>
              </a:solidFill>
              <a:latin typeface="Helvetica" panose="020B0604020202020204" pitchFamily="34" charset="0"/>
              <a:cs typeface="Helvetica" panose="020B0604020202020204" pitchFamily="34" charset="0"/>
              <a:sym typeface="Arial"/>
            </a:endParaRPr>
          </a:p>
        </p:txBody>
      </p:sp>
    </p:spTree>
    <p:extLst>
      <p:ext uri="{BB962C8B-B14F-4D97-AF65-F5344CB8AC3E}">
        <p14:creationId xmlns:p14="http://schemas.microsoft.com/office/powerpoint/2010/main" val="366480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Ingreso al SGI</a:t>
            </a:r>
            <a:endParaRPr lang="es-CO" dirty="0">
              <a:solidFill>
                <a:schemeClr val="bg1">
                  <a:lumMod val="50000"/>
                </a:schemeClr>
              </a:solidFill>
            </a:endParaRPr>
          </a:p>
        </p:txBody>
      </p:sp>
      <p:sp>
        <p:nvSpPr>
          <p:cNvPr id="3" name="Marcador de contenido 2"/>
          <p:cNvSpPr>
            <a:spLocks noGrp="1"/>
          </p:cNvSpPr>
          <p:nvPr>
            <p:ph sz="half" idx="2"/>
          </p:nvPr>
        </p:nvSpPr>
        <p:spPr/>
        <p:txBody>
          <a:bodyPr/>
          <a:lstStyle/>
          <a:p>
            <a:r>
              <a:rPr lang="es-MX" dirty="0" smtClean="0"/>
              <a:t>2</a:t>
            </a:r>
            <a:endParaRPr lang="es-CO" dirty="0"/>
          </a:p>
        </p:txBody>
      </p:sp>
      <p:sp>
        <p:nvSpPr>
          <p:cNvPr id="4" name="Rectangle 3">
            <a:extLst>
              <a:ext uri="{FF2B5EF4-FFF2-40B4-BE49-F238E27FC236}">
                <a16:creationId xmlns:a16="http://schemas.microsoft.com/office/drawing/2014/main" id="{7E94463D-1DDD-4E80-92BA-F12C0DA26893}"/>
              </a:ext>
            </a:extLst>
          </p:cNvPr>
          <p:cNvSpPr>
            <a:spLocks noChangeArrowheads="1"/>
          </p:cNvSpPr>
          <p:nvPr/>
        </p:nvSpPr>
        <p:spPr bwMode="auto">
          <a:xfrm>
            <a:off x="625991" y="4809799"/>
            <a:ext cx="5668334"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Otra de las formas de ingresar es a través de Google Chrome con el siguiente link </a:t>
            </a:r>
            <a:r>
              <a:rPr lang="es-CO" sz="1300" kern="0" dirty="0">
                <a:solidFill>
                  <a:srgbClr val="004A84"/>
                </a:solidFill>
                <a:latin typeface="Helvetica" panose="020B0604020202020204" pitchFamily="34" charset="0"/>
                <a:cs typeface="Helvetica" panose="020B0604020202020204" pitchFamily="34" charset="0"/>
                <a:sym typeface="Arial"/>
                <a:hlinkClick r:id="rId2">
                  <a:extLst>
                    <a:ext uri="{A12FA001-AC4F-418D-AE19-62706E023703}">
                      <ahyp:hlinkClr xmlns:ahyp="http://schemas.microsoft.com/office/drawing/2018/hyperlinkcolor" xmlns="" val="tx"/>
                    </a:ext>
                  </a:extLst>
                </a:hlinkClick>
              </a:rPr>
              <a:t>https://www.funcionpublica.gov.co/DAFPSGIWeb/</a:t>
            </a:r>
            <a:r>
              <a:rPr lang="es-CO" sz="1300" kern="0" dirty="0">
                <a:solidFill>
                  <a:srgbClr val="004A84"/>
                </a:solidFill>
                <a:latin typeface="Helvetica" panose="020B0604020202020204" pitchFamily="34" charset="0"/>
                <a:cs typeface="Helvetica" panose="020B0604020202020204" pitchFamily="34" charset="0"/>
                <a:sym typeface="Arial"/>
              </a:rPr>
              <a:t> </a:t>
            </a:r>
            <a:r>
              <a:rPr lang="es-CO" sz="1300" kern="0" dirty="0">
                <a:solidFill>
                  <a:srgbClr val="000000"/>
                </a:solidFill>
                <a:latin typeface="Helvetica" panose="020B0604020202020204" pitchFamily="34" charset="0"/>
                <a:cs typeface="Helvetica" panose="020B0604020202020204" pitchFamily="34" charset="0"/>
                <a:sym typeface="Arial"/>
              </a:rPr>
              <a:t>el cual lo direccionará directamente al sistema.</a:t>
            </a:r>
          </a:p>
        </p:txBody>
      </p:sp>
      <p:grpSp>
        <p:nvGrpSpPr>
          <p:cNvPr id="5" name="Grupo 4">
            <a:extLst>
              <a:ext uri="{FF2B5EF4-FFF2-40B4-BE49-F238E27FC236}">
                <a16:creationId xmlns:a16="http://schemas.microsoft.com/office/drawing/2014/main" id="{26F6349A-CC79-42C3-B5F8-507B4105466D}"/>
              </a:ext>
            </a:extLst>
          </p:cNvPr>
          <p:cNvGrpSpPr/>
          <p:nvPr/>
        </p:nvGrpSpPr>
        <p:grpSpPr>
          <a:xfrm>
            <a:off x="265177" y="981619"/>
            <a:ext cx="6993466" cy="595787"/>
            <a:chOff x="0" y="947767"/>
            <a:chExt cx="4688686" cy="340455"/>
          </a:xfrm>
        </p:grpSpPr>
        <p:sp>
          <p:nvSpPr>
            <p:cNvPr id="6" name="Rectangle 3">
              <a:extLst>
                <a:ext uri="{FF2B5EF4-FFF2-40B4-BE49-F238E27FC236}">
                  <a16:creationId xmlns:a16="http://schemas.microsoft.com/office/drawing/2014/main" id="{B5FDB22B-6C5F-4EA9-A4CF-68F8B586A2B3}"/>
                </a:ext>
              </a:extLst>
            </p:cNvPr>
            <p:cNvSpPr>
              <a:spLocks noChangeArrowheads="1"/>
            </p:cNvSpPr>
            <p:nvPr/>
          </p:nvSpPr>
          <p:spPr bwMode="auto">
            <a:xfrm>
              <a:off x="0" y="1041050"/>
              <a:ext cx="4688686" cy="15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lgn="just">
                <a:buClr>
                  <a:srgbClr val="000000"/>
                </a:buClr>
                <a:buFont typeface="+mj-lt"/>
                <a:buAutoNum type="alphaLcParenR" startAt="5"/>
              </a:pPr>
              <a:r>
                <a:rPr lang="es-CO" sz="1300" kern="0" dirty="0">
                  <a:solidFill>
                    <a:srgbClr val="000000"/>
                  </a:solidFill>
                  <a:latin typeface="Helvetica" panose="020B0604020202020204" pitchFamily="34" charset="0"/>
                  <a:cs typeface="Helvetica" panose="020B0604020202020204" pitchFamily="34" charset="0"/>
                  <a:sym typeface="Arial"/>
                </a:rPr>
                <a:t>Haga clic en el ícono                   (SGI - Sistema de Gestión Institucional) </a:t>
              </a:r>
            </a:p>
          </p:txBody>
        </p:sp>
        <p:pic>
          <p:nvPicPr>
            <p:cNvPr id="7" name="Imagen 6">
              <a:extLst>
                <a:ext uri="{FF2B5EF4-FFF2-40B4-BE49-F238E27FC236}">
                  <a16:creationId xmlns:a16="http://schemas.microsoft.com/office/drawing/2014/main" id="{4A5C89A0-D4C3-4B69-B291-0BC29F24D0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20513" y1="28261" x2="20513" y2="28261"/>
                          <a14:foregroundMark x1="48718" y1="29348" x2="18803" y2="28261"/>
                          <a14:foregroundMark x1="22222" y1="61957" x2="49573" y2="58696"/>
                          <a14:foregroundMark x1="78632" y1="16304" x2="78632" y2="16304"/>
                        </a14:backgroundRemoval>
                      </a14:imgEffect>
                    </a14:imgLayer>
                  </a14:imgProps>
                </a:ext>
              </a:extLst>
            </a:blip>
            <a:stretch>
              <a:fillRect/>
            </a:stretch>
          </p:blipFill>
          <p:spPr>
            <a:xfrm>
              <a:off x="1389929" y="947767"/>
              <a:ext cx="432970" cy="340455"/>
            </a:xfrm>
            <a:prstGeom prst="rect">
              <a:avLst/>
            </a:prstGeom>
          </p:spPr>
        </p:pic>
      </p:grpSp>
      <p:pic>
        <p:nvPicPr>
          <p:cNvPr id="8" name="Imagen 7">
            <a:extLst>
              <a:ext uri="{FF2B5EF4-FFF2-40B4-BE49-F238E27FC236}">
                <a16:creationId xmlns:a16="http://schemas.microsoft.com/office/drawing/2014/main" id="{93541E7A-6D3A-4592-AA5D-00FD98B5B77E}"/>
              </a:ext>
            </a:extLst>
          </p:cNvPr>
          <p:cNvPicPr>
            <a:picLocks noChangeAspect="1"/>
          </p:cNvPicPr>
          <p:nvPr/>
        </p:nvPicPr>
        <p:blipFill rotWithShape="1">
          <a:blip r:embed="rId5"/>
          <a:srcRect l="11910" t="71861" r="13584" b="560"/>
          <a:stretch/>
        </p:blipFill>
        <p:spPr>
          <a:xfrm>
            <a:off x="3050117" y="1615520"/>
            <a:ext cx="7886700" cy="1487260"/>
          </a:xfrm>
          <a:prstGeom prst="rect">
            <a:avLst/>
          </a:prstGeom>
        </p:spPr>
      </p:pic>
      <p:pic>
        <p:nvPicPr>
          <p:cNvPr id="9" name="Imagen 8">
            <a:extLst>
              <a:ext uri="{FF2B5EF4-FFF2-40B4-BE49-F238E27FC236}">
                <a16:creationId xmlns:a16="http://schemas.microsoft.com/office/drawing/2014/main" id="{FC6C68F9-FF67-4F6F-96EB-1B60DC534E50}"/>
              </a:ext>
            </a:extLst>
          </p:cNvPr>
          <p:cNvPicPr>
            <a:picLocks noChangeAspect="1"/>
          </p:cNvPicPr>
          <p:nvPr/>
        </p:nvPicPr>
        <p:blipFill>
          <a:blip r:embed="rId6"/>
          <a:stretch>
            <a:fillRect/>
          </a:stretch>
        </p:blipFill>
        <p:spPr>
          <a:xfrm>
            <a:off x="6998666" y="3513279"/>
            <a:ext cx="4794250" cy="3049597"/>
          </a:xfrm>
          <a:prstGeom prst="rect">
            <a:avLst/>
          </a:prstGeom>
        </p:spPr>
      </p:pic>
      <p:sp>
        <p:nvSpPr>
          <p:cNvPr id="10" name="Rectángulo: esquinas redondeadas 7">
            <a:extLst>
              <a:ext uri="{FF2B5EF4-FFF2-40B4-BE49-F238E27FC236}">
                <a16:creationId xmlns:a16="http://schemas.microsoft.com/office/drawing/2014/main" id="{AAE0D0AB-F968-47E9-8129-E371246B6202}"/>
              </a:ext>
            </a:extLst>
          </p:cNvPr>
          <p:cNvSpPr/>
          <p:nvPr/>
        </p:nvSpPr>
        <p:spPr>
          <a:xfrm>
            <a:off x="6601968" y="1792075"/>
            <a:ext cx="950976" cy="1310705"/>
          </a:xfrm>
          <a:prstGeom prst="round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1" name="Rectángulo 10">
            <a:extLst>
              <a:ext uri="{FF2B5EF4-FFF2-40B4-BE49-F238E27FC236}">
                <a16:creationId xmlns:a16="http://schemas.microsoft.com/office/drawing/2014/main" id="{239AECF9-1296-41F0-9827-D8150732EE8D}"/>
              </a:ext>
            </a:extLst>
          </p:cNvPr>
          <p:cNvSpPr/>
          <p:nvPr/>
        </p:nvSpPr>
        <p:spPr>
          <a:xfrm>
            <a:off x="6993467" y="3513279"/>
            <a:ext cx="4794250" cy="3084766"/>
          </a:xfrm>
          <a:prstGeom prst="rect">
            <a:avLst/>
          </a:prstGeom>
          <a:noFill/>
          <a:ln w="28575">
            <a:solidFill>
              <a:srgbClr val="0078D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2" name="Flecha: hacia abajo 10">
            <a:extLst>
              <a:ext uri="{FF2B5EF4-FFF2-40B4-BE49-F238E27FC236}">
                <a16:creationId xmlns:a16="http://schemas.microsoft.com/office/drawing/2014/main" id="{DBC0331F-5A4A-440C-AA8C-A8F04D4E5951}"/>
              </a:ext>
            </a:extLst>
          </p:cNvPr>
          <p:cNvSpPr/>
          <p:nvPr/>
        </p:nvSpPr>
        <p:spPr>
          <a:xfrm rot="16200000">
            <a:off x="6409745" y="4832472"/>
            <a:ext cx="468305" cy="699141"/>
          </a:xfrm>
          <a:prstGeom prst="downArrow">
            <a:avLst>
              <a:gd name="adj1" fmla="val 50000"/>
              <a:gd name="adj2" fmla="val 50000"/>
            </a:avLst>
          </a:prstGeom>
          <a:solidFill>
            <a:srgbClr val="0078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3" name="Imagen 12">
            <a:extLst>
              <a:ext uri="{FF2B5EF4-FFF2-40B4-BE49-F238E27FC236}">
                <a16:creationId xmlns:a16="http://schemas.microsoft.com/office/drawing/2014/main" id="{4E8CE8AC-9EAC-4E8C-8F87-719361E0306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6155546" y="2429765"/>
            <a:ext cx="595651" cy="487951"/>
          </a:xfrm>
          <a:prstGeom prst="rect">
            <a:avLst/>
          </a:prstGeom>
        </p:spPr>
      </p:pic>
    </p:spTree>
    <p:extLst>
      <p:ext uri="{BB962C8B-B14F-4D97-AF65-F5344CB8AC3E}">
        <p14:creationId xmlns:p14="http://schemas.microsoft.com/office/powerpoint/2010/main" val="148931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9957" y="2508419"/>
            <a:ext cx="9237043" cy="1821991"/>
          </a:xfrm>
        </p:spPr>
        <p:txBody>
          <a:bodyPr>
            <a:normAutofit/>
          </a:bodyPr>
          <a:lstStyle/>
          <a:p>
            <a:r>
              <a:rPr lang="es-ES" dirty="0"/>
              <a:t>Puesta en ejecución de la Planeación Institucional</a:t>
            </a:r>
            <a:endParaRPr lang="es-ES" dirty="0"/>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smtClean="0"/>
              <a:t>3</a:t>
            </a:r>
            <a:endParaRPr lang="es-ES" dirty="0"/>
          </a:p>
        </p:txBody>
      </p:sp>
    </p:spTree>
    <p:extLst>
      <p:ext uri="{BB962C8B-B14F-4D97-AF65-F5344CB8AC3E}">
        <p14:creationId xmlns:p14="http://schemas.microsoft.com/office/powerpoint/2010/main" val="315119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Ejecución de la Planeación Institucional</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3</a:t>
            </a:r>
            <a:endParaRPr lang="es-CO" dirty="0"/>
          </a:p>
        </p:txBody>
      </p:sp>
      <p:sp>
        <p:nvSpPr>
          <p:cNvPr id="14" name="Rectangle 3">
            <a:extLst>
              <a:ext uri="{FF2B5EF4-FFF2-40B4-BE49-F238E27FC236}">
                <a16:creationId xmlns:a16="http://schemas.microsoft.com/office/drawing/2014/main" id="{43CBF283-C4EE-48D8-B22F-C0DCB95FC9F0}"/>
              </a:ext>
            </a:extLst>
          </p:cNvPr>
          <p:cNvSpPr>
            <a:spLocks noChangeArrowheads="1"/>
          </p:cNvSpPr>
          <p:nvPr/>
        </p:nvSpPr>
        <p:spPr bwMode="auto">
          <a:xfrm>
            <a:off x="572699" y="1234340"/>
            <a:ext cx="1137679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El director, jefe de oficina o coordinador de grupo, junto con cada integrante de su equipo, debe leer y analizar la documentación de insumo para la formulación de la planeación. Luego de realizar este ejercicio, el director, jefe de oficina o coordinador de grupo debe adelantar el siguiente proceso:</a:t>
            </a:r>
          </a:p>
          <a:p>
            <a:pPr algn="jus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la pestaña </a:t>
            </a:r>
            <a:r>
              <a:rPr lang="es-CO" sz="1300" b="1" i="1" kern="0" dirty="0">
                <a:solidFill>
                  <a:srgbClr val="000000"/>
                </a:solidFill>
                <a:latin typeface="Helvetica" panose="020B0604020202020204" pitchFamily="34" charset="0"/>
                <a:cs typeface="Helvetica" panose="020B0604020202020204" pitchFamily="34" charset="0"/>
                <a:sym typeface="Arial"/>
              </a:rPr>
              <a:t>planeación institucional.</a:t>
            </a: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la pestaña </a:t>
            </a:r>
            <a:r>
              <a:rPr lang="es-CO" sz="1300" b="1" i="1" kern="0" dirty="0">
                <a:solidFill>
                  <a:srgbClr val="000000"/>
                </a:solidFill>
                <a:latin typeface="Helvetica" panose="020B0604020202020204" pitchFamily="34" charset="0"/>
                <a:cs typeface="Helvetica" panose="020B0604020202020204" pitchFamily="34" charset="0"/>
                <a:sym typeface="Arial"/>
              </a:rPr>
              <a:t>Formulación</a:t>
            </a:r>
            <a:r>
              <a:rPr lang="es-CO" sz="1300" kern="0" dirty="0">
                <a:solidFill>
                  <a:srgbClr val="000000"/>
                </a:solidFill>
                <a:latin typeface="Helvetica" panose="020B0604020202020204" pitchFamily="34" charset="0"/>
                <a:cs typeface="Helvetica" panose="020B0604020202020204" pitchFamily="34" charset="0"/>
                <a:sym typeface="Arial"/>
              </a:rPr>
              <a:t> y luego </a:t>
            </a:r>
            <a:r>
              <a:rPr lang="es-CO" sz="1300" b="1" i="1" kern="0" dirty="0">
                <a:solidFill>
                  <a:srgbClr val="000000"/>
                </a:solidFill>
                <a:latin typeface="Helvetica" panose="020B0604020202020204" pitchFamily="34" charset="0"/>
                <a:cs typeface="Helvetica" panose="020B0604020202020204" pitchFamily="34" charset="0"/>
                <a:sym typeface="Arial"/>
              </a:rPr>
              <a:t>Habilitar formulación</a:t>
            </a:r>
            <a:r>
              <a:rPr lang="es-CO" sz="1300" kern="0" dirty="0">
                <a:solidFill>
                  <a:srgbClr val="000000"/>
                </a:solidFill>
                <a:latin typeface="Helvetica" panose="020B0604020202020204" pitchFamily="34" charset="0"/>
                <a:cs typeface="Helvetica" panose="020B0604020202020204" pitchFamily="34" charset="0"/>
                <a:sym typeface="Arial"/>
              </a:rPr>
              <a:t>.</a:t>
            </a: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el recuadro de su dependencia, seguido de un clic en habilitar formulación.</a:t>
            </a:r>
          </a:p>
        </p:txBody>
      </p:sp>
      <p:pic>
        <p:nvPicPr>
          <p:cNvPr id="15" name="Imagen 14">
            <a:extLst>
              <a:ext uri="{FF2B5EF4-FFF2-40B4-BE49-F238E27FC236}">
                <a16:creationId xmlns:a16="http://schemas.microsoft.com/office/drawing/2014/main" id="{57B380E5-7E3E-4842-A8FC-E6303F2B4877}"/>
              </a:ext>
            </a:extLst>
          </p:cNvPr>
          <p:cNvPicPr>
            <a:picLocks noChangeAspect="1"/>
          </p:cNvPicPr>
          <p:nvPr/>
        </p:nvPicPr>
        <p:blipFill>
          <a:blip r:embed="rId2"/>
          <a:stretch>
            <a:fillRect/>
          </a:stretch>
        </p:blipFill>
        <p:spPr>
          <a:xfrm>
            <a:off x="717367" y="2916720"/>
            <a:ext cx="11087453" cy="3326236"/>
          </a:xfrm>
          <a:prstGeom prst="rect">
            <a:avLst/>
          </a:prstGeom>
        </p:spPr>
      </p:pic>
      <p:sp>
        <p:nvSpPr>
          <p:cNvPr id="16" name="Rectángulo 15">
            <a:extLst>
              <a:ext uri="{FF2B5EF4-FFF2-40B4-BE49-F238E27FC236}">
                <a16:creationId xmlns:a16="http://schemas.microsoft.com/office/drawing/2014/main" id="{E44BC3A4-5D26-4E5E-9241-FEECF63F5BF3}"/>
              </a:ext>
            </a:extLst>
          </p:cNvPr>
          <p:cNvSpPr/>
          <p:nvPr/>
        </p:nvSpPr>
        <p:spPr>
          <a:xfrm>
            <a:off x="773490" y="3787624"/>
            <a:ext cx="2252134" cy="3556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7" name="Rectángulo 16">
            <a:extLst>
              <a:ext uri="{FF2B5EF4-FFF2-40B4-BE49-F238E27FC236}">
                <a16:creationId xmlns:a16="http://schemas.microsoft.com/office/drawing/2014/main" id="{DBED180D-05C1-4F28-90B9-8DE0965BBEE5}"/>
              </a:ext>
            </a:extLst>
          </p:cNvPr>
          <p:cNvSpPr/>
          <p:nvPr/>
        </p:nvSpPr>
        <p:spPr>
          <a:xfrm>
            <a:off x="717367" y="4836328"/>
            <a:ext cx="2252134" cy="3556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8" name="Rectángulo 17">
            <a:extLst>
              <a:ext uri="{FF2B5EF4-FFF2-40B4-BE49-F238E27FC236}">
                <a16:creationId xmlns:a16="http://schemas.microsoft.com/office/drawing/2014/main" id="{AF65DACA-31F1-43E5-A064-08384BF1237C}"/>
              </a:ext>
            </a:extLst>
          </p:cNvPr>
          <p:cNvSpPr/>
          <p:nvPr/>
        </p:nvSpPr>
        <p:spPr>
          <a:xfrm>
            <a:off x="717367" y="5502706"/>
            <a:ext cx="3544390" cy="3556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9" name="Rectángulo 18">
            <a:extLst>
              <a:ext uri="{FF2B5EF4-FFF2-40B4-BE49-F238E27FC236}">
                <a16:creationId xmlns:a16="http://schemas.microsoft.com/office/drawing/2014/main" id="{58D9E83E-552D-4359-9485-9CE74D4A7441}"/>
              </a:ext>
            </a:extLst>
          </p:cNvPr>
          <p:cNvSpPr/>
          <p:nvPr/>
        </p:nvSpPr>
        <p:spPr>
          <a:xfrm>
            <a:off x="7660034" y="5865610"/>
            <a:ext cx="1715590" cy="3556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20" name="Imagen 19">
            <a:extLst>
              <a:ext uri="{FF2B5EF4-FFF2-40B4-BE49-F238E27FC236}">
                <a16:creationId xmlns:a16="http://schemas.microsoft.com/office/drawing/2014/main" id="{80FC5119-0AF1-41C6-AB77-77563422BF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68519" y="3844878"/>
            <a:ext cx="595651" cy="487951"/>
          </a:xfrm>
          <a:prstGeom prst="rect">
            <a:avLst/>
          </a:prstGeom>
        </p:spPr>
      </p:pic>
      <p:pic>
        <p:nvPicPr>
          <p:cNvPr id="21" name="Imagen 20">
            <a:extLst>
              <a:ext uri="{FF2B5EF4-FFF2-40B4-BE49-F238E27FC236}">
                <a16:creationId xmlns:a16="http://schemas.microsoft.com/office/drawing/2014/main" id="{3F9A84C0-3F4C-46FA-BA32-72505DB3EC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68519" y="4897052"/>
            <a:ext cx="595651" cy="487951"/>
          </a:xfrm>
          <a:prstGeom prst="rect">
            <a:avLst/>
          </a:prstGeom>
        </p:spPr>
      </p:pic>
      <p:pic>
        <p:nvPicPr>
          <p:cNvPr id="22" name="Imagen 21">
            <a:extLst>
              <a:ext uri="{FF2B5EF4-FFF2-40B4-BE49-F238E27FC236}">
                <a16:creationId xmlns:a16="http://schemas.microsoft.com/office/drawing/2014/main" id="{01383F06-3818-4A3B-8679-727B06D489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68518" y="5565902"/>
            <a:ext cx="595651" cy="487951"/>
          </a:xfrm>
          <a:prstGeom prst="rect">
            <a:avLst/>
          </a:prstGeom>
        </p:spPr>
      </p:pic>
      <p:pic>
        <p:nvPicPr>
          <p:cNvPr id="23" name="Imagen 22">
            <a:extLst>
              <a:ext uri="{FF2B5EF4-FFF2-40B4-BE49-F238E27FC236}">
                <a16:creationId xmlns:a16="http://schemas.microsoft.com/office/drawing/2014/main" id="{A1843934-4A8F-4C15-9AD2-5AC61ADA8CA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0062904" y="3881060"/>
            <a:ext cx="595651" cy="487951"/>
          </a:xfrm>
          <a:prstGeom prst="rect">
            <a:avLst/>
          </a:prstGeom>
        </p:spPr>
      </p:pic>
      <p:pic>
        <p:nvPicPr>
          <p:cNvPr id="24" name="Imagen 23">
            <a:extLst>
              <a:ext uri="{FF2B5EF4-FFF2-40B4-BE49-F238E27FC236}">
                <a16:creationId xmlns:a16="http://schemas.microsoft.com/office/drawing/2014/main" id="{E33F89E1-F17D-49BD-BC0A-B149C1A3E73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7111187" y="5894321"/>
            <a:ext cx="595651" cy="487951"/>
          </a:xfrm>
          <a:prstGeom prst="rect">
            <a:avLst/>
          </a:prstGeom>
        </p:spPr>
      </p:pic>
    </p:spTree>
    <p:extLst>
      <p:ext uri="{BB962C8B-B14F-4D97-AF65-F5344CB8AC3E}">
        <p14:creationId xmlns:p14="http://schemas.microsoft.com/office/powerpoint/2010/main" val="106096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Ejecución de la Planeación Institucional</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3</a:t>
            </a:r>
            <a:endParaRPr lang="es-CO" dirty="0"/>
          </a:p>
        </p:txBody>
      </p:sp>
      <p:sp>
        <p:nvSpPr>
          <p:cNvPr id="25" name="Rectangle 3">
            <a:extLst>
              <a:ext uri="{FF2B5EF4-FFF2-40B4-BE49-F238E27FC236}">
                <a16:creationId xmlns:a16="http://schemas.microsoft.com/office/drawing/2014/main" id="{996E2F91-9434-4AB0-B0FD-F23587B01D50}"/>
              </a:ext>
            </a:extLst>
          </p:cNvPr>
          <p:cNvSpPr>
            <a:spLocks noChangeArrowheads="1"/>
          </p:cNvSpPr>
          <p:nvPr/>
        </p:nvSpPr>
        <p:spPr bwMode="auto">
          <a:xfrm>
            <a:off x="584815" y="1271804"/>
            <a:ext cx="1151225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Una vez el director, jefe de oficina o coordinador de grupo habilite la formulación de cada una de sus dependencias, aparecerá el siguiente mensaje:</a:t>
            </a:r>
          </a:p>
        </p:txBody>
      </p:sp>
      <p:pic>
        <p:nvPicPr>
          <p:cNvPr id="26" name="Imagen 25">
            <a:extLst>
              <a:ext uri="{FF2B5EF4-FFF2-40B4-BE49-F238E27FC236}">
                <a16:creationId xmlns:a16="http://schemas.microsoft.com/office/drawing/2014/main" id="{9202A205-5A79-49B5-B2C8-7977D960AEAE}"/>
              </a:ext>
            </a:extLst>
          </p:cNvPr>
          <p:cNvPicPr>
            <a:picLocks noChangeAspect="1"/>
          </p:cNvPicPr>
          <p:nvPr/>
        </p:nvPicPr>
        <p:blipFill>
          <a:blip r:embed="rId2"/>
          <a:stretch>
            <a:fillRect/>
          </a:stretch>
        </p:blipFill>
        <p:spPr>
          <a:xfrm>
            <a:off x="2950048" y="2048585"/>
            <a:ext cx="6204815" cy="3117616"/>
          </a:xfrm>
          <a:prstGeom prst="rect">
            <a:avLst/>
          </a:prstGeom>
        </p:spPr>
      </p:pic>
      <p:sp>
        <p:nvSpPr>
          <p:cNvPr id="27" name="Rectangle 3">
            <a:extLst>
              <a:ext uri="{FF2B5EF4-FFF2-40B4-BE49-F238E27FC236}">
                <a16:creationId xmlns:a16="http://schemas.microsoft.com/office/drawing/2014/main" id="{9A13BA8A-CE29-45F7-9E1C-9A8779128E3F}"/>
              </a:ext>
            </a:extLst>
          </p:cNvPr>
          <p:cNvSpPr>
            <a:spLocks noChangeArrowheads="1"/>
          </p:cNvSpPr>
          <p:nvPr/>
        </p:nvSpPr>
        <p:spPr bwMode="auto">
          <a:xfrm>
            <a:off x="990632" y="5650594"/>
            <a:ext cx="1097097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En el enlace relacionado se pueden consultar los documentos utilizados como insumo para la formulación de la planeación institucional </a:t>
            </a:r>
          </a:p>
        </p:txBody>
      </p:sp>
    </p:spTree>
    <p:extLst>
      <p:ext uri="{BB962C8B-B14F-4D97-AF65-F5344CB8AC3E}">
        <p14:creationId xmlns:p14="http://schemas.microsoft.com/office/powerpoint/2010/main" val="133757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Ejecución de la Planeación Institucional</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3</a:t>
            </a:r>
            <a:endParaRPr lang="es-CO" dirty="0"/>
          </a:p>
        </p:txBody>
      </p:sp>
      <p:sp>
        <p:nvSpPr>
          <p:cNvPr id="7" name="Rectangle 3">
            <a:extLst>
              <a:ext uri="{FF2B5EF4-FFF2-40B4-BE49-F238E27FC236}">
                <a16:creationId xmlns:a16="http://schemas.microsoft.com/office/drawing/2014/main" id="{4851AB15-5E95-4080-A7FF-5B37BE4AE558}"/>
              </a:ext>
            </a:extLst>
          </p:cNvPr>
          <p:cNvSpPr>
            <a:spLocks noChangeArrowheads="1"/>
          </p:cNvSpPr>
          <p:nvPr/>
        </p:nvSpPr>
        <p:spPr bwMode="auto">
          <a:xfrm>
            <a:off x="217843" y="1141809"/>
            <a:ext cx="11744031"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Con el visto bueno por parte de los directores, jefes de oficina y coordinadores de grupo, el enlace de la dependencia procederá a verificar la información de la planeación institucional  previamente cargada por la Oficina Asesora de Planeación, para lo cual deberán adelantar los siguientes pasos:</a:t>
            </a:r>
          </a:p>
          <a:p>
            <a:pPr algn="jus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a:t>
            </a:r>
            <a:r>
              <a:rPr lang="es-CO" sz="1300" b="1" i="1" kern="0" dirty="0">
                <a:solidFill>
                  <a:srgbClr val="000000"/>
                </a:solidFill>
                <a:latin typeface="Helvetica" panose="020B0604020202020204" pitchFamily="34" charset="0"/>
                <a:cs typeface="Helvetica" panose="020B0604020202020204" pitchFamily="34" charset="0"/>
                <a:sym typeface="Arial"/>
              </a:rPr>
              <a:t>Planeación institucional – Formulación – Formular entregables.</a:t>
            </a: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el entregable a revisar.</a:t>
            </a: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el botón editar, donde se puede revisar la información cargada para el entregable.</a:t>
            </a: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Verificar la información del entregable.</a:t>
            </a:r>
          </a:p>
        </p:txBody>
      </p:sp>
      <p:pic>
        <p:nvPicPr>
          <p:cNvPr id="8" name="Imagen 7">
            <a:extLst>
              <a:ext uri="{FF2B5EF4-FFF2-40B4-BE49-F238E27FC236}">
                <a16:creationId xmlns:a16="http://schemas.microsoft.com/office/drawing/2014/main" id="{3CF6DC5D-4068-4CFD-9DB8-6A25B24E859B}"/>
              </a:ext>
            </a:extLst>
          </p:cNvPr>
          <p:cNvPicPr>
            <a:picLocks noChangeAspect="1"/>
          </p:cNvPicPr>
          <p:nvPr/>
        </p:nvPicPr>
        <p:blipFill rotWithShape="1">
          <a:blip r:embed="rId2"/>
          <a:srcRect b="2323"/>
          <a:stretch/>
        </p:blipFill>
        <p:spPr>
          <a:xfrm>
            <a:off x="279609" y="2863179"/>
            <a:ext cx="11620500" cy="3284199"/>
          </a:xfrm>
          <a:prstGeom prst="rect">
            <a:avLst/>
          </a:prstGeom>
        </p:spPr>
      </p:pic>
      <p:sp>
        <p:nvSpPr>
          <p:cNvPr id="9" name="Rectángulo 8">
            <a:extLst>
              <a:ext uri="{FF2B5EF4-FFF2-40B4-BE49-F238E27FC236}">
                <a16:creationId xmlns:a16="http://schemas.microsoft.com/office/drawing/2014/main" id="{2CD18C17-38EC-460D-8D75-518550B0D1B4}"/>
              </a:ext>
            </a:extLst>
          </p:cNvPr>
          <p:cNvSpPr/>
          <p:nvPr/>
        </p:nvSpPr>
        <p:spPr>
          <a:xfrm>
            <a:off x="279609" y="2863179"/>
            <a:ext cx="11626640" cy="3339063"/>
          </a:xfrm>
          <a:prstGeom prst="rect">
            <a:avLst/>
          </a:prstGeom>
          <a:noFill/>
          <a:ln w="19050">
            <a:solidFill>
              <a:srgbClr val="0077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0" name="Rectángulo 9">
            <a:extLst>
              <a:ext uri="{FF2B5EF4-FFF2-40B4-BE49-F238E27FC236}">
                <a16:creationId xmlns:a16="http://schemas.microsoft.com/office/drawing/2014/main" id="{E7A9FAF8-C99A-42A1-8451-9E70517C4B2B}"/>
              </a:ext>
            </a:extLst>
          </p:cNvPr>
          <p:cNvSpPr/>
          <p:nvPr/>
        </p:nvSpPr>
        <p:spPr>
          <a:xfrm>
            <a:off x="285751" y="3712026"/>
            <a:ext cx="1492249" cy="389466"/>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1" name="Rectángulo 10">
            <a:extLst>
              <a:ext uri="{FF2B5EF4-FFF2-40B4-BE49-F238E27FC236}">
                <a16:creationId xmlns:a16="http://schemas.microsoft.com/office/drawing/2014/main" id="{D7DC21B2-39EC-4CAE-B584-2DE8D9EEB071}"/>
              </a:ext>
            </a:extLst>
          </p:cNvPr>
          <p:cNvSpPr/>
          <p:nvPr/>
        </p:nvSpPr>
        <p:spPr>
          <a:xfrm>
            <a:off x="285751" y="4721740"/>
            <a:ext cx="1492249" cy="389466"/>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2" name="Rectángulo 11">
            <a:extLst>
              <a:ext uri="{FF2B5EF4-FFF2-40B4-BE49-F238E27FC236}">
                <a16:creationId xmlns:a16="http://schemas.microsoft.com/office/drawing/2014/main" id="{61BF9E13-6139-41A6-9316-64C6E5FAD86B}"/>
              </a:ext>
            </a:extLst>
          </p:cNvPr>
          <p:cNvSpPr/>
          <p:nvPr/>
        </p:nvSpPr>
        <p:spPr>
          <a:xfrm>
            <a:off x="285751" y="5399180"/>
            <a:ext cx="2203449" cy="389466"/>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3" name="Rectángulo 12">
            <a:extLst>
              <a:ext uri="{FF2B5EF4-FFF2-40B4-BE49-F238E27FC236}">
                <a16:creationId xmlns:a16="http://schemas.microsoft.com/office/drawing/2014/main" id="{5C3B35C2-86AA-4FDE-BE3D-1426C37DAD86}"/>
              </a:ext>
            </a:extLst>
          </p:cNvPr>
          <p:cNvSpPr/>
          <p:nvPr/>
        </p:nvSpPr>
        <p:spPr>
          <a:xfrm>
            <a:off x="2808817" y="3889826"/>
            <a:ext cx="1001183" cy="389466"/>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4" name="Rectángulo 13">
            <a:extLst>
              <a:ext uri="{FF2B5EF4-FFF2-40B4-BE49-F238E27FC236}">
                <a16:creationId xmlns:a16="http://schemas.microsoft.com/office/drawing/2014/main" id="{50D8DAA5-67C5-4C3F-9700-3322A4B346DB}"/>
              </a:ext>
            </a:extLst>
          </p:cNvPr>
          <p:cNvSpPr/>
          <p:nvPr/>
        </p:nvSpPr>
        <p:spPr>
          <a:xfrm>
            <a:off x="2808817" y="4721740"/>
            <a:ext cx="9091292" cy="67744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5" name="Rectángulo 14">
            <a:extLst>
              <a:ext uri="{FF2B5EF4-FFF2-40B4-BE49-F238E27FC236}">
                <a16:creationId xmlns:a16="http://schemas.microsoft.com/office/drawing/2014/main" id="{E68EDBEF-EBE9-4AAA-A768-38E34CC1AF88}"/>
              </a:ext>
            </a:extLst>
          </p:cNvPr>
          <p:cNvSpPr/>
          <p:nvPr/>
        </p:nvSpPr>
        <p:spPr>
          <a:xfrm>
            <a:off x="6096000" y="5812776"/>
            <a:ext cx="1083733" cy="33460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6" name="Imagen 15">
            <a:extLst>
              <a:ext uri="{FF2B5EF4-FFF2-40B4-BE49-F238E27FC236}">
                <a16:creationId xmlns:a16="http://schemas.microsoft.com/office/drawing/2014/main" id="{43735DC4-9434-4E5B-A38C-27B150490E6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5558763" y="5818998"/>
            <a:ext cx="595651" cy="487951"/>
          </a:xfrm>
          <a:prstGeom prst="rect">
            <a:avLst/>
          </a:prstGeom>
        </p:spPr>
      </p:pic>
    </p:spTree>
    <p:extLst>
      <p:ext uri="{BB962C8B-B14F-4D97-AF65-F5344CB8AC3E}">
        <p14:creationId xmlns:p14="http://schemas.microsoft.com/office/powerpoint/2010/main" val="416538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Ejecución de la Planeación Institucional</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3</a:t>
            </a:r>
            <a:endParaRPr lang="es-CO" dirty="0"/>
          </a:p>
        </p:txBody>
      </p:sp>
      <p:pic>
        <p:nvPicPr>
          <p:cNvPr id="17" name="Imagen 16">
            <a:extLst>
              <a:ext uri="{FF2B5EF4-FFF2-40B4-BE49-F238E27FC236}">
                <a16:creationId xmlns:a16="http://schemas.microsoft.com/office/drawing/2014/main" id="{45A6E355-6071-46DE-BC17-D42CE059F5F9}"/>
              </a:ext>
            </a:extLst>
          </p:cNvPr>
          <p:cNvPicPr>
            <a:picLocks noChangeAspect="1"/>
          </p:cNvPicPr>
          <p:nvPr/>
        </p:nvPicPr>
        <p:blipFill>
          <a:blip r:embed="rId2"/>
          <a:stretch>
            <a:fillRect/>
          </a:stretch>
        </p:blipFill>
        <p:spPr>
          <a:xfrm>
            <a:off x="133350" y="781301"/>
            <a:ext cx="11925300" cy="5829300"/>
          </a:xfrm>
          <a:prstGeom prst="rect">
            <a:avLst/>
          </a:prstGeom>
        </p:spPr>
      </p:pic>
      <p:sp>
        <p:nvSpPr>
          <p:cNvPr id="18" name="Rectángulo 17">
            <a:extLst>
              <a:ext uri="{FF2B5EF4-FFF2-40B4-BE49-F238E27FC236}">
                <a16:creationId xmlns:a16="http://schemas.microsoft.com/office/drawing/2014/main" id="{521B0786-DEF2-4303-9B21-45E4E798BBEE}"/>
              </a:ext>
            </a:extLst>
          </p:cNvPr>
          <p:cNvSpPr/>
          <p:nvPr/>
        </p:nvSpPr>
        <p:spPr>
          <a:xfrm>
            <a:off x="118533" y="812190"/>
            <a:ext cx="11954934" cy="5829301"/>
          </a:xfrm>
          <a:prstGeom prst="rect">
            <a:avLst/>
          </a:prstGeom>
          <a:noFill/>
          <a:ln>
            <a:solidFill>
              <a:srgbClr val="004A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Tree>
    <p:extLst>
      <p:ext uri="{BB962C8B-B14F-4D97-AF65-F5344CB8AC3E}">
        <p14:creationId xmlns:p14="http://schemas.microsoft.com/office/powerpoint/2010/main" val="106041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Ejecución de la Planeación Institucional</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3</a:t>
            </a:r>
            <a:endParaRPr lang="es-CO" dirty="0"/>
          </a:p>
        </p:txBody>
      </p:sp>
      <p:sp>
        <p:nvSpPr>
          <p:cNvPr id="4" name="Rectangle 3">
            <a:extLst>
              <a:ext uri="{FF2B5EF4-FFF2-40B4-BE49-F238E27FC236}">
                <a16:creationId xmlns:a16="http://schemas.microsoft.com/office/drawing/2014/main" id="{D1C02DF3-330D-4D04-9367-5BA7F55EE7AA}"/>
              </a:ext>
            </a:extLst>
          </p:cNvPr>
          <p:cNvSpPr>
            <a:spLocks noChangeArrowheads="1"/>
          </p:cNvSpPr>
          <p:nvPr/>
        </p:nvSpPr>
        <p:spPr bwMode="auto">
          <a:xfrm>
            <a:off x="613450" y="1141809"/>
            <a:ext cx="1096509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Para realizar validación de la información de las actividades que hacen parte del entregable se debe:</a:t>
            </a:r>
          </a:p>
          <a:p>
            <a:pPr algn="just">
              <a:buClr>
                <a:srgbClr val="000000"/>
              </a:buClr>
              <a:buFont typeface="Arial"/>
              <a:buNone/>
            </a:pPr>
            <a:endParaRPr lang="es-CO" sz="1300" b="1" i="1" kern="0" dirty="0">
              <a:solidFill>
                <a:srgbClr val="000000"/>
              </a:solidFill>
              <a:latin typeface="Helvetica" panose="020B0604020202020204" pitchFamily="34" charset="0"/>
              <a:cs typeface="Helvetica" panose="020B0604020202020204" pitchFamily="34" charset="0"/>
              <a:sym typeface="Arial"/>
            </a:endParaRP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la pestaña </a:t>
            </a:r>
            <a:r>
              <a:rPr lang="es-CO" sz="1300" b="1" i="1" kern="0" dirty="0">
                <a:solidFill>
                  <a:srgbClr val="000000"/>
                </a:solidFill>
                <a:latin typeface="Helvetica" panose="020B0604020202020204" pitchFamily="34" charset="0"/>
                <a:cs typeface="Helvetica" panose="020B0604020202020204" pitchFamily="34" charset="0"/>
                <a:sym typeface="Arial"/>
              </a:rPr>
              <a:t>actividades.</a:t>
            </a: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las actividades a validar la información.</a:t>
            </a: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a:t>
            </a:r>
            <a:r>
              <a:rPr lang="es-CO" sz="1300" b="1" i="1" kern="0" dirty="0">
                <a:solidFill>
                  <a:srgbClr val="000000"/>
                </a:solidFill>
                <a:latin typeface="Helvetica" panose="020B0604020202020204" pitchFamily="34" charset="0"/>
                <a:cs typeface="Helvetica" panose="020B0604020202020204" pitchFamily="34" charset="0"/>
                <a:sym typeface="Arial"/>
              </a:rPr>
              <a:t>editar</a:t>
            </a:r>
            <a:r>
              <a:rPr lang="es-CO" sz="1300" kern="0" dirty="0">
                <a:solidFill>
                  <a:srgbClr val="000000"/>
                </a:solidFill>
                <a:latin typeface="Helvetica" panose="020B0604020202020204" pitchFamily="34" charset="0"/>
                <a:cs typeface="Helvetica" panose="020B0604020202020204" pitchFamily="34" charset="0"/>
                <a:sym typeface="Arial"/>
              </a:rPr>
              <a:t>.</a:t>
            </a: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Verificar la información de las actividades</a:t>
            </a:r>
          </a:p>
        </p:txBody>
      </p:sp>
      <p:pic>
        <p:nvPicPr>
          <p:cNvPr id="5" name="Imagen 4">
            <a:extLst>
              <a:ext uri="{FF2B5EF4-FFF2-40B4-BE49-F238E27FC236}">
                <a16:creationId xmlns:a16="http://schemas.microsoft.com/office/drawing/2014/main" id="{AACE52D8-BE56-490A-98FD-EC841FAD59D3}"/>
              </a:ext>
            </a:extLst>
          </p:cNvPr>
          <p:cNvPicPr>
            <a:picLocks noChangeAspect="1"/>
          </p:cNvPicPr>
          <p:nvPr/>
        </p:nvPicPr>
        <p:blipFill>
          <a:blip r:embed="rId2"/>
          <a:stretch>
            <a:fillRect/>
          </a:stretch>
        </p:blipFill>
        <p:spPr>
          <a:xfrm>
            <a:off x="679423" y="2434471"/>
            <a:ext cx="11136264" cy="3989863"/>
          </a:xfrm>
          <a:prstGeom prst="rect">
            <a:avLst/>
          </a:prstGeom>
        </p:spPr>
      </p:pic>
      <p:sp>
        <p:nvSpPr>
          <p:cNvPr id="6" name="Rectángulo 5">
            <a:extLst>
              <a:ext uri="{FF2B5EF4-FFF2-40B4-BE49-F238E27FC236}">
                <a16:creationId xmlns:a16="http://schemas.microsoft.com/office/drawing/2014/main" id="{5A1DC61F-3B77-442F-8C0C-BA6FA6603E6F}"/>
              </a:ext>
            </a:extLst>
          </p:cNvPr>
          <p:cNvSpPr/>
          <p:nvPr/>
        </p:nvSpPr>
        <p:spPr>
          <a:xfrm>
            <a:off x="3960284" y="3017758"/>
            <a:ext cx="1407583" cy="320804"/>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 name="Rectángulo 6">
            <a:extLst>
              <a:ext uri="{FF2B5EF4-FFF2-40B4-BE49-F238E27FC236}">
                <a16:creationId xmlns:a16="http://schemas.microsoft.com/office/drawing/2014/main" id="{9AA725BD-2A90-4479-95DC-1EAF22A64A43}"/>
              </a:ext>
            </a:extLst>
          </p:cNvPr>
          <p:cNvSpPr/>
          <p:nvPr/>
        </p:nvSpPr>
        <p:spPr>
          <a:xfrm>
            <a:off x="759885" y="3760069"/>
            <a:ext cx="10988070" cy="459957"/>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8" name="Rectángulo 7">
            <a:extLst>
              <a:ext uri="{FF2B5EF4-FFF2-40B4-BE49-F238E27FC236}">
                <a16:creationId xmlns:a16="http://schemas.microsoft.com/office/drawing/2014/main" id="{25223D29-AA5F-4BAD-903F-3FA726B8E144}"/>
              </a:ext>
            </a:extLst>
          </p:cNvPr>
          <p:cNvSpPr/>
          <p:nvPr/>
        </p:nvSpPr>
        <p:spPr>
          <a:xfrm>
            <a:off x="5621867" y="6052730"/>
            <a:ext cx="1507065" cy="300896"/>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9" name="Rectángulo 8">
            <a:extLst>
              <a:ext uri="{FF2B5EF4-FFF2-40B4-BE49-F238E27FC236}">
                <a16:creationId xmlns:a16="http://schemas.microsoft.com/office/drawing/2014/main" id="{A37860CA-B48E-48B6-A3CA-7B106CDDFEAD}"/>
              </a:ext>
            </a:extLst>
          </p:cNvPr>
          <p:cNvSpPr/>
          <p:nvPr/>
        </p:nvSpPr>
        <p:spPr>
          <a:xfrm>
            <a:off x="725003" y="2448220"/>
            <a:ext cx="11022951" cy="3989862"/>
          </a:xfrm>
          <a:prstGeom prst="rect">
            <a:avLst/>
          </a:prstGeom>
          <a:noFill/>
          <a:ln>
            <a:solidFill>
              <a:srgbClr val="004A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Tree>
    <p:extLst>
      <p:ext uri="{BB962C8B-B14F-4D97-AF65-F5344CB8AC3E}">
        <p14:creationId xmlns:p14="http://schemas.microsoft.com/office/powerpoint/2010/main" val="216695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Ejecución de la Planeación Institucional</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3</a:t>
            </a:r>
            <a:endParaRPr lang="es-CO" dirty="0"/>
          </a:p>
        </p:txBody>
      </p:sp>
      <p:pic>
        <p:nvPicPr>
          <p:cNvPr id="4" name="Imagen 3">
            <a:extLst>
              <a:ext uri="{FF2B5EF4-FFF2-40B4-BE49-F238E27FC236}">
                <a16:creationId xmlns:a16="http://schemas.microsoft.com/office/drawing/2014/main" id="{795AC6F3-8462-43F6-9968-A3E26E21B97A}"/>
              </a:ext>
            </a:extLst>
          </p:cNvPr>
          <p:cNvPicPr>
            <a:picLocks noChangeAspect="1"/>
          </p:cNvPicPr>
          <p:nvPr/>
        </p:nvPicPr>
        <p:blipFill>
          <a:blip r:embed="rId2"/>
          <a:stretch>
            <a:fillRect/>
          </a:stretch>
        </p:blipFill>
        <p:spPr>
          <a:xfrm>
            <a:off x="675677" y="957963"/>
            <a:ext cx="10742676" cy="5558640"/>
          </a:xfrm>
          <a:prstGeom prst="rect">
            <a:avLst/>
          </a:prstGeom>
        </p:spPr>
      </p:pic>
      <p:sp>
        <p:nvSpPr>
          <p:cNvPr id="5" name="Rectángulo 4">
            <a:extLst>
              <a:ext uri="{FF2B5EF4-FFF2-40B4-BE49-F238E27FC236}">
                <a16:creationId xmlns:a16="http://schemas.microsoft.com/office/drawing/2014/main" id="{B3337D87-22DD-4447-BD39-2CBB15B8B2AD}"/>
              </a:ext>
            </a:extLst>
          </p:cNvPr>
          <p:cNvSpPr/>
          <p:nvPr/>
        </p:nvSpPr>
        <p:spPr>
          <a:xfrm>
            <a:off x="696082" y="1025697"/>
            <a:ext cx="10688406" cy="5490906"/>
          </a:xfrm>
          <a:prstGeom prst="rect">
            <a:avLst/>
          </a:prstGeom>
          <a:noFill/>
          <a:ln>
            <a:solidFill>
              <a:srgbClr val="004A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Tree>
    <p:extLst>
      <p:ext uri="{BB962C8B-B14F-4D97-AF65-F5344CB8AC3E}">
        <p14:creationId xmlns:p14="http://schemas.microsoft.com/office/powerpoint/2010/main" val="98403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03695-DCC9-2B2B-CE25-CD632F0261C9}"/>
              </a:ext>
            </a:extLst>
          </p:cNvPr>
          <p:cNvSpPr txBox="1">
            <a:spLocks/>
          </p:cNvSpPr>
          <p:nvPr/>
        </p:nvSpPr>
        <p:spPr>
          <a:xfrm>
            <a:off x="1815548" y="3055903"/>
            <a:ext cx="8560904" cy="746194"/>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r>
              <a:rPr lang="es-CO" sz="4800" b="1" dirty="0">
                <a:solidFill>
                  <a:schemeClr val="bg1"/>
                </a:solidFill>
              </a:rPr>
              <a:t>Manual </a:t>
            </a:r>
            <a:r>
              <a:rPr lang="es-CO" sz="4800" b="1" dirty="0">
                <a:solidFill>
                  <a:schemeClr val="bg1"/>
                </a:solidFill>
              </a:rPr>
              <a:t>del Usuario Sistema de Gestión Institucional – </a:t>
            </a:r>
            <a:r>
              <a:rPr lang="es-CO" sz="4800" b="1" dirty="0" smtClean="0">
                <a:solidFill>
                  <a:schemeClr val="bg1"/>
                </a:solidFill>
              </a:rPr>
              <a:t>SGI</a:t>
            </a:r>
            <a:endParaRPr lang="es-CO" sz="4800" b="1" dirty="0">
              <a:solidFill>
                <a:schemeClr val="bg1"/>
              </a:solidFill>
            </a:endParaRPr>
          </a:p>
        </p:txBody>
      </p:sp>
    </p:spTree>
    <p:extLst>
      <p:ext uri="{BB962C8B-B14F-4D97-AF65-F5344CB8AC3E}">
        <p14:creationId xmlns:p14="http://schemas.microsoft.com/office/powerpoint/2010/main" val="60639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Ejecución de la Planeación Institucional</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3</a:t>
            </a:r>
            <a:endParaRPr lang="es-CO" dirty="0"/>
          </a:p>
        </p:txBody>
      </p:sp>
      <p:sp>
        <p:nvSpPr>
          <p:cNvPr id="4" name="Rectangle 3">
            <a:extLst>
              <a:ext uri="{FF2B5EF4-FFF2-40B4-BE49-F238E27FC236}">
                <a16:creationId xmlns:a16="http://schemas.microsoft.com/office/drawing/2014/main" id="{536F4978-5D11-4175-9F3D-9379380AE62D}"/>
              </a:ext>
            </a:extLst>
          </p:cNvPr>
          <p:cNvSpPr>
            <a:spLocks noChangeArrowheads="1"/>
          </p:cNvSpPr>
          <p:nvPr/>
        </p:nvSpPr>
        <p:spPr bwMode="auto">
          <a:xfrm>
            <a:off x="494723" y="1114594"/>
            <a:ext cx="11202554"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El enlace debe verificar si se tienen responsabilidades en actividades que se encuentren en entregables de otras dependencias: </a:t>
            </a:r>
          </a:p>
          <a:p>
            <a:pPr marL="228600" indent="-228600" algn="just">
              <a:buClr>
                <a:srgbClr val="000000"/>
              </a:buClr>
              <a:buFont typeface="+mj-lt"/>
              <a:buAutoNum type="alphaLcPeriod"/>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a:t>
            </a:r>
            <a:r>
              <a:rPr lang="es-CO" sz="1300" b="1" kern="0" dirty="0">
                <a:solidFill>
                  <a:srgbClr val="000000"/>
                </a:solidFill>
                <a:latin typeface="Helvetica" panose="020B0604020202020204" pitchFamily="34" charset="0"/>
                <a:cs typeface="Helvetica" panose="020B0604020202020204" pitchFamily="34" charset="0"/>
                <a:sym typeface="Arial"/>
              </a:rPr>
              <a:t>formulación.</a:t>
            </a:r>
          </a:p>
          <a:p>
            <a:pPr marL="228600" indent="-228600" algn="just">
              <a:buClr>
                <a:srgbClr val="000000"/>
              </a:buClr>
              <a:buFont typeface="+mj-lt"/>
              <a:buAutoNum type="alphaLcPeriod"/>
            </a:pPr>
            <a:r>
              <a:rPr lang="es-CO" sz="1300" kern="0" dirty="0">
                <a:solidFill>
                  <a:srgbClr val="000000"/>
                </a:solidFill>
                <a:latin typeface="Helvetica" panose="020B0604020202020204" pitchFamily="34" charset="0"/>
                <a:cs typeface="Helvetica" panose="020B0604020202020204" pitchFamily="34" charset="0"/>
                <a:sym typeface="Arial"/>
              </a:rPr>
              <a:t>Dar clic en </a:t>
            </a:r>
            <a:r>
              <a:rPr lang="es-CO" sz="1300" b="1" kern="0" dirty="0">
                <a:solidFill>
                  <a:srgbClr val="000000"/>
                </a:solidFill>
                <a:latin typeface="Helvetica" panose="020B0604020202020204" pitchFamily="34" charset="0"/>
                <a:cs typeface="Helvetica" panose="020B0604020202020204" pitchFamily="34" charset="0"/>
                <a:sym typeface="Arial"/>
              </a:rPr>
              <a:t>otras responsabilidades, </a:t>
            </a:r>
            <a:r>
              <a:rPr lang="es-CO" sz="1300" kern="0" dirty="0">
                <a:solidFill>
                  <a:srgbClr val="000000"/>
                </a:solidFill>
                <a:latin typeface="Helvetica" panose="020B0604020202020204" pitchFamily="34" charset="0"/>
                <a:cs typeface="Helvetica" panose="020B0604020202020204" pitchFamily="34" charset="0"/>
                <a:sym typeface="Arial"/>
              </a:rPr>
              <a:t>donde se pueden verificar tanto actividades y entregables que son responsabilidad de la dependencia, pero que lidera otra dependencia.</a:t>
            </a:r>
          </a:p>
        </p:txBody>
      </p:sp>
      <p:pic>
        <p:nvPicPr>
          <p:cNvPr id="5" name="Imagen 4">
            <a:extLst>
              <a:ext uri="{FF2B5EF4-FFF2-40B4-BE49-F238E27FC236}">
                <a16:creationId xmlns:a16="http://schemas.microsoft.com/office/drawing/2014/main" id="{BCAC6221-018C-4D1E-A825-15A7D451784A}"/>
              </a:ext>
            </a:extLst>
          </p:cNvPr>
          <p:cNvPicPr>
            <a:picLocks noChangeAspect="1"/>
          </p:cNvPicPr>
          <p:nvPr/>
        </p:nvPicPr>
        <p:blipFill>
          <a:blip r:embed="rId2"/>
          <a:stretch>
            <a:fillRect/>
          </a:stretch>
        </p:blipFill>
        <p:spPr>
          <a:xfrm>
            <a:off x="853174" y="2207201"/>
            <a:ext cx="10485651" cy="4189918"/>
          </a:xfrm>
          <a:prstGeom prst="rect">
            <a:avLst/>
          </a:prstGeom>
        </p:spPr>
      </p:pic>
      <p:sp>
        <p:nvSpPr>
          <p:cNvPr id="6" name="Rectángulo 5">
            <a:extLst>
              <a:ext uri="{FF2B5EF4-FFF2-40B4-BE49-F238E27FC236}">
                <a16:creationId xmlns:a16="http://schemas.microsoft.com/office/drawing/2014/main" id="{3312A897-8789-4433-9210-4812CB89FB37}"/>
              </a:ext>
            </a:extLst>
          </p:cNvPr>
          <p:cNvSpPr/>
          <p:nvPr/>
        </p:nvSpPr>
        <p:spPr>
          <a:xfrm>
            <a:off x="3115734" y="2502026"/>
            <a:ext cx="863599" cy="182363"/>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 name="Rectángulo 6">
            <a:extLst>
              <a:ext uri="{FF2B5EF4-FFF2-40B4-BE49-F238E27FC236}">
                <a16:creationId xmlns:a16="http://schemas.microsoft.com/office/drawing/2014/main" id="{FD1E36D1-AF7E-4DFA-96AE-5540D8D0D72D}"/>
              </a:ext>
            </a:extLst>
          </p:cNvPr>
          <p:cNvSpPr/>
          <p:nvPr/>
        </p:nvSpPr>
        <p:spPr>
          <a:xfrm>
            <a:off x="4030127" y="4704712"/>
            <a:ext cx="863599" cy="182363"/>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8" name="Rectángulo 7">
            <a:extLst>
              <a:ext uri="{FF2B5EF4-FFF2-40B4-BE49-F238E27FC236}">
                <a16:creationId xmlns:a16="http://schemas.microsoft.com/office/drawing/2014/main" id="{6D8E10A7-4756-4840-B22F-6BFE3D1CA4F2}"/>
              </a:ext>
            </a:extLst>
          </p:cNvPr>
          <p:cNvSpPr/>
          <p:nvPr/>
        </p:nvSpPr>
        <p:spPr>
          <a:xfrm>
            <a:off x="853174" y="3248112"/>
            <a:ext cx="1974693" cy="3754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9" name="Rectángulo 8">
            <a:extLst>
              <a:ext uri="{FF2B5EF4-FFF2-40B4-BE49-F238E27FC236}">
                <a16:creationId xmlns:a16="http://schemas.microsoft.com/office/drawing/2014/main" id="{F4FF8962-01FB-4FCD-BC7B-F95A57172965}"/>
              </a:ext>
            </a:extLst>
          </p:cNvPr>
          <p:cNvSpPr/>
          <p:nvPr/>
        </p:nvSpPr>
        <p:spPr>
          <a:xfrm>
            <a:off x="853174" y="5612344"/>
            <a:ext cx="1974693" cy="3754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0" name="Imagen 9">
            <a:extLst>
              <a:ext uri="{FF2B5EF4-FFF2-40B4-BE49-F238E27FC236}">
                <a16:creationId xmlns:a16="http://schemas.microsoft.com/office/drawing/2014/main" id="{EA3F4557-063A-4A5B-898A-70D6FDB6F2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2728055" y="2531915"/>
            <a:ext cx="416907" cy="341526"/>
          </a:xfrm>
          <a:prstGeom prst="rect">
            <a:avLst/>
          </a:prstGeom>
        </p:spPr>
      </p:pic>
      <p:pic>
        <p:nvPicPr>
          <p:cNvPr id="11" name="Imagen 10">
            <a:extLst>
              <a:ext uri="{FF2B5EF4-FFF2-40B4-BE49-F238E27FC236}">
                <a16:creationId xmlns:a16="http://schemas.microsoft.com/office/drawing/2014/main" id="{412B80E7-AE5F-49CE-9FF4-917709B22B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3635728" y="4743664"/>
            <a:ext cx="416907" cy="341526"/>
          </a:xfrm>
          <a:prstGeom prst="rect">
            <a:avLst/>
          </a:prstGeom>
        </p:spPr>
      </p:pic>
      <p:sp>
        <p:nvSpPr>
          <p:cNvPr id="12" name="Elipse 11">
            <a:extLst>
              <a:ext uri="{FF2B5EF4-FFF2-40B4-BE49-F238E27FC236}">
                <a16:creationId xmlns:a16="http://schemas.microsoft.com/office/drawing/2014/main" id="{DA31E6A1-8966-42D2-A749-0C1C055C726A}"/>
              </a:ext>
            </a:extLst>
          </p:cNvPr>
          <p:cNvSpPr/>
          <p:nvPr/>
        </p:nvSpPr>
        <p:spPr>
          <a:xfrm>
            <a:off x="5857265" y="2611495"/>
            <a:ext cx="1473200" cy="1852250"/>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3" name="Elipse 12">
            <a:extLst>
              <a:ext uri="{FF2B5EF4-FFF2-40B4-BE49-F238E27FC236}">
                <a16:creationId xmlns:a16="http://schemas.microsoft.com/office/drawing/2014/main" id="{10F2612E-B285-4A2C-9D80-5D8A0A4A20A1}"/>
              </a:ext>
            </a:extLst>
          </p:cNvPr>
          <p:cNvSpPr/>
          <p:nvPr/>
        </p:nvSpPr>
        <p:spPr>
          <a:xfrm>
            <a:off x="4030120" y="5116557"/>
            <a:ext cx="1168406" cy="1375172"/>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4" name="Rectángulo 13">
            <a:extLst>
              <a:ext uri="{FF2B5EF4-FFF2-40B4-BE49-F238E27FC236}">
                <a16:creationId xmlns:a16="http://schemas.microsoft.com/office/drawing/2014/main" id="{8062C02D-E8C2-4BE6-8E41-17B12AF62468}"/>
              </a:ext>
            </a:extLst>
          </p:cNvPr>
          <p:cNvSpPr/>
          <p:nvPr/>
        </p:nvSpPr>
        <p:spPr>
          <a:xfrm>
            <a:off x="785441" y="2207201"/>
            <a:ext cx="10485652" cy="4347500"/>
          </a:xfrm>
          <a:prstGeom prst="rect">
            <a:avLst/>
          </a:prstGeom>
          <a:noFill/>
          <a:ln>
            <a:solidFill>
              <a:srgbClr val="004A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Tree>
    <p:extLst>
      <p:ext uri="{BB962C8B-B14F-4D97-AF65-F5344CB8AC3E}">
        <p14:creationId xmlns:p14="http://schemas.microsoft.com/office/powerpoint/2010/main" val="86290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Ejecución de la Planeación Institucional</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3</a:t>
            </a:r>
            <a:endParaRPr lang="es-CO" dirty="0"/>
          </a:p>
        </p:txBody>
      </p:sp>
      <p:sp>
        <p:nvSpPr>
          <p:cNvPr id="4" name="Rectangle 3">
            <a:extLst>
              <a:ext uri="{FF2B5EF4-FFF2-40B4-BE49-F238E27FC236}">
                <a16:creationId xmlns:a16="http://schemas.microsoft.com/office/drawing/2014/main" id="{93A2D1A0-80AA-4F21-AC44-0DBAF0E544F0}"/>
              </a:ext>
            </a:extLst>
          </p:cNvPr>
          <p:cNvSpPr>
            <a:spLocks noChangeArrowheads="1"/>
          </p:cNvSpPr>
          <p:nvPr/>
        </p:nvSpPr>
        <p:spPr bwMode="auto">
          <a:xfrm>
            <a:off x="347723" y="1053454"/>
            <a:ext cx="1142094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buClr>
                <a:srgbClr val="000000"/>
              </a:buClr>
              <a:buFont typeface="Arial"/>
              <a:buNone/>
            </a:pPr>
            <a:r>
              <a:rPr lang="es-CO" sz="1300" kern="0" dirty="0">
                <a:solidFill>
                  <a:srgbClr val="000000"/>
                </a:solidFill>
                <a:latin typeface="Arial"/>
                <a:cs typeface="Arial"/>
                <a:sym typeface="Arial"/>
              </a:rPr>
              <a:t>Una vez el enlace verifica la información de los entregables y actividades, de observar información que no concuerda, debe remitir correo electrónico con los comentarios a la Oficina Asesora de Planeación.</a:t>
            </a:r>
          </a:p>
          <a:p>
            <a:pPr algn="just">
              <a:buClr>
                <a:srgbClr val="000000"/>
              </a:buClr>
              <a:buFont typeface="Arial"/>
              <a:buNone/>
            </a:pPr>
            <a:endParaRPr lang="es-CO" sz="1300" kern="0" dirty="0">
              <a:solidFill>
                <a:srgbClr val="000000"/>
              </a:solidFill>
              <a:latin typeface="Arial"/>
              <a:cs typeface="Arial"/>
              <a:sym typeface="Arial"/>
            </a:endParaRPr>
          </a:p>
          <a:p>
            <a:pPr algn="just">
              <a:buClr>
                <a:srgbClr val="000000"/>
              </a:buClr>
              <a:buFont typeface="Arial"/>
              <a:buNone/>
            </a:pPr>
            <a:r>
              <a:rPr lang="es-CO" sz="1300" kern="0" dirty="0">
                <a:solidFill>
                  <a:srgbClr val="000000"/>
                </a:solidFill>
                <a:latin typeface="Arial"/>
                <a:cs typeface="Arial"/>
                <a:sym typeface="Arial"/>
              </a:rPr>
              <a:t>Si la información cargada concuerda con lo planificado por la dependencia, se debe dar clic en la pestaña </a:t>
            </a:r>
            <a:r>
              <a:rPr lang="es-CO" sz="1300" b="1" i="1" kern="0" dirty="0">
                <a:solidFill>
                  <a:srgbClr val="000000"/>
                </a:solidFill>
                <a:latin typeface="Arial"/>
                <a:cs typeface="Arial"/>
                <a:sym typeface="Arial"/>
              </a:rPr>
              <a:t>entregables</a:t>
            </a:r>
            <a:r>
              <a:rPr lang="es-CO" sz="1300" kern="0" dirty="0">
                <a:solidFill>
                  <a:srgbClr val="000000"/>
                </a:solidFill>
                <a:latin typeface="Arial"/>
                <a:cs typeface="Arial"/>
                <a:sym typeface="Arial"/>
              </a:rPr>
              <a:t>, elegir el entregable validado, y dar clic en el botón </a:t>
            </a:r>
            <a:r>
              <a:rPr lang="es-CO" sz="1300" b="1" i="1" kern="0" dirty="0">
                <a:solidFill>
                  <a:srgbClr val="000000"/>
                </a:solidFill>
                <a:latin typeface="Arial"/>
                <a:cs typeface="Arial"/>
                <a:sym typeface="Arial"/>
              </a:rPr>
              <a:t>terminar</a:t>
            </a:r>
            <a:r>
              <a:rPr lang="es-CO" sz="1300" kern="0" dirty="0">
                <a:solidFill>
                  <a:srgbClr val="000000"/>
                </a:solidFill>
                <a:latin typeface="Arial"/>
                <a:cs typeface="Arial"/>
                <a:sym typeface="Arial"/>
              </a:rPr>
              <a:t>. El sistema solicitará un comentario de aprobación para el líder de la dependencia, el cual como siguiente paso deberá realizar las mismas acciones</a:t>
            </a:r>
          </a:p>
        </p:txBody>
      </p:sp>
      <p:pic>
        <p:nvPicPr>
          <p:cNvPr id="5" name="Imagen 4">
            <a:extLst>
              <a:ext uri="{FF2B5EF4-FFF2-40B4-BE49-F238E27FC236}">
                <a16:creationId xmlns:a16="http://schemas.microsoft.com/office/drawing/2014/main" id="{BF3D27B7-0384-4E0A-A5FF-F1A49970957D}"/>
              </a:ext>
            </a:extLst>
          </p:cNvPr>
          <p:cNvPicPr>
            <a:picLocks noChangeAspect="1"/>
          </p:cNvPicPr>
          <p:nvPr/>
        </p:nvPicPr>
        <p:blipFill>
          <a:blip r:embed="rId2"/>
          <a:stretch>
            <a:fillRect/>
          </a:stretch>
        </p:blipFill>
        <p:spPr>
          <a:xfrm>
            <a:off x="643761" y="2346116"/>
            <a:ext cx="10904477" cy="4159559"/>
          </a:xfrm>
          <a:prstGeom prst="rect">
            <a:avLst/>
          </a:prstGeom>
        </p:spPr>
      </p:pic>
      <p:sp>
        <p:nvSpPr>
          <p:cNvPr id="6" name="Rectángulo 5">
            <a:extLst>
              <a:ext uri="{FF2B5EF4-FFF2-40B4-BE49-F238E27FC236}">
                <a16:creationId xmlns:a16="http://schemas.microsoft.com/office/drawing/2014/main" id="{D1ABE988-1D1E-4895-8BC7-A30011BD7989}"/>
              </a:ext>
            </a:extLst>
          </p:cNvPr>
          <p:cNvSpPr/>
          <p:nvPr/>
        </p:nvSpPr>
        <p:spPr>
          <a:xfrm>
            <a:off x="660401" y="2352825"/>
            <a:ext cx="10887837" cy="4147445"/>
          </a:xfrm>
          <a:prstGeom prst="rect">
            <a:avLst/>
          </a:prstGeom>
          <a:noFill/>
          <a:ln>
            <a:solidFill>
              <a:srgbClr val="004A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 name="Rectángulo 6">
            <a:extLst>
              <a:ext uri="{FF2B5EF4-FFF2-40B4-BE49-F238E27FC236}">
                <a16:creationId xmlns:a16="http://schemas.microsoft.com/office/drawing/2014/main" id="{369AFA7B-1EC1-42FF-97CE-85920270F2B3}"/>
              </a:ext>
            </a:extLst>
          </p:cNvPr>
          <p:cNvSpPr/>
          <p:nvPr/>
        </p:nvSpPr>
        <p:spPr>
          <a:xfrm>
            <a:off x="745068" y="3113588"/>
            <a:ext cx="1185332" cy="197641"/>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8" name="Rectángulo 7">
            <a:extLst>
              <a:ext uri="{FF2B5EF4-FFF2-40B4-BE49-F238E27FC236}">
                <a16:creationId xmlns:a16="http://schemas.microsoft.com/office/drawing/2014/main" id="{BF3FA5F3-2A4C-4169-A252-F62F9BA7F3AA}"/>
              </a:ext>
            </a:extLst>
          </p:cNvPr>
          <p:cNvSpPr/>
          <p:nvPr/>
        </p:nvSpPr>
        <p:spPr>
          <a:xfrm>
            <a:off x="745068" y="3638778"/>
            <a:ext cx="10786531" cy="433214"/>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9" name="Rectángulo 8">
            <a:extLst>
              <a:ext uri="{FF2B5EF4-FFF2-40B4-BE49-F238E27FC236}">
                <a16:creationId xmlns:a16="http://schemas.microsoft.com/office/drawing/2014/main" id="{C6BA61BC-65DF-48C2-AF5A-A4EC31A11EFA}"/>
              </a:ext>
            </a:extLst>
          </p:cNvPr>
          <p:cNvSpPr/>
          <p:nvPr/>
        </p:nvSpPr>
        <p:spPr>
          <a:xfrm>
            <a:off x="4551938" y="5332218"/>
            <a:ext cx="748195" cy="245497"/>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0" name="Imagen 9">
            <a:extLst>
              <a:ext uri="{FF2B5EF4-FFF2-40B4-BE49-F238E27FC236}">
                <a16:creationId xmlns:a16="http://schemas.microsoft.com/office/drawing/2014/main" id="{64DC34DC-B50D-4580-8EA2-4C38402569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4123056" y="5284203"/>
            <a:ext cx="416907" cy="341526"/>
          </a:xfrm>
          <a:prstGeom prst="rect">
            <a:avLst/>
          </a:prstGeom>
        </p:spPr>
      </p:pic>
      <p:pic>
        <p:nvPicPr>
          <p:cNvPr id="11" name="Imagen 10">
            <a:extLst>
              <a:ext uri="{FF2B5EF4-FFF2-40B4-BE49-F238E27FC236}">
                <a16:creationId xmlns:a16="http://schemas.microsoft.com/office/drawing/2014/main" id="{CDF81C37-02DF-4867-906E-53E65B15667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388597" y="3140466"/>
            <a:ext cx="416907" cy="341526"/>
          </a:xfrm>
          <a:prstGeom prst="rect">
            <a:avLst/>
          </a:prstGeom>
        </p:spPr>
      </p:pic>
      <p:sp>
        <p:nvSpPr>
          <p:cNvPr id="12" name="Rectángulo 11">
            <a:extLst>
              <a:ext uri="{FF2B5EF4-FFF2-40B4-BE49-F238E27FC236}">
                <a16:creationId xmlns:a16="http://schemas.microsoft.com/office/drawing/2014/main" id="{59BDB58D-97DB-4F8B-8B20-5FD604D1F233}"/>
              </a:ext>
            </a:extLst>
          </p:cNvPr>
          <p:cNvSpPr/>
          <p:nvPr/>
        </p:nvSpPr>
        <p:spPr>
          <a:xfrm>
            <a:off x="7413672" y="6203007"/>
            <a:ext cx="1188461" cy="28033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3" name="Imagen 12">
            <a:extLst>
              <a:ext uri="{FF2B5EF4-FFF2-40B4-BE49-F238E27FC236}">
                <a16:creationId xmlns:a16="http://schemas.microsoft.com/office/drawing/2014/main" id="{B672FCD4-F27D-4AC9-A904-99A8ECF47C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388596" y="3770579"/>
            <a:ext cx="416907" cy="341526"/>
          </a:xfrm>
          <a:prstGeom prst="rect">
            <a:avLst/>
          </a:prstGeom>
        </p:spPr>
      </p:pic>
      <p:pic>
        <p:nvPicPr>
          <p:cNvPr id="14" name="Imagen 13">
            <a:extLst>
              <a:ext uri="{FF2B5EF4-FFF2-40B4-BE49-F238E27FC236}">
                <a16:creationId xmlns:a16="http://schemas.microsoft.com/office/drawing/2014/main" id="{E568E3E8-6E59-425B-B631-27FBF1CABE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6984789" y="6224040"/>
            <a:ext cx="416907" cy="341526"/>
          </a:xfrm>
          <a:prstGeom prst="rect">
            <a:avLst/>
          </a:prstGeom>
        </p:spPr>
      </p:pic>
    </p:spTree>
    <p:extLst>
      <p:ext uri="{BB962C8B-B14F-4D97-AF65-F5344CB8AC3E}">
        <p14:creationId xmlns:p14="http://schemas.microsoft.com/office/powerpoint/2010/main" val="151716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Ejecución de la Planeación Institucional</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3</a:t>
            </a:r>
            <a:endParaRPr lang="es-CO" dirty="0"/>
          </a:p>
        </p:txBody>
      </p:sp>
      <p:sp>
        <p:nvSpPr>
          <p:cNvPr id="4" name="Rectangle 3">
            <a:extLst>
              <a:ext uri="{FF2B5EF4-FFF2-40B4-BE49-F238E27FC236}">
                <a16:creationId xmlns:a16="http://schemas.microsoft.com/office/drawing/2014/main" id="{61393183-8C0B-413D-8778-9EA9BEF10015}"/>
              </a:ext>
            </a:extLst>
          </p:cNvPr>
          <p:cNvSpPr>
            <a:spLocks noChangeArrowheads="1"/>
          </p:cNvSpPr>
          <p:nvPr/>
        </p:nvSpPr>
        <p:spPr bwMode="auto">
          <a:xfrm>
            <a:off x="305471" y="1072844"/>
            <a:ext cx="11293861"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buClr>
                <a:srgbClr val="000000"/>
              </a:buClr>
              <a:buFont typeface="Arial"/>
              <a:buNone/>
            </a:pPr>
            <a:r>
              <a:rPr lang="es-CO" sz="1300" kern="0" dirty="0">
                <a:solidFill>
                  <a:srgbClr val="000000"/>
                </a:solidFill>
                <a:latin typeface="Arial"/>
                <a:cs typeface="Arial"/>
                <a:sym typeface="Arial"/>
              </a:rPr>
              <a:t>El jefe de la dependencia recibe la validación adelantada por su enlace, por lo cual debe generar la validación y envío a la Oficina Asesora de Planeación surtiendo los siguientes pasos:</a:t>
            </a:r>
          </a:p>
          <a:p>
            <a:pPr marL="228600" indent="-228600" algn="just">
              <a:buClr>
                <a:srgbClr val="000000"/>
              </a:buClr>
              <a:buFont typeface="+mj-lt"/>
              <a:buAutoNum type="alphaLcPeriod"/>
            </a:pPr>
            <a:r>
              <a:rPr lang="es-CO" sz="1300" kern="0" dirty="0">
                <a:solidFill>
                  <a:srgbClr val="000000"/>
                </a:solidFill>
                <a:latin typeface="Arial"/>
                <a:cs typeface="Arial"/>
                <a:sym typeface="Arial"/>
              </a:rPr>
              <a:t>Clic en </a:t>
            </a:r>
            <a:r>
              <a:rPr lang="es-CO" sz="1300" b="1" i="1" kern="0" dirty="0">
                <a:solidFill>
                  <a:srgbClr val="000000"/>
                </a:solidFill>
                <a:latin typeface="Arial"/>
                <a:cs typeface="Arial"/>
                <a:sym typeface="Arial"/>
              </a:rPr>
              <a:t>Planeación institucional – Formulación – Aprobar entregable.</a:t>
            </a:r>
          </a:p>
          <a:p>
            <a:pPr marL="228600" indent="-228600" algn="just">
              <a:buClr>
                <a:srgbClr val="000000"/>
              </a:buClr>
              <a:buFont typeface="+mj-lt"/>
              <a:buAutoNum type="alphaLcPeriod"/>
            </a:pPr>
            <a:r>
              <a:rPr lang="es-CO" sz="1300" kern="0" dirty="0">
                <a:solidFill>
                  <a:srgbClr val="000000"/>
                </a:solidFill>
                <a:latin typeface="Arial"/>
                <a:cs typeface="Arial"/>
                <a:sym typeface="Arial"/>
              </a:rPr>
              <a:t>Seleccione el entregable </a:t>
            </a:r>
          </a:p>
          <a:p>
            <a:pPr marL="228600" indent="-228600" algn="just">
              <a:buClr>
                <a:srgbClr val="000000"/>
              </a:buClr>
              <a:buFont typeface="+mj-lt"/>
              <a:buAutoNum type="alphaLcPeriod"/>
            </a:pPr>
            <a:r>
              <a:rPr lang="es-CO" sz="1300" kern="0" dirty="0">
                <a:solidFill>
                  <a:srgbClr val="000000"/>
                </a:solidFill>
                <a:latin typeface="Arial"/>
                <a:cs typeface="Arial"/>
                <a:sym typeface="Arial"/>
              </a:rPr>
              <a:t>Clic en </a:t>
            </a:r>
            <a:r>
              <a:rPr lang="es-CO" sz="1300" b="1" i="1" kern="0" dirty="0">
                <a:solidFill>
                  <a:srgbClr val="000000"/>
                </a:solidFill>
                <a:latin typeface="Arial"/>
                <a:cs typeface="Arial"/>
                <a:sym typeface="Arial"/>
              </a:rPr>
              <a:t>Terminar, </a:t>
            </a:r>
            <a:r>
              <a:rPr lang="es-CO" sz="1300" kern="0" dirty="0">
                <a:solidFill>
                  <a:srgbClr val="000000"/>
                </a:solidFill>
                <a:latin typeface="Arial"/>
                <a:cs typeface="Arial"/>
                <a:sym typeface="Arial"/>
              </a:rPr>
              <a:t>seguido, debe registrar un comentario de validación para envío a la Oficina asesora de Planeación.</a:t>
            </a:r>
            <a:endParaRPr lang="es-CO" sz="1300" b="1" i="1" kern="0" dirty="0">
              <a:solidFill>
                <a:srgbClr val="000000"/>
              </a:solidFill>
              <a:latin typeface="Arial"/>
              <a:cs typeface="Arial"/>
              <a:sym typeface="Arial"/>
            </a:endParaRPr>
          </a:p>
        </p:txBody>
      </p:sp>
      <p:pic>
        <p:nvPicPr>
          <p:cNvPr id="5" name="Imagen 4">
            <a:extLst>
              <a:ext uri="{FF2B5EF4-FFF2-40B4-BE49-F238E27FC236}">
                <a16:creationId xmlns:a16="http://schemas.microsoft.com/office/drawing/2014/main" id="{24AB041A-9C3B-453B-A01D-2A9DD87536ED}"/>
              </a:ext>
            </a:extLst>
          </p:cNvPr>
          <p:cNvPicPr>
            <a:picLocks noChangeAspect="1"/>
          </p:cNvPicPr>
          <p:nvPr/>
        </p:nvPicPr>
        <p:blipFill>
          <a:blip r:embed="rId2"/>
          <a:stretch>
            <a:fillRect/>
          </a:stretch>
        </p:blipFill>
        <p:spPr>
          <a:xfrm>
            <a:off x="426311" y="2219929"/>
            <a:ext cx="11339377" cy="4265486"/>
          </a:xfrm>
          <a:prstGeom prst="rect">
            <a:avLst/>
          </a:prstGeom>
        </p:spPr>
      </p:pic>
      <p:sp>
        <p:nvSpPr>
          <p:cNvPr id="6" name="Rectángulo 5">
            <a:extLst>
              <a:ext uri="{FF2B5EF4-FFF2-40B4-BE49-F238E27FC236}">
                <a16:creationId xmlns:a16="http://schemas.microsoft.com/office/drawing/2014/main" id="{A1BFCB29-AF26-4C9E-BC5F-5D6E22D3CCBC}"/>
              </a:ext>
            </a:extLst>
          </p:cNvPr>
          <p:cNvSpPr/>
          <p:nvPr/>
        </p:nvSpPr>
        <p:spPr>
          <a:xfrm>
            <a:off x="426311" y="2973363"/>
            <a:ext cx="1368622" cy="22401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 name="Rectángulo 6">
            <a:extLst>
              <a:ext uri="{FF2B5EF4-FFF2-40B4-BE49-F238E27FC236}">
                <a16:creationId xmlns:a16="http://schemas.microsoft.com/office/drawing/2014/main" id="{7C0D64F4-3B50-4026-A9F0-6FA79F08F141}"/>
              </a:ext>
            </a:extLst>
          </p:cNvPr>
          <p:cNvSpPr/>
          <p:nvPr/>
        </p:nvSpPr>
        <p:spPr>
          <a:xfrm>
            <a:off x="426311" y="3838803"/>
            <a:ext cx="1368622" cy="22401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8" name="Rectángulo 7">
            <a:extLst>
              <a:ext uri="{FF2B5EF4-FFF2-40B4-BE49-F238E27FC236}">
                <a16:creationId xmlns:a16="http://schemas.microsoft.com/office/drawing/2014/main" id="{78F3F672-16FA-4898-85BC-457B05EC5584}"/>
              </a:ext>
            </a:extLst>
          </p:cNvPr>
          <p:cNvSpPr/>
          <p:nvPr/>
        </p:nvSpPr>
        <p:spPr>
          <a:xfrm>
            <a:off x="426311" y="4335739"/>
            <a:ext cx="2113689" cy="2880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9" name="Rectángulo 8">
            <a:extLst>
              <a:ext uri="{FF2B5EF4-FFF2-40B4-BE49-F238E27FC236}">
                <a16:creationId xmlns:a16="http://schemas.microsoft.com/office/drawing/2014/main" id="{57031564-FE81-491C-ACE2-0D04A02F0630}"/>
              </a:ext>
            </a:extLst>
          </p:cNvPr>
          <p:cNvSpPr/>
          <p:nvPr/>
        </p:nvSpPr>
        <p:spPr>
          <a:xfrm>
            <a:off x="6505378" y="5261203"/>
            <a:ext cx="640489" cy="222171"/>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0" name="Rectángulo 9">
            <a:extLst>
              <a:ext uri="{FF2B5EF4-FFF2-40B4-BE49-F238E27FC236}">
                <a16:creationId xmlns:a16="http://schemas.microsoft.com/office/drawing/2014/main" id="{3B6E3573-C5B8-41BC-B737-9323CC8A2E0B}"/>
              </a:ext>
            </a:extLst>
          </p:cNvPr>
          <p:cNvSpPr/>
          <p:nvPr/>
        </p:nvSpPr>
        <p:spPr>
          <a:xfrm>
            <a:off x="2881644" y="3769032"/>
            <a:ext cx="8820000" cy="560924"/>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1" name="Rectángulo 10">
            <a:extLst>
              <a:ext uri="{FF2B5EF4-FFF2-40B4-BE49-F238E27FC236}">
                <a16:creationId xmlns:a16="http://schemas.microsoft.com/office/drawing/2014/main" id="{0EB19A13-3848-4BAD-ACF4-9C5ECF70C0C3}"/>
              </a:ext>
            </a:extLst>
          </p:cNvPr>
          <p:cNvSpPr/>
          <p:nvPr/>
        </p:nvSpPr>
        <p:spPr>
          <a:xfrm>
            <a:off x="8452711" y="6124803"/>
            <a:ext cx="996089" cy="2520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2" name="Imagen 11">
            <a:extLst>
              <a:ext uri="{FF2B5EF4-FFF2-40B4-BE49-F238E27FC236}">
                <a16:creationId xmlns:a16="http://schemas.microsoft.com/office/drawing/2014/main" id="{E543A210-EA50-4D75-B80F-92477A19401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6046792" y="5312611"/>
            <a:ext cx="416907" cy="341526"/>
          </a:xfrm>
          <a:prstGeom prst="rect">
            <a:avLst/>
          </a:prstGeom>
        </p:spPr>
      </p:pic>
      <p:pic>
        <p:nvPicPr>
          <p:cNvPr id="13" name="Imagen 12">
            <a:extLst>
              <a:ext uri="{FF2B5EF4-FFF2-40B4-BE49-F238E27FC236}">
                <a16:creationId xmlns:a16="http://schemas.microsoft.com/office/drawing/2014/main" id="{A6BC818A-7DBB-4B1C-A6FC-44422357B6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7994126" y="6148998"/>
            <a:ext cx="416907" cy="341526"/>
          </a:xfrm>
          <a:prstGeom prst="rect">
            <a:avLst/>
          </a:prstGeom>
        </p:spPr>
      </p:pic>
      <p:sp>
        <p:nvSpPr>
          <p:cNvPr id="14" name="Rectángulo 13">
            <a:extLst>
              <a:ext uri="{FF2B5EF4-FFF2-40B4-BE49-F238E27FC236}">
                <a16:creationId xmlns:a16="http://schemas.microsoft.com/office/drawing/2014/main" id="{D8529218-5C91-42EC-9753-678AFCD36E5A}"/>
              </a:ext>
            </a:extLst>
          </p:cNvPr>
          <p:cNvSpPr/>
          <p:nvPr/>
        </p:nvSpPr>
        <p:spPr>
          <a:xfrm>
            <a:off x="409377" y="2219929"/>
            <a:ext cx="11293861" cy="4389202"/>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Tree>
    <p:extLst>
      <p:ext uri="{BB962C8B-B14F-4D97-AF65-F5344CB8AC3E}">
        <p14:creationId xmlns:p14="http://schemas.microsoft.com/office/powerpoint/2010/main" val="2061001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9957" y="2508419"/>
            <a:ext cx="9237043" cy="1821991"/>
          </a:xfrm>
        </p:spPr>
        <p:txBody>
          <a:bodyPr>
            <a:normAutofit/>
          </a:bodyPr>
          <a:lstStyle/>
          <a:p>
            <a:r>
              <a:rPr lang="es-ES" dirty="0"/>
              <a:t>Registro de avances</a:t>
            </a:r>
            <a:endParaRPr lang="es-ES" dirty="0"/>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smtClean="0"/>
              <a:t>4</a:t>
            </a:r>
            <a:endParaRPr lang="es-ES" dirty="0"/>
          </a:p>
        </p:txBody>
      </p:sp>
    </p:spTree>
    <p:extLst>
      <p:ext uri="{BB962C8B-B14F-4D97-AF65-F5344CB8AC3E}">
        <p14:creationId xmlns:p14="http://schemas.microsoft.com/office/powerpoint/2010/main" val="384823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Registro de avances</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4</a:t>
            </a:r>
            <a:endParaRPr lang="es-CO" dirty="0"/>
          </a:p>
        </p:txBody>
      </p:sp>
      <p:sp>
        <p:nvSpPr>
          <p:cNvPr id="15" name="Rectangle 3">
            <a:extLst>
              <a:ext uri="{FF2B5EF4-FFF2-40B4-BE49-F238E27FC236}">
                <a16:creationId xmlns:a16="http://schemas.microsoft.com/office/drawing/2014/main" id="{B5D6552A-AF72-4F50-A8DC-407C320C7CEC}"/>
              </a:ext>
            </a:extLst>
          </p:cNvPr>
          <p:cNvSpPr>
            <a:spLocks noChangeArrowheads="1"/>
          </p:cNvSpPr>
          <p:nvPr/>
        </p:nvSpPr>
        <p:spPr bwMode="auto">
          <a:xfrm>
            <a:off x="401401" y="980604"/>
            <a:ext cx="10828574"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Al realizar el registro de avances el usuario debe realizar los siguientes pasos:</a:t>
            </a:r>
          </a:p>
          <a:p>
            <a:pPr algn="jus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228600" indent="-228600" algn="just">
              <a:buClr>
                <a:srgbClr val="000000"/>
              </a:buClr>
              <a:buFont typeface="+mj-lt"/>
              <a:buAutoNum type="alphaLcParenR"/>
            </a:pPr>
            <a:r>
              <a:rPr lang="es-CO" sz="1300" kern="0" dirty="0">
                <a:solidFill>
                  <a:srgbClr val="000000"/>
                </a:solidFill>
                <a:latin typeface="Helvetica" panose="020B0604020202020204" pitchFamily="34" charset="0"/>
                <a:cs typeface="Helvetica" panose="020B0604020202020204" pitchFamily="34" charset="0"/>
                <a:sym typeface="Arial"/>
              </a:rPr>
              <a:t>De clic en el </a:t>
            </a:r>
            <a:r>
              <a:rPr lang="es-CO" sz="1300" b="1" kern="0" dirty="0">
                <a:solidFill>
                  <a:srgbClr val="E4EDFE">
                    <a:lumMod val="50000"/>
                  </a:srgbClr>
                </a:solidFill>
                <a:latin typeface="Helvetica" panose="020B0604020202020204" pitchFamily="34" charset="0"/>
                <a:cs typeface="Helvetica" panose="020B0604020202020204" pitchFamily="34" charset="0"/>
                <a:sym typeface="Arial"/>
              </a:rPr>
              <a:t>+</a:t>
            </a:r>
            <a:r>
              <a:rPr lang="es-CO" sz="1300" kern="0" dirty="0">
                <a:solidFill>
                  <a:srgbClr val="000000"/>
                </a:solidFill>
                <a:latin typeface="Helvetica" panose="020B0604020202020204" pitchFamily="34" charset="0"/>
                <a:cs typeface="Helvetica" panose="020B0604020202020204" pitchFamily="34" charset="0"/>
                <a:sym typeface="Arial"/>
              </a:rPr>
              <a:t> al lado izquierdo de Planeación Institucional donde se desplegará el menú de opciones.</a:t>
            </a:r>
          </a:p>
          <a:p>
            <a:pPr marL="228600" indent="-228600" algn="just">
              <a:buClr>
                <a:srgbClr val="000000"/>
              </a:buClr>
              <a:buFont typeface="+mj-lt"/>
              <a:buAutoNum type="alphaLcParenR"/>
            </a:pPr>
            <a:r>
              <a:rPr lang="es-CO" sz="1300" kern="0" dirty="0">
                <a:solidFill>
                  <a:srgbClr val="000000"/>
                </a:solidFill>
                <a:latin typeface="Helvetica" panose="020B0604020202020204" pitchFamily="34" charset="0"/>
                <a:cs typeface="Helvetica" panose="020B0604020202020204" pitchFamily="34" charset="0"/>
                <a:sym typeface="Arial"/>
              </a:rPr>
              <a:t>De clic en la opción Registrar Avances.</a:t>
            </a:r>
          </a:p>
          <a:p>
            <a:pPr algn="jus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En la parte derecha se desplegará un nuevo menú donde se puede visualizar el número de entregables y actividades que el usuario actualmente cuenta para realizar registro.</a:t>
            </a:r>
          </a:p>
          <a:p>
            <a:pPr algn="jus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p:txBody>
      </p:sp>
      <p:sp>
        <p:nvSpPr>
          <p:cNvPr id="16" name="Rectángulo 15">
            <a:extLst>
              <a:ext uri="{FF2B5EF4-FFF2-40B4-BE49-F238E27FC236}">
                <a16:creationId xmlns:a16="http://schemas.microsoft.com/office/drawing/2014/main" id="{9105CC1A-A758-4690-AFEE-F54A7A5A581A}"/>
              </a:ext>
            </a:extLst>
          </p:cNvPr>
          <p:cNvSpPr/>
          <p:nvPr/>
        </p:nvSpPr>
        <p:spPr>
          <a:xfrm>
            <a:off x="401401" y="5746764"/>
            <a:ext cx="7291971" cy="492443"/>
          </a:xfrm>
          <a:prstGeom prst="rect">
            <a:avLst/>
          </a:prstGeom>
        </p:spPr>
        <p:txBody>
          <a:bodyPr wrap="square">
            <a:spAutoFit/>
          </a:bodyPr>
          <a:lstStyle/>
          <a:p>
            <a:pPr marL="228600" indent="-228600" algn="just">
              <a:buFont typeface="+mj-lt"/>
              <a:buAutoNum type="alphaLcParenR" startAt="3"/>
            </a:pPr>
            <a:r>
              <a:rPr lang="es-CO" sz="1300" dirty="0">
                <a:latin typeface="Helvetica" panose="020B0604020202020204" pitchFamily="34" charset="0"/>
                <a:cs typeface="Helvetica" panose="020B0604020202020204" pitchFamily="34" charset="0"/>
              </a:rPr>
              <a:t>De clic en la pestaña según el reporte que desee realizar (entregable o actividad).</a:t>
            </a:r>
          </a:p>
          <a:p>
            <a:pPr marL="228600" indent="-228600" algn="just">
              <a:buFont typeface="+mj-lt"/>
              <a:buAutoNum type="alphaLcParenR" startAt="3"/>
            </a:pPr>
            <a:r>
              <a:rPr lang="es-CO" sz="1300" dirty="0">
                <a:latin typeface="Helvetica" panose="020B0604020202020204" pitchFamily="34" charset="0"/>
                <a:cs typeface="Helvetica" panose="020B0604020202020204" pitchFamily="34" charset="0"/>
              </a:rPr>
              <a:t>De clic en la actividad o entregable seguido de un clic en registrar avance.</a:t>
            </a:r>
          </a:p>
        </p:txBody>
      </p:sp>
      <p:pic>
        <p:nvPicPr>
          <p:cNvPr id="17" name="Imagen 16">
            <a:extLst>
              <a:ext uri="{FF2B5EF4-FFF2-40B4-BE49-F238E27FC236}">
                <a16:creationId xmlns:a16="http://schemas.microsoft.com/office/drawing/2014/main" id="{40B5B4EC-A1A9-443F-B36D-5B292102169C}"/>
              </a:ext>
            </a:extLst>
          </p:cNvPr>
          <p:cNvPicPr>
            <a:picLocks noChangeAspect="1"/>
          </p:cNvPicPr>
          <p:nvPr/>
        </p:nvPicPr>
        <p:blipFill>
          <a:blip r:embed="rId2"/>
          <a:stretch>
            <a:fillRect/>
          </a:stretch>
        </p:blipFill>
        <p:spPr>
          <a:xfrm>
            <a:off x="562650" y="2673375"/>
            <a:ext cx="11066699" cy="2933907"/>
          </a:xfrm>
          <a:prstGeom prst="rect">
            <a:avLst/>
          </a:prstGeom>
        </p:spPr>
      </p:pic>
      <p:sp>
        <p:nvSpPr>
          <p:cNvPr id="18" name="Rectángulo 17">
            <a:extLst>
              <a:ext uri="{FF2B5EF4-FFF2-40B4-BE49-F238E27FC236}">
                <a16:creationId xmlns:a16="http://schemas.microsoft.com/office/drawing/2014/main" id="{05164CF3-CCCA-4855-9EB3-876F638BC1B8}"/>
              </a:ext>
            </a:extLst>
          </p:cNvPr>
          <p:cNvSpPr/>
          <p:nvPr/>
        </p:nvSpPr>
        <p:spPr>
          <a:xfrm>
            <a:off x="562650" y="2730526"/>
            <a:ext cx="11066699" cy="2823909"/>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9" name="Rectángulo 18">
            <a:extLst>
              <a:ext uri="{FF2B5EF4-FFF2-40B4-BE49-F238E27FC236}">
                <a16:creationId xmlns:a16="http://schemas.microsoft.com/office/drawing/2014/main" id="{7BB10967-D475-4DD6-A912-81C1568528AA}"/>
              </a:ext>
            </a:extLst>
          </p:cNvPr>
          <p:cNvSpPr/>
          <p:nvPr/>
        </p:nvSpPr>
        <p:spPr>
          <a:xfrm>
            <a:off x="562650" y="3804310"/>
            <a:ext cx="1368622" cy="22401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0" name="Rectángulo 19">
            <a:extLst>
              <a:ext uri="{FF2B5EF4-FFF2-40B4-BE49-F238E27FC236}">
                <a16:creationId xmlns:a16="http://schemas.microsoft.com/office/drawing/2014/main" id="{0E5C0E07-5F9A-41BE-A9A0-3239D37C8750}"/>
              </a:ext>
            </a:extLst>
          </p:cNvPr>
          <p:cNvSpPr/>
          <p:nvPr/>
        </p:nvSpPr>
        <p:spPr>
          <a:xfrm>
            <a:off x="562650" y="4364035"/>
            <a:ext cx="2047200" cy="22401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1" name="Rectángulo 20">
            <a:extLst>
              <a:ext uri="{FF2B5EF4-FFF2-40B4-BE49-F238E27FC236}">
                <a16:creationId xmlns:a16="http://schemas.microsoft.com/office/drawing/2014/main" id="{7EFE0B58-66D7-4F2B-8B01-ADCD90B5C32D}"/>
              </a:ext>
            </a:extLst>
          </p:cNvPr>
          <p:cNvSpPr/>
          <p:nvPr/>
        </p:nvSpPr>
        <p:spPr>
          <a:xfrm>
            <a:off x="2931385" y="3153836"/>
            <a:ext cx="2202589" cy="286048"/>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2" name="Rectángulo 21">
            <a:extLst>
              <a:ext uri="{FF2B5EF4-FFF2-40B4-BE49-F238E27FC236}">
                <a16:creationId xmlns:a16="http://schemas.microsoft.com/office/drawing/2014/main" id="{7ED7CF2E-CED3-41F3-95AB-B79CF59A2998}"/>
              </a:ext>
            </a:extLst>
          </p:cNvPr>
          <p:cNvSpPr/>
          <p:nvPr/>
        </p:nvSpPr>
        <p:spPr>
          <a:xfrm>
            <a:off x="2946091" y="3832091"/>
            <a:ext cx="8683258" cy="855567"/>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3" name="Rectángulo 22">
            <a:extLst>
              <a:ext uri="{FF2B5EF4-FFF2-40B4-BE49-F238E27FC236}">
                <a16:creationId xmlns:a16="http://schemas.microsoft.com/office/drawing/2014/main" id="{BC076C58-4473-45E6-A5EF-FBE0BFBDC2E4}"/>
              </a:ext>
            </a:extLst>
          </p:cNvPr>
          <p:cNvSpPr/>
          <p:nvPr/>
        </p:nvSpPr>
        <p:spPr>
          <a:xfrm>
            <a:off x="6401475" y="5166385"/>
            <a:ext cx="980400" cy="264224"/>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24" name="Imagen 23">
            <a:extLst>
              <a:ext uri="{FF2B5EF4-FFF2-40B4-BE49-F238E27FC236}">
                <a16:creationId xmlns:a16="http://schemas.microsoft.com/office/drawing/2014/main" id="{98BD8DD6-E1C0-4484-ADE0-2047E365A6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86076" y="4417284"/>
            <a:ext cx="416907" cy="341526"/>
          </a:xfrm>
          <a:prstGeom prst="rect">
            <a:avLst/>
          </a:prstGeom>
        </p:spPr>
      </p:pic>
      <p:pic>
        <p:nvPicPr>
          <p:cNvPr id="25" name="Imagen 24">
            <a:extLst>
              <a:ext uri="{FF2B5EF4-FFF2-40B4-BE49-F238E27FC236}">
                <a16:creationId xmlns:a16="http://schemas.microsoft.com/office/drawing/2014/main" id="{58838541-DBA0-429D-88C4-5FF51A439C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86074" y="3824143"/>
            <a:ext cx="416907" cy="341526"/>
          </a:xfrm>
          <a:prstGeom prst="rect">
            <a:avLst/>
          </a:prstGeom>
        </p:spPr>
      </p:pic>
      <p:pic>
        <p:nvPicPr>
          <p:cNvPr id="26" name="Imagen 25">
            <a:extLst>
              <a:ext uri="{FF2B5EF4-FFF2-40B4-BE49-F238E27FC236}">
                <a16:creationId xmlns:a16="http://schemas.microsoft.com/office/drawing/2014/main" id="{4E4B9CE1-85AB-4D5F-91EF-7768BAA2DD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6035921" y="5214868"/>
            <a:ext cx="416907" cy="341526"/>
          </a:xfrm>
          <a:prstGeom prst="rect">
            <a:avLst/>
          </a:prstGeom>
        </p:spPr>
      </p:pic>
    </p:spTree>
    <p:extLst>
      <p:ext uri="{BB962C8B-B14F-4D97-AF65-F5344CB8AC3E}">
        <p14:creationId xmlns:p14="http://schemas.microsoft.com/office/powerpoint/2010/main" val="488530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Registro de avances</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4</a:t>
            </a:r>
            <a:endParaRPr lang="es-CO" dirty="0"/>
          </a:p>
        </p:txBody>
      </p:sp>
      <p:sp>
        <p:nvSpPr>
          <p:cNvPr id="27" name="Rectángulo 26">
            <a:extLst>
              <a:ext uri="{FF2B5EF4-FFF2-40B4-BE49-F238E27FC236}">
                <a16:creationId xmlns:a16="http://schemas.microsoft.com/office/drawing/2014/main" id="{BBB8DD22-0B1F-49C3-BED0-ADAC64133448}"/>
              </a:ext>
            </a:extLst>
          </p:cNvPr>
          <p:cNvSpPr/>
          <p:nvPr/>
        </p:nvSpPr>
        <p:spPr>
          <a:xfrm>
            <a:off x="486395" y="946269"/>
            <a:ext cx="11015698" cy="1492716"/>
          </a:xfrm>
          <a:prstGeom prst="rect">
            <a:avLst/>
          </a:prstGeom>
        </p:spPr>
        <p:txBody>
          <a:bodyPr wrap="square">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En el momento de realizar registro de avances en las actividades, se pueden presentar 2 escenarios: </a:t>
            </a:r>
          </a:p>
          <a:p>
            <a:pPr algn="jus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228600" indent="-228600" algn="just">
              <a:buClr>
                <a:srgbClr val="000000"/>
              </a:buClr>
              <a:buFont typeface="+mj-lt"/>
              <a:buAutoNum type="alphaLcParenR"/>
            </a:pPr>
            <a:r>
              <a:rPr lang="es-CO" sz="1300" kern="0" dirty="0">
                <a:solidFill>
                  <a:srgbClr val="000000"/>
                </a:solidFill>
                <a:latin typeface="Helvetica" panose="020B0604020202020204" pitchFamily="34" charset="0"/>
                <a:cs typeface="Helvetica" panose="020B0604020202020204" pitchFamily="34" charset="0"/>
                <a:sym typeface="Arial"/>
              </a:rPr>
              <a:t>Actividad con registro único: El usuario debe dar clic en el mes a reportar en el sistema seguido de un clic en registrar avance, en este caso se realizará un solo registro de actividad y el sistema mostrará una lista desplegable donde se debe marcar si la actividad ha sido completada o no, registrando los soportes de cumplimiento de la actividad en las casillas que el sistema solicita (ver generalidades), y posteriormente dar clic en aceptar.</a:t>
            </a:r>
          </a:p>
          <a:p>
            <a:pPr marL="228600" indent="-228600" algn="just">
              <a:buClr>
                <a:srgbClr val="000000"/>
              </a:buClr>
              <a:buFont typeface="+mj-lt"/>
              <a:buAutoNum type="alphaLcParenR"/>
            </a:pPr>
            <a:endParaRPr lang="es-CO" sz="1300" kern="0" dirty="0">
              <a:solidFill>
                <a:srgbClr val="000000"/>
              </a:solidFill>
              <a:latin typeface="Helvetica" panose="020B0604020202020204" pitchFamily="34" charset="0"/>
              <a:cs typeface="Helvetica" panose="020B0604020202020204" pitchFamily="34" charset="0"/>
              <a:sym typeface="Arial"/>
            </a:endParaRPr>
          </a:p>
        </p:txBody>
      </p:sp>
      <p:sp>
        <p:nvSpPr>
          <p:cNvPr id="28" name="CuadroTexto 27">
            <a:extLst>
              <a:ext uri="{FF2B5EF4-FFF2-40B4-BE49-F238E27FC236}">
                <a16:creationId xmlns:a16="http://schemas.microsoft.com/office/drawing/2014/main" id="{5889F9C7-784F-492D-BFB1-0A62F82D46B1}"/>
              </a:ext>
            </a:extLst>
          </p:cNvPr>
          <p:cNvSpPr txBox="1"/>
          <p:nvPr/>
        </p:nvSpPr>
        <p:spPr>
          <a:xfrm>
            <a:off x="568013" y="5612287"/>
            <a:ext cx="10934080" cy="692497"/>
          </a:xfrm>
          <a:prstGeom prst="rect">
            <a:avLst/>
          </a:prstGeom>
          <a:noFill/>
        </p:spPr>
        <p:txBody>
          <a:bodyPr wrap="square" rtlCol="0">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En caso de identificar que la actividad aporta directamente a la ejecución de la meta cuantitativa del entregable, se debe dar clic en el botón “Reporte de entregable”, por lo cual el reporte realizado para la actividad, se llevará automáticamente al reporte de entregable, y se debe registrar el valor cuantitativo ejecutado en el periodo, de acuerdo a la meta programada.</a:t>
            </a:r>
          </a:p>
        </p:txBody>
      </p:sp>
      <p:pic>
        <p:nvPicPr>
          <p:cNvPr id="29" name="Imagen 28">
            <a:extLst>
              <a:ext uri="{FF2B5EF4-FFF2-40B4-BE49-F238E27FC236}">
                <a16:creationId xmlns:a16="http://schemas.microsoft.com/office/drawing/2014/main" id="{D0E80FD9-EFCE-4C85-8C9A-1F7744FCD487}"/>
              </a:ext>
            </a:extLst>
          </p:cNvPr>
          <p:cNvPicPr>
            <a:picLocks noChangeAspect="1"/>
          </p:cNvPicPr>
          <p:nvPr/>
        </p:nvPicPr>
        <p:blipFill>
          <a:blip r:embed="rId2"/>
          <a:stretch>
            <a:fillRect/>
          </a:stretch>
        </p:blipFill>
        <p:spPr>
          <a:xfrm>
            <a:off x="172381" y="2438985"/>
            <a:ext cx="5609605" cy="2360254"/>
          </a:xfrm>
          <a:prstGeom prst="rect">
            <a:avLst/>
          </a:prstGeom>
        </p:spPr>
      </p:pic>
      <p:sp>
        <p:nvSpPr>
          <p:cNvPr id="30" name="Rectángulo 29">
            <a:extLst>
              <a:ext uri="{FF2B5EF4-FFF2-40B4-BE49-F238E27FC236}">
                <a16:creationId xmlns:a16="http://schemas.microsoft.com/office/drawing/2014/main" id="{DF90802F-EBBD-4666-8A95-9CE9B6C39264}"/>
              </a:ext>
            </a:extLst>
          </p:cNvPr>
          <p:cNvSpPr/>
          <p:nvPr/>
        </p:nvSpPr>
        <p:spPr>
          <a:xfrm>
            <a:off x="172380" y="2438985"/>
            <a:ext cx="5609605" cy="2541229"/>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grpSp>
        <p:nvGrpSpPr>
          <p:cNvPr id="31" name="Grupo 30">
            <a:extLst>
              <a:ext uri="{FF2B5EF4-FFF2-40B4-BE49-F238E27FC236}">
                <a16:creationId xmlns:a16="http://schemas.microsoft.com/office/drawing/2014/main" id="{2F9F2B2F-1A49-4951-A406-575FDD91CB19}"/>
              </a:ext>
            </a:extLst>
          </p:cNvPr>
          <p:cNvGrpSpPr/>
          <p:nvPr/>
        </p:nvGrpSpPr>
        <p:grpSpPr>
          <a:xfrm>
            <a:off x="6286498" y="2029031"/>
            <a:ext cx="5802915" cy="3180163"/>
            <a:chOff x="6286494" y="2277662"/>
            <a:chExt cx="5802915" cy="3180163"/>
          </a:xfrm>
        </p:grpSpPr>
        <p:pic>
          <p:nvPicPr>
            <p:cNvPr id="32" name="Imagen 31">
              <a:extLst>
                <a:ext uri="{FF2B5EF4-FFF2-40B4-BE49-F238E27FC236}">
                  <a16:creationId xmlns:a16="http://schemas.microsoft.com/office/drawing/2014/main" id="{F218C089-F916-41EC-B2F3-7BE6D08CCEDC}"/>
                </a:ext>
              </a:extLst>
            </p:cNvPr>
            <p:cNvPicPr>
              <a:picLocks noChangeAspect="1"/>
            </p:cNvPicPr>
            <p:nvPr/>
          </p:nvPicPr>
          <p:blipFill rotWithShape="1">
            <a:blip r:embed="rId3"/>
            <a:srcRect r="19052"/>
            <a:stretch/>
          </p:blipFill>
          <p:spPr>
            <a:xfrm>
              <a:off x="6286498" y="2277662"/>
              <a:ext cx="5802911" cy="3107859"/>
            </a:xfrm>
            <a:prstGeom prst="rect">
              <a:avLst/>
            </a:prstGeom>
          </p:spPr>
        </p:pic>
        <p:sp>
          <p:nvSpPr>
            <p:cNvPr id="33" name="Rectángulo 32">
              <a:extLst>
                <a:ext uri="{FF2B5EF4-FFF2-40B4-BE49-F238E27FC236}">
                  <a16:creationId xmlns:a16="http://schemas.microsoft.com/office/drawing/2014/main" id="{B94911B9-03C9-421F-8151-6E217E4060B4}"/>
                </a:ext>
              </a:extLst>
            </p:cNvPr>
            <p:cNvSpPr/>
            <p:nvPr/>
          </p:nvSpPr>
          <p:spPr>
            <a:xfrm>
              <a:off x="6286494" y="2277662"/>
              <a:ext cx="5802911" cy="3180163"/>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grpSp>
      <p:sp>
        <p:nvSpPr>
          <p:cNvPr id="34" name="Flecha derecha 23">
            <a:extLst>
              <a:ext uri="{FF2B5EF4-FFF2-40B4-BE49-F238E27FC236}">
                <a16:creationId xmlns:a16="http://schemas.microsoft.com/office/drawing/2014/main" id="{E137D47D-02B0-4791-92D8-F07105018BDB}"/>
              </a:ext>
            </a:extLst>
          </p:cNvPr>
          <p:cNvSpPr/>
          <p:nvPr/>
        </p:nvSpPr>
        <p:spPr>
          <a:xfrm>
            <a:off x="5871494" y="3529705"/>
            <a:ext cx="325496" cy="29100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Rectángulo 34">
            <a:extLst>
              <a:ext uri="{FF2B5EF4-FFF2-40B4-BE49-F238E27FC236}">
                <a16:creationId xmlns:a16="http://schemas.microsoft.com/office/drawing/2014/main" id="{655B9FAB-DFDE-45C4-874D-3864E5B99C5A}"/>
              </a:ext>
            </a:extLst>
          </p:cNvPr>
          <p:cNvSpPr/>
          <p:nvPr/>
        </p:nvSpPr>
        <p:spPr>
          <a:xfrm>
            <a:off x="305475" y="3858043"/>
            <a:ext cx="5476510" cy="560196"/>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36" name="Rectángulo 35">
            <a:extLst>
              <a:ext uri="{FF2B5EF4-FFF2-40B4-BE49-F238E27FC236}">
                <a16:creationId xmlns:a16="http://schemas.microsoft.com/office/drawing/2014/main" id="{B0604F81-BDA3-4A02-BBD8-0D78C1E19A15}"/>
              </a:ext>
            </a:extLst>
          </p:cNvPr>
          <p:cNvSpPr/>
          <p:nvPr/>
        </p:nvSpPr>
        <p:spPr>
          <a:xfrm>
            <a:off x="1886625" y="4575227"/>
            <a:ext cx="999450" cy="157337"/>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37" name="Rectángulo 36">
            <a:extLst>
              <a:ext uri="{FF2B5EF4-FFF2-40B4-BE49-F238E27FC236}">
                <a16:creationId xmlns:a16="http://schemas.microsoft.com/office/drawing/2014/main" id="{17CA615B-B0D1-49C7-9104-BDD6E54D75E0}"/>
              </a:ext>
            </a:extLst>
          </p:cNvPr>
          <p:cNvSpPr/>
          <p:nvPr/>
        </p:nvSpPr>
        <p:spPr>
          <a:xfrm>
            <a:off x="6430050" y="3184984"/>
            <a:ext cx="2028150" cy="233129"/>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38" name="Rectángulo 37">
            <a:extLst>
              <a:ext uri="{FF2B5EF4-FFF2-40B4-BE49-F238E27FC236}">
                <a16:creationId xmlns:a16="http://schemas.microsoft.com/office/drawing/2014/main" id="{6B691D8C-3927-4291-9282-02940FF6B687}"/>
              </a:ext>
            </a:extLst>
          </p:cNvPr>
          <p:cNvSpPr/>
          <p:nvPr/>
        </p:nvSpPr>
        <p:spPr>
          <a:xfrm>
            <a:off x="6982500" y="4050186"/>
            <a:ext cx="989925" cy="18038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39" name="Rectángulo 38">
            <a:extLst>
              <a:ext uri="{FF2B5EF4-FFF2-40B4-BE49-F238E27FC236}">
                <a16:creationId xmlns:a16="http://schemas.microsoft.com/office/drawing/2014/main" id="{AC09A74D-05B2-441E-9979-11C7EC6CAA54}"/>
              </a:ext>
            </a:extLst>
          </p:cNvPr>
          <p:cNvSpPr/>
          <p:nvPr/>
        </p:nvSpPr>
        <p:spPr>
          <a:xfrm>
            <a:off x="6759813" y="4489239"/>
            <a:ext cx="1631711" cy="216723"/>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40" name="Imagen 39">
            <a:extLst>
              <a:ext uri="{FF2B5EF4-FFF2-40B4-BE49-F238E27FC236}">
                <a16:creationId xmlns:a16="http://schemas.microsoft.com/office/drawing/2014/main" id="{229204B4-D2F6-4982-9E07-D1DA724DD9C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6013870" y="3222352"/>
            <a:ext cx="416907" cy="341526"/>
          </a:xfrm>
          <a:prstGeom prst="rect">
            <a:avLst/>
          </a:prstGeom>
        </p:spPr>
      </p:pic>
      <p:pic>
        <p:nvPicPr>
          <p:cNvPr id="41" name="Imagen 40">
            <a:extLst>
              <a:ext uri="{FF2B5EF4-FFF2-40B4-BE49-F238E27FC236}">
                <a16:creationId xmlns:a16="http://schemas.microsoft.com/office/drawing/2014/main" id="{DF3A73DE-0A4D-4A0E-863D-092ACB59F42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441516" y="4571719"/>
            <a:ext cx="416907" cy="341526"/>
          </a:xfrm>
          <a:prstGeom prst="rect">
            <a:avLst/>
          </a:prstGeom>
        </p:spPr>
      </p:pic>
      <p:pic>
        <p:nvPicPr>
          <p:cNvPr id="42" name="Imagen 41">
            <a:extLst>
              <a:ext uri="{FF2B5EF4-FFF2-40B4-BE49-F238E27FC236}">
                <a16:creationId xmlns:a16="http://schemas.microsoft.com/office/drawing/2014/main" id="{7003957B-3FF0-4EA4-B7A7-3CBC5330851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86074" y="3878573"/>
            <a:ext cx="416907" cy="341526"/>
          </a:xfrm>
          <a:prstGeom prst="rect">
            <a:avLst/>
          </a:prstGeom>
        </p:spPr>
      </p:pic>
      <p:pic>
        <p:nvPicPr>
          <p:cNvPr id="43" name="Imagen 42">
            <a:extLst>
              <a:ext uri="{FF2B5EF4-FFF2-40B4-BE49-F238E27FC236}">
                <a16:creationId xmlns:a16="http://schemas.microsoft.com/office/drawing/2014/main" id="{61D31DC7-9618-4A0E-8501-FE65835EF41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6575945" y="4022972"/>
            <a:ext cx="416907" cy="341526"/>
          </a:xfrm>
          <a:prstGeom prst="rect">
            <a:avLst/>
          </a:prstGeom>
        </p:spPr>
      </p:pic>
      <p:pic>
        <p:nvPicPr>
          <p:cNvPr id="44" name="Imagen 43">
            <a:extLst>
              <a:ext uri="{FF2B5EF4-FFF2-40B4-BE49-F238E27FC236}">
                <a16:creationId xmlns:a16="http://schemas.microsoft.com/office/drawing/2014/main" id="{CB3FAC26-EF5F-410D-AC1F-3A19349645F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6328171" y="4583444"/>
            <a:ext cx="416907" cy="341526"/>
          </a:xfrm>
          <a:prstGeom prst="rect">
            <a:avLst/>
          </a:prstGeom>
        </p:spPr>
      </p:pic>
      <p:sp>
        <p:nvSpPr>
          <p:cNvPr id="45" name="Rectángulo 44">
            <a:extLst>
              <a:ext uri="{FF2B5EF4-FFF2-40B4-BE49-F238E27FC236}">
                <a16:creationId xmlns:a16="http://schemas.microsoft.com/office/drawing/2014/main" id="{8D30AEC1-CA4E-472B-9D97-FE9DE892276B}"/>
              </a:ext>
            </a:extLst>
          </p:cNvPr>
          <p:cNvSpPr/>
          <p:nvPr/>
        </p:nvSpPr>
        <p:spPr>
          <a:xfrm>
            <a:off x="9277349" y="4933451"/>
            <a:ext cx="809625" cy="184389"/>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46" name="Imagen 45">
            <a:extLst>
              <a:ext uri="{FF2B5EF4-FFF2-40B4-BE49-F238E27FC236}">
                <a16:creationId xmlns:a16="http://schemas.microsoft.com/office/drawing/2014/main" id="{E3354AA8-1A27-4B1B-9B88-9EBDE8CF82F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8911742" y="4947078"/>
            <a:ext cx="416907" cy="341526"/>
          </a:xfrm>
          <a:prstGeom prst="rect">
            <a:avLst/>
          </a:prstGeom>
        </p:spPr>
      </p:pic>
    </p:spTree>
    <p:extLst>
      <p:ext uri="{BB962C8B-B14F-4D97-AF65-F5344CB8AC3E}">
        <p14:creationId xmlns:p14="http://schemas.microsoft.com/office/powerpoint/2010/main" val="3359418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Registro de avances</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4</a:t>
            </a:r>
            <a:endParaRPr lang="es-CO" dirty="0"/>
          </a:p>
        </p:txBody>
      </p:sp>
      <p:sp>
        <p:nvSpPr>
          <p:cNvPr id="4" name="Rectángulo 3">
            <a:extLst>
              <a:ext uri="{FF2B5EF4-FFF2-40B4-BE49-F238E27FC236}">
                <a16:creationId xmlns:a16="http://schemas.microsoft.com/office/drawing/2014/main" id="{8918C612-CA3E-461D-84D0-4882947EF0A4}"/>
              </a:ext>
            </a:extLst>
          </p:cNvPr>
          <p:cNvSpPr/>
          <p:nvPr/>
        </p:nvSpPr>
        <p:spPr>
          <a:xfrm>
            <a:off x="570891" y="1334216"/>
            <a:ext cx="10857591" cy="692497"/>
          </a:xfrm>
          <a:prstGeom prst="rect">
            <a:avLst/>
          </a:prstGeom>
        </p:spPr>
        <p:txBody>
          <a:bodyPr wrap="square">
            <a:spAutoFit/>
          </a:bodyPr>
          <a:lstStyle/>
          <a:p>
            <a:pPr marL="228600" indent="-228600" algn="just">
              <a:buClr>
                <a:srgbClr val="000000"/>
              </a:buClr>
              <a:buFont typeface="+mj-lt"/>
              <a:buAutoNum type="alphaLcParenR" startAt="2"/>
            </a:pPr>
            <a:r>
              <a:rPr lang="es-CO" sz="1300" kern="0" dirty="0">
                <a:solidFill>
                  <a:srgbClr val="000000"/>
                </a:solidFill>
                <a:latin typeface="Helvetica" panose="020B0604020202020204" pitchFamily="34" charset="0"/>
                <a:cs typeface="Helvetica" panose="020B0604020202020204" pitchFamily="34" charset="0"/>
                <a:sym typeface="Arial"/>
              </a:rPr>
              <a:t>Actividades con periodicidad: El diligenciamiento funciona de la misma forma que la actividad con único registro con la diferencia que se van a realizar reportes de acuerdo a la periodicidad definida para la actividad, y solo se dará la opción para marcar como cumplida o no, cuando se reporte el último mes programado: </a:t>
            </a:r>
          </a:p>
        </p:txBody>
      </p:sp>
      <p:pic>
        <p:nvPicPr>
          <p:cNvPr id="5" name="Imagen 4">
            <a:extLst>
              <a:ext uri="{FF2B5EF4-FFF2-40B4-BE49-F238E27FC236}">
                <a16:creationId xmlns:a16="http://schemas.microsoft.com/office/drawing/2014/main" id="{B37D520C-93C5-43E5-B0C3-77780CAA23AB}"/>
              </a:ext>
            </a:extLst>
          </p:cNvPr>
          <p:cNvPicPr>
            <a:picLocks noChangeAspect="1"/>
          </p:cNvPicPr>
          <p:nvPr/>
        </p:nvPicPr>
        <p:blipFill>
          <a:blip r:embed="rId2"/>
          <a:stretch>
            <a:fillRect/>
          </a:stretch>
        </p:blipFill>
        <p:spPr>
          <a:xfrm>
            <a:off x="79781" y="2168372"/>
            <a:ext cx="6314842" cy="2924567"/>
          </a:xfrm>
          <a:prstGeom prst="rect">
            <a:avLst/>
          </a:prstGeom>
        </p:spPr>
      </p:pic>
      <p:pic>
        <p:nvPicPr>
          <p:cNvPr id="6" name="Imagen 5">
            <a:extLst>
              <a:ext uri="{FF2B5EF4-FFF2-40B4-BE49-F238E27FC236}">
                <a16:creationId xmlns:a16="http://schemas.microsoft.com/office/drawing/2014/main" id="{66F14CDD-DD52-4655-9F02-B5DB8EEAA4B6}"/>
              </a:ext>
            </a:extLst>
          </p:cNvPr>
          <p:cNvPicPr>
            <a:picLocks noChangeAspect="1"/>
          </p:cNvPicPr>
          <p:nvPr/>
        </p:nvPicPr>
        <p:blipFill>
          <a:blip r:embed="rId3"/>
          <a:stretch>
            <a:fillRect/>
          </a:stretch>
        </p:blipFill>
        <p:spPr>
          <a:xfrm>
            <a:off x="6568168" y="2177897"/>
            <a:ext cx="5488262" cy="2924567"/>
          </a:xfrm>
          <a:prstGeom prst="rect">
            <a:avLst/>
          </a:prstGeom>
        </p:spPr>
      </p:pic>
      <p:sp>
        <p:nvSpPr>
          <p:cNvPr id="7" name="Flecha derecha 23">
            <a:extLst>
              <a:ext uri="{FF2B5EF4-FFF2-40B4-BE49-F238E27FC236}">
                <a16:creationId xmlns:a16="http://schemas.microsoft.com/office/drawing/2014/main" id="{2B610BCE-B4BD-484D-93B9-88614A14AD4E}"/>
              </a:ext>
            </a:extLst>
          </p:cNvPr>
          <p:cNvSpPr/>
          <p:nvPr/>
        </p:nvSpPr>
        <p:spPr>
          <a:xfrm>
            <a:off x="6390978" y="3528343"/>
            <a:ext cx="215290" cy="23130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BA382E2-747A-4817-9D2B-11AAEBEA4DD4}"/>
              </a:ext>
            </a:extLst>
          </p:cNvPr>
          <p:cNvSpPr/>
          <p:nvPr/>
        </p:nvSpPr>
        <p:spPr>
          <a:xfrm>
            <a:off x="89304" y="2177897"/>
            <a:ext cx="6311197" cy="2934092"/>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9" name="Rectángulo 8">
            <a:extLst>
              <a:ext uri="{FF2B5EF4-FFF2-40B4-BE49-F238E27FC236}">
                <a16:creationId xmlns:a16="http://schemas.microsoft.com/office/drawing/2014/main" id="{535331D6-A63C-4246-8016-A423A832617E}"/>
              </a:ext>
            </a:extLst>
          </p:cNvPr>
          <p:cNvSpPr/>
          <p:nvPr/>
        </p:nvSpPr>
        <p:spPr>
          <a:xfrm>
            <a:off x="6568169" y="2177897"/>
            <a:ext cx="5488262" cy="2934092"/>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0" name="Rectángulo 9">
            <a:extLst>
              <a:ext uri="{FF2B5EF4-FFF2-40B4-BE49-F238E27FC236}">
                <a16:creationId xmlns:a16="http://schemas.microsoft.com/office/drawing/2014/main" id="{4E26504C-F805-4157-A3E7-60B8329C8052}"/>
              </a:ext>
            </a:extLst>
          </p:cNvPr>
          <p:cNvSpPr/>
          <p:nvPr/>
        </p:nvSpPr>
        <p:spPr>
          <a:xfrm>
            <a:off x="117879" y="3282980"/>
            <a:ext cx="6269453" cy="47667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1" name="CuadroTexto 10">
            <a:extLst>
              <a:ext uri="{FF2B5EF4-FFF2-40B4-BE49-F238E27FC236}">
                <a16:creationId xmlns:a16="http://schemas.microsoft.com/office/drawing/2014/main" id="{C949C336-75EB-4B8E-8AB2-2974DFF5A286}"/>
              </a:ext>
            </a:extLst>
          </p:cNvPr>
          <p:cNvSpPr txBox="1"/>
          <p:nvPr/>
        </p:nvSpPr>
        <p:spPr>
          <a:xfrm>
            <a:off x="570889" y="5499212"/>
            <a:ext cx="10857591" cy="692497"/>
          </a:xfrm>
          <a:prstGeom prst="rect">
            <a:avLst/>
          </a:prstGeom>
          <a:noFill/>
        </p:spPr>
        <p:txBody>
          <a:bodyPr wrap="square" rtlCol="0">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En caso de identificar que la actividad aporta directamente a la ejecución de la meta cuantitativa del entregable, se debe dar clic en el botón “Reporte de entregable”, por lo cual el reporte realizado para la actividad, se llevará automáticamente al reporte de entregable, y se debe registrar el valor cuantitativo ejecutado en el periodo, de acuerdo a la meta programada..</a:t>
            </a:r>
          </a:p>
        </p:txBody>
      </p:sp>
      <p:sp>
        <p:nvSpPr>
          <p:cNvPr id="12" name="Rectángulo 11">
            <a:extLst>
              <a:ext uri="{FF2B5EF4-FFF2-40B4-BE49-F238E27FC236}">
                <a16:creationId xmlns:a16="http://schemas.microsoft.com/office/drawing/2014/main" id="{6F4BCC21-68AA-4AB4-BE12-AC4E5664141A}"/>
              </a:ext>
            </a:extLst>
          </p:cNvPr>
          <p:cNvSpPr/>
          <p:nvPr/>
        </p:nvSpPr>
        <p:spPr>
          <a:xfrm>
            <a:off x="6606268" y="2791385"/>
            <a:ext cx="5362575" cy="212079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3" name="Rectángulo 12">
            <a:extLst>
              <a:ext uri="{FF2B5EF4-FFF2-40B4-BE49-F238E27FC236}">
                <a16:creationId xmlns:a16="http://schemas.microsoft.com/office/drawing/2014/main" id="{019CFF60-243A-4EA3-895E-9999C287195B}"/>
              </a:ext>
            </a:extLst>
          </p:cNvPr>
          <p:cNvSpPr/>
          <p:nvPr/>
        </p:nvSpPr>
        <p:spPr>
          <a:xfrm>
            <a:off x="8817336" y="4959464"/>
            <a:ext cx="598807" cy="12395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4" name="Imagen 13">
            <a:extLst>
              <a:ext uri="{FF2B5EF4-FFF2-40B4-BE49-F238E27FC236}">
                <a16:creationId xmlns:a16="http://schemas.microsoft.com/office/drawing/2014/main" id="{10766FD2-23C3-4FD7-A2BC-6B21236D03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362436" y="3588889"/>
            <a:ext cx="416907" cy="341526"/>
          </a:xfrm>
          <a:prstGeom prst="rect">
            <a:avLst/>
          </a:prstGeom>
        </p:spPr>
      </p:pic>
      <p:pic>
        <p:nvPicPr>
          <p:cNvPr id="15" name="Imagen 14">
            <a:extLst>
              <a:ext uri="{FF2B5EF4-FFF2-40B4-BE49-F238E27FC236}">
                <a16:creationId xmlns:a16="http://schemas.microsoft.com/office/drawing/2014/main" id="{397C36EF-D6DA-4034-BC22-2C2CC6E8924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6270003" y="3829825"/>
            <a:ext cx="416907" cy="341526"/>
          </a:xfrm>
          <a:prstGeom prst="rect">
            <a:avLst/>
          </a:prstGeom>
        </p:spPr>
      </p:pic>
    </p:spTree>
    <p:extLst>
      <p:ext uri="{BB962C8B-B14F-4D97-AF65-F5344CB8AC3E}">
        <p14:creationId xmlns:p14="http://schemas.microsoft.com/office/powerpoint/2010/main" val="2113993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Registro de avances</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4</a:t>
            </a:r>
            <a:endParaRPr lang="es-CO" dirty="0"/>
          </a:p>
        </p:txBody>
      </p:sp>
      <p:sp>
        <p:nvSpPr>
          <p:cNvPr id="4" name="Rectángulo 3">
            <a:extLst>
              <a:ext uri="{FF2B5EF4-FFF2-40B4-BE49-F238E27FC236}">
                <a16:creationId xmlns:a16="http://schemas.microsoft.com/office/drawing/2014/main" id="{5DDD10D8-FA5D-4D34-9ED1-9A3BA10A6131}"/>
              </a:ext>
            </a:extLst>
          </p:cNvPr>
          <p:cNvSpPr/>
          <p:nvPr/>
        </p:nvSpPr>
        <p:spPr>
          <a:xfrm>
            <a:off x="771081" y="1173673"/>
            <a:ext cx="10649836" cy="492443"/>
          </a:xfrm>
          <a:prstGeom prst="rect">
            <a:avLst/>
          </a:prstGeom>
        </p:spPr>
        <p:txBody>
          <a:bodyPr wrap="square">
            <a:spAutoFit/>
          </a:bodyPr>
          <a:lstStyle/>
          <a:p>
            <a:pPr algn="jus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El responsable de la actividad una vez realizado el reporte, puede verificar que efectivamente el registro se ha realizado con éxito, cuando el sistema muestre en el campo aprobado, el siguiente estado:</a:t>
            </a:r>
          </a:p>
        </p:txBody>
      </p:sp>
      <p:pic>
        <p:nvPicPr>
          <p:cNvPr id="5" name="Imagen 4">
            <a:extLst>
              <a:ext uri="{FF2B5EF4-FFF2-40B4-BE49-F238E27FC236}">
                <a16:creationId xmlns:a16="http://schemas.microsoft.com/office/drawing/2014/main" id="{E6B572C0-9E6F-4ECC-BA65-F853673684D7}"/>
              </a:ext>
            </a:extLst>
          </p:cNvPr>
          <p:cNvPicPr>
            <a:picLocks noChangeAspect="1"/>
          </p:cNvPicPr>
          <p:nvPr/>
        </p:nvPicPr>
        <p:blipFill>
          <a:blip r:embed="rId2"/>
          <a:stretch>
            <a:fillRect/>
          </a:stretch>
        </p:blipFill>
        <p:spPr>
          <a:xfrm>
            <a:off x="690562" y="1977885"/>
            <a:ext cx="10810875" cy="2146440"/>
          </a:xfrm>
          <a:prstGeom prst="rect">
            <a:avLst/>
          </a:prstGeom>
        </p:spPr>
      </p:pic>
      <p:sp>
        <p:nvSpPr>
          <p:cNvPr id="6" name="Rectángulo 5">
            <a:extLst>
              <a:ext uri="{FF2B5EF4-FFF2-40B4-BE49-F238E27FC236}">
                <a16:creationId xmlns:a16="http://schemas.microsoft.com/office/drawing/2014/main" id="{7C89815F-1EBA-4B0A-ACA5-30E803292A7D}"/>
              </a:ext>
            </a:extLst>
          </p:cNvPr>
          <p:cNvSpPr/>
          <p:nvPr/>
        </p:nvSpPr>
        <p:spPr>
          <a:xfrm>
            <a:off x="690562" y="1977885"/>
            <a:ext cx="10810874" cy="214644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 name="Elipse 6">
            <a:extLst>
              <a:ext uri="{FF2B5EF4-FFF2-40B4-BE49-F238E27FC236}">
                <a16:creationId xmlns:a16="http://schemas.microsoft.com/office/drawing/2014/main" id="{310DEA5D-89BB-440C-8ED3-EF79BA9CFBBD}"/>
              </a:ext>
            </a:extLst>
          </p:cNvPr>
          <p:cNvSpPr/>
          <p:nvPr/>
        </p:nvSpPr>
        <p:spPr>
          <a:xfrm>
            <a:off x="738186" y="3429000"/>
            <a:ext cx="484730" cy="654229"/>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8" name="Elipse 7">
            <a:extLst>
              <a:ext uri="{FF2B5EF4-FFF2-40B4-BE49-F238E27FC236}">
                <a16:creationId xmlns:a16="http://schemas.microsoft.com/office/drawing/2014/main" id="{11C0264F-C389-436A-B756-615EF9962B60}"/>
              </a:ext>
            </a:extLst>
          </p:cNvPr>
          <p:cNvSpPr/>
          <p:nvPr/>
        </p:nvSpPr>
        <p:spPr>
          <a:xfrm>
            <a:off x="1738311" y="3432264"/>
            <a:ext cx="484730" cy="654229"/>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Tree>
    <p:extLst>
      <p:ext uri="{BB962C8B-B14F-4D97-AF65-F5344CB8AC3E}">
        <p14:creationId xmlns:p14="http://schemas.microsoft.com/office/powerpoint/2010/main" val="1035719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9957" y="2508419"/>
            <a:ext cx="9237043" cy="1821991"/>
          </a:xfrm>
        </p:spPr>
        <p:txBody>
          <a:bodyPr>
            <a:normAutofit/>
          </a:bodyPr>
          <a:lstStyle/>
          <a:p>
            <a:r>
              <a:rPr lang="es-ES" dirty="0"/>
              <a:t>Aprobación de avances</a:t>
            </a:r>
            <a:endParaRPr lang="es-ES" dirty="0"/>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smtClean="0"/>
              <a:t>5</a:t>
            </a:r>
            <a:endParaRPr lang="es-ES" dirty="0"/>
          </a:p>
        </p:txBody>
      </p:sp>
    </p:spTree>
    <p:extLst>
      <p:ext uri="{BB962C8B-B14F-4D97-AF65-F5344CB8AC3E}">
        <p14:creationId xmlns:p14="http://schemas.microsoft.com/office/powerpoint/2010/main" val="2075725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solidFill>
                  <a:schemeClr val="bg1">
                    <a:lumMod val="50000"/>
                  </a:schemeClr>
                </a:solidFill>
                <a:latin typeface="Helvetica" panose="020B0604020202020204" pitchFamily="34" charset="0"/>
                <a:cs typeface="Helvetica" panose="020B0604020202020204" pitchFamily="34" charset="0"/>
              </a:rPr>
              <a:t>Aprobación </a:t>
            </a:r>
            <a:r>
              <a:rPr lang="es-ES_tradnl" dirty="0">
                <a:solidFill>
                  <a:schemeClr val="bg1">
                    <a:lumMod val="50000"/>
                  </a:schemeClr>
                </a:solidFill>
                <a:latin typeface="Helvetica" panose="020B0604020202020204" pitchFamily="34" charset="0"/>
                <a:cs typeface="Helvetica" panose="020B0604020202020204" pitchFamily="34" charset="0"/>
              </a:rPr>
              <a:t>de </a:t>
            </a:r>
            <a:r>
              <a:rPr lang="es-ES_tradnl" dirty="0" smtClean="0">
                <a:solidFill>
                  <a:schemeClr val="bg1">
                    <a:lumMod val="50000"/>
                  </a:schemeClr>
                </a:solidFill>
                <a:latin typeface="Helvetica" panose="020B0604020202020204" pitchFamily="34" charset="0"/>
                <a:cs typeface="Helvetica" panose="020B0604020202020204" pitchFamily="34" charset="0"/>
              </a:rPr>
              <a:t>avances</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5</a:t>
            </a:r>
            <a:endParaRPr lang="es-CO" dirty="0"/>
          </a:p>
        </p:txBody>
      </p:sp>
      <p:sp>
        <p:nvSpPr>
          <p:cNvPr id="9" name="Rectángulo 8">
            <a:extLst>
              <a:ext uri="{FF2B5EF4-FFF2-40B4-BE49-F238E27FC236}">
                <a16:creationId xmlns:a16="http://schemas.microsoft.com/office/drawing/2014/main" id="{F9FDCB09-8B23-47D3-B6F1-ED90F5D09354}"/>
              </a:ext>
            </a:extLst>
          </p:cNvPr>
          <p:cNvSpPr/>
          <p:nvPr/>
        </p:nvSpPr>
        <p:spPr>
          <a:xfrm>
            <a:off x="298073" y="1464151"/>
            <a:ext cx="11507857" cy="1492716"/>
          </a:xfrm>
          <a:prstGeom prst="rect">
            <a:avLst/>
          </a:prstGeom>
        </p:spPr>
        <p:txBody>
          <a:bodyPr wrap="square">
            <a:spAutoFit/>
          </a:bodyPr>
          <a:lstStyle/>
          <a:p>
            <a:pPr algn="just"/>
            <a:r>
              <a:rPr lang="es-CO" sz="1300" dirty="0">
                <a:latin typeface="Helvetica" panose="020B0604020202020204" pitchFamily="34" charset="0"/>
                <a:cs typeface="Helvetica" panose="020B0604020202020204" pitchFamily="34" charset="0"/>
              </a:rPr>
              <a:t>Una vez el usuario da clic en registrar avance de la actividad o entregable, el reporte pasa a la bandeja del SGI del Director, jefe de oficina o coordinador de la dependencia quien debe surtir los siguientes pasos (ver capítulo 2 del presente manual “ingreso al sgi”):</a:t>
            </a:r>
          </a:p>
          <a:p>
            <a:pPr algn="just"/>
            <a:endParaRPr lang="es-CO" sz="1300" dirty="0">
              <a:latin typeface="Helvetica" panose="020B0604020202020204" pitchFamily="34" charset="0"/>
              <a:cs typeface="Helvetica" panose="020B0604020202020204" pitchFamily="34" charset="0"/>
            </a:endParaRPr>
          </a:p>
          <a:p>
            <a:pPr marL="228600" indent="-228600" algn="just">
              <a:buFont typeface="+mj-lt"/>
              <a:buAutoNum type="alphaLcParenR"/>
            </a:pPr>
            <a:r>
              <a:rPr lang="es-CO" sz="1300" dirty="0">
                <a:latin typeface="Helvetica" panose="020B0604020202020204" pitchFamily="34" charset="0"/>
                <a:cs typeface="Helvetica" panose="020B0604020202020204" pitchFamily="34" charset="0"/>
              </a:rPr>
              <a:t>Dar clic en el </a:t>
            </a:r>
            <a:r>
              <a:rPr lang="es-CO" sz="1300" b="1" dirty="0">
                <a:solidFill>
                  <a:srgbClr val="FFC000"/>
                </a:solidFill>
                <a:latin typeface="Helvetica" panose="020B0604020202020204" pitchFamily="34" charset="0"/>
                <a:cs typeface="Helvetica" panose="020B0604020202020204" pitchFamily="34" charset="0"/>
              </a:rPr>
              <a:t>+</a:t>
            </a:r>
            <a:r>
              <a:rPr lang="es-CO" sz="1300" b="1" dirty="0">
                <a:solidFill>
                  <a:schemeClr val="accent2">
                    <a:lumMod val="75000"/>
                  </a:schemeClr>
                </a:solidFill>
                <a:latin typeface="Helvetica" panose="020B0604020202020204" pitchFamily="34" charset="0"/>
                <a:cs typeface="Helvetica" panose="020B0604020202020204" pitchFamily="34" charset="0"/>
              </a:rPr>
              <a:t> </a:t>
            </a:r>
            <a:r>
              <a:rPr lang="es-CO" sz="1300" dirty="0">
                <a:latin typeface="Helvetica" panose="020B0604020202020204" pitchFamily="34" charset="0"/>
                <a:cs typeface="Helvetica" panose="020B0604020202020204" pitchFamily="34" charset="0"/>
              </a:rPr>
              <a:t>del módulo de </a:t>
            </a:r>
            <a:r>
              <a:rPr lang="es-CO" sz="1300" b="1" i="1" dirty="0">
                <a:latin typeface="Helvetica" panose="020B0604020202020204" pitchFamily="34" charset="0"/>
                <a:cs typeface="Helvetica" panose="020B0604020202020204" pitchFamily="34" charset="0"/>
              </a:rPr>
              <a:t>Planeación Institucional </a:t>
            </a:r>
            <a:r>
              <a:rPr lang="es-CO" sz="1300" dirty="0">
                <a:latin typeface="Helvetica" panose="020B0604020202020204" pitchFamily="34" charset="0"/>
                <a:cs typeface="Helvetica" panose="020B0604020202020204" pitchFamily="34" charset="0"/>
              </a:rPr>
              <a:t>donde se desplegarán las opciones a escoger.</a:t>
            </a:r>
          </a:p>
          <a:p>
            <a:pPr marL="228600" indent="-228600" algn="just">
              <a:buFont typeface="+mj-lt"/>
              <a:buAutoNum type="alphaLcParenR"/>
            </a:pPr>
            <a:r>
              <a:rPr lang="es-CO" sz="1300" dirty="0">
                <a:latin typeface="Helvetica" panose="020B0604020202020204" pitchFamily="34" charset="0"/>
                <a:cs typeface="Helvetica" panose="020B0604020202020204" pitchFamily="34" charset="0"/>
              </a:rPr>
              <a:t>Dar clic en </a:t>
            </a:r>
            <a:r>
              <a:rPr lang="es-CO" sz="1300" b="1" i="1" dirty="0">
                <a:latin typeface="Helvetica" panose="020B0604020202020204" pitchFamily="34" charset="0"/>
                <a:cs typeface="Helvetica" panose="020B0604020202020204" pitchFamily="34" charset="0"/>
              </a:rPr>
              <a:t>aprobar Avances  (</a:t>
            </a:r>
            <a:r>
              <a:rPr lang="es-CO" sz="1300" dirty="0">
                <a:latin typeface="Helvetica" panose="020B0604020202020204" pitchFamily="34" charset="0"/>
                <a:cs typeface="Helvetica" panose="020B0604020202020204" pitchFamily="34" charset="0"/>
              </a:rPr>
              <a:t>en la parte derecha de la pantalla aparecerán las actividades que el jefe debe aprobar o devolver).</a:t>
            </a:r>
          </a:p>
          <a:p>
            <a:pPr marL="228600" indent="-228600" algn="just">
              <a:buFont typeface="+mj-lt"/>
              <a:buAutoNum type="alphaLcParenR"/>
            </a:pPr>
            <a:r>
              <a:rPr lang="es-CO" sz="1300" dirty="0">
                <a:latin typeface="Helvetica" panose="020B0604020202020204" pitchFamily="34" charset="0"/>
                <a:cs typeface="Helvetica" panose="020B0604020202020204" pitchFamily="34" charset="0"/>
              </a:rPr>
              <a:t>Dar clic en la actividad seguido de un clic en </a:t>
            </a:r>
            <a:r>
              <a:rPr lang="es-CO" sz="1300" b="1" i="1" dirty="0">
                <a:latin typeface="Helvetica" panose="020B0604020202020204" pitchFamily="34" charset="0"/>
                <a:cs typeface="Helvetica" panose="020B0604020202020204" pitchFamily="34" charset="0"/>
              </a:rPr>
              <a:t>Aprobar Avance</a:t>
            </a:r>
            <a:r>
              <a:rPr lang="es-CO" sz="1300" dirty="0">
                <a:latin typeface="Helvetica" panose="020B0604020202020204" pitchFamily="34" charset="0"/>
                <a:cs typeface="Helvetica" panose="020B0604020202020204" pitchFamily="34" charset="0"/>
              </a:rPr>
              <a:t>.</a:t>
            </a:r>
          </a:p>
          <a:p>
            <a:pPr algn="just"/>
            <a:r>
              <a:rPr lang="es-CO" sz="1300" dirty="0">
                <a:latin typeface="Helvetica" panose="020B0604020202020204" pitchFamily="34" charset="0"/>
                <a:cs typeface="Helvetica" panose="020B0604020202020204" pitchFamily="34" charset="0"/>
              </a:rPr>
              <a:t>	 </a:t>
            </a:r>
          </a:p>
        </p:txBody>
      </p:sp>
      <p:pic>
        <p:nvPicPr>
          <p:cNvPr id="10" name="Imagen 9">
            <a:extLst>
              <a:ext uri="{FF2B5EF4-FFF2-40B4-BE49-F238E27FC236}">
                <a16:creationId xmlns:a16="http://schemas.microsoft.com/office/drawing/2014/main" id="{2CD1AC6F-666A-4A30-8320-01CD7969EDC7}"/>
              </a:ext>
            </a:extLst>
          </p:cNvPr>
          <p:cNvPicPr>
            <a:picLocks noChangeAspect="1"/>
          </p:cNvPicPr>
          <p:nvPr/>
        </p:nvPicPr>
        <p:blipFill>
          <a:blip r:embed="rId2"/>
          <a:stretch>
            <a:fillRect/>
          </a:stretch>
        </p:blipFill>
        <p:spPr>
          <a:xfrm>
            <a:off x="386070" y="2740491"/>
            <a:ext cx="11419860" cy="2971800"/>
          </a:xfrm>
          <a:prstGeom prst="rect">
            <a:avLst/>
          </a:prstGeom>
        </p:spPr>
      </p:pic>
      <p:sp>
        <p:nvSpPr>
          <p:cNvPr id="11" name="Rectángulo 10">
            <a:extLst>
              <a:ext uri="{FF2B5EF4-FFF2-40B4-BE49-F238E27FC236}">
                <a16:creationId xmlns:a16="http://schemas.microsoft.com/office/drawing/2014/main" id="{A80E22BE-6227-4D52-B2C5-4C04E90B7CF0}"/>
              </a:ext>
            </a:extLst>
          </p:cNvPr>
          <p:cNvSpPr/>
          <p:nvPr/>
        </p:nvSpPr>
        <p:spPr>
          <a:xfrm>
            <a:off x="443220" y="3480950"/>
            <a:ext cx="1631711" cy="216723"/>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2" name="Rectángulo 11">
            <a:extLst>
              <a:ext uri="{FF2B5EF4-FFF2-40B4-BE49-F238E27FC236}">
                <a16:creationId xmlns:a16="http://schemas.microsoft.com/office/drawing/2014/main" id="{243B8F02-B40C-47B1-A5A2-D58486C2803D}"/>
              </a:ext>
            </a:extLst>
          </p:cNvPr>
          <p:cNvSpPr/>
          <p:nvPr/>
        </p:nvSpPr>
        <p:spPr>
          <a:xfrm>
            <a:off x="407493" y="2803455"/>
            <a:ext cx="11280289" cy="282582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3" name="Rectángulo 12">
            <a:extLst>
              <a:ext uri="{FF2B5EF4-FFF2-40B4-BE49-F238E27FC236}">
                <a16:creationId xmlns:a16="http://schemas.microsoft.com/office/drawing/2014/main" id="{CBB7B7BC-9A6F-4909-BCF5-134780CB203C}"/>
              </a:ext>
            </a:extLst>
          </p:cNvPr>
          <p:cNvSpPr/>
          <p:nvPr/>
        </p:nvSpPr>
        <p:spPr>
          <a:xfrm>
            <a:off x="443220" y="4009167"/>
            <a:ext cx="1631711" cy="216723"/>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4" name="Rectángulo 13">
            <a:extLst>
              <a:ext uri="{FF2B5EF4-FFF2-40B4-BE49-F238E27FC236}">
                <a16:creationId xmlns:a16="http://schemas.microsoft.com/office/drawing/2014/main" id="{872326A4-ECC0-4B4B-84D2-CF1A4ED40E11}"/>
              </a:ext>
            </a:extLst>
          </p:cNvPr>
          <p:cNvSpPr/>
          <p:nvPr/>
        </p:nvSpPr>
        <p:spPr>
          <a:xfrm>
            <a:off x="443220" y="5248275"/>
            <a:ext cx="2310113" cy="295097"/>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5" name="Rectángulo 14">
            <a:extLst>
              <a:ext uri="{FF2B5EF4-FFF2-40B4-BE49-F238E27FC236}">
                <a16:creationId xmlns:a16="http://schemas.microsoft.com/office/drawing/2014/main" id="{AB441166-40F9-4C94-9AC0-3830853EFB7D}"/>
              </a:ext>
            </a:extLst>
          </p:cNvPr>
          <p:cNvSpPr/>
          <p:nvPr/>
        </p:nvSpPr>
        <p:spPr>
          <a:xfrm>
            <a:off x="3072120" y="3458690"/>
            <a:ext cx="8604000" cy="4680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6" name="Rectángulo 15">
            <a:extLst>
              <a:ext uri="{FF2B5EF4-FFF2-40B4-BE49-F238E27FC236}">
                <a16:creationId xmlns:a16="http://schemas.microsoft.com/office/drawing/2014/main" id="{85A7F6C1-CDFA-40CD-AB69-84CEA3212689}"/>
              </a:ext>
            </a:extLst>
          </p:cNvPr>
          <p:cNvSpPr/>
          <p:nvPr/>
        </p:nvSpPr>
        <p:spPr>
          <a:xfrm>
            <a:off x="7701271" y="5383088"/>
            <a:ext cx="1157588" cy="2160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7" name="Imagen 16">
            <a:extLst>
              <a:ext uri="{FF2B5EF4-FFF2-40B4-BE49-F238E27FC236}">
                <a16:creationId xmlns:a16="http://schemas.microsoft.com/office/drawing/2014/main" id="{71D7B15F-0A5B-4EC5-8A38-70148361988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28738" y="3520437"/>
            <a:ext cx="318596" cy="260991"/>
          </a:xfrm>
          <a:prstGeom prst="rect">
            <a:avLst/>
          </a:prstGeom>
        </p:spPr>
      </p:pic>
      <p:pic>
        <p:nvPicPr>
          <p:cNvPr id="18" name="Imagen 17">
            <a:extLst>
              <a:ext uri="{FF2B5EF4-FFF2-40B4-BE49-F238E27FC236}">
                <a16:creationId xmlns:a16="http://schemas.microsoft.com/office/drawing/2014/main" id="{0C8D6809-E394-4800-9881-B1A815095A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28738" y="4051243"/>
            <a:ext cx="318596" cy="260991"/>
          </a:xfrm>
          <a:prstGeom prst="rect">
            <a:avLst/>
          </a:prstGeom>
        </p:spPr>
      </p:pic>
      <p:pic>
        <p:nvPicPr>
          <p:cNvPr id="19" name="Imagen 18">
            <a:extLst>
              <a:ext uri="{FF2B5EF4-FFF2-40B4-BE49-F238E27FC236}">
                <a16:creationId xmlns:a16="http://schemas.microsoft.com/office/drawing/2014/main" id="{1F09FCA1-BD28-45B2-A588-AA7D753E0AF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28737" y="5299027"/>
            <a:ext cx="318596" cy="260991"/>
          </a:xfrm>
          <a:prstGeom prst="rect">
            <a:avLst/>
          </a:prstGeom>
        </p:spPr>
      </p:pic>
      <p:pic>
        <p:nvPicPr>
          <p:cNvPr id="20" name="Imagen 19">
            <a:extLst>
              <a:ext uri="{FF2B5EF4-FFF2-40B4-BE49-F238E27FC236}">
                <a16:creationId xmlns:a16="http://schemas.microsoft.com/office/drawing/2014/main" id="{EB9A2E77-9078-4767-B479-EBA9BD21A29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2765540" y="3616340"/>
            <a:ext cx="318596" cy="260991"/>
          </a:xfrm>
          <a:prstGeom prst="rect">
            <a:avLst/>
          </a:prstGeom>
        </p:spPr>
      </p:pic>
      <p:pic>
        <p:nvPicPr>
          <p:cNvPr id="21" name="Imagen 20">
            <a:extLst>
              <a:ext uri="{FF2B5EF4-FFF2-40B4-BE49-F238E27FC236}">
                <a16:creationId xmlns:a16="http://schemas.microsoft.com/office/drawing/2014/main" id="{8D013417-B1EC-4939-A2E2-B940D33DDF5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7408295" y="5435481"/>
            <a:ext cx="318596" cy="260991"/>
          </a:xfrm>
          <a:prstGeom prst="rect">
            <a:avLst/>
          </a:prstGeom>
        </p:spPr>
      </p:pic>
    </p:spTree>
    <p:extLst>
      <p:ext uri="{BB962C8B-B14F-4D97-AF65-F5344CB8AC3E}">
        <p14:creationId xmlns:p14="http://schemas.microsoft.com/office/powerpoint/2010/main" val="265097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3665991" y="1349289"/>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1</a:t>
            </a:r>
          </a:p>
        </p:txBody>
      </p:sp>
      <p:sp>
        <p:nvSpPr>
          <p:cNvPr id="14" name="CuadroTexto 13"/>
          <p:cNvSpPr txBox="1"/>
          <p:nvPr/>
        </p:nvSpPr>
        <p:spPr>
          <a:xfrm>
            <a:off x="4216953" y="1377372"/>
            <a:ext cx="4065297" cy="420564"/>
          </a:xfrm>
          <a:prstGeom prst="rect">
            <a:avLst/>
          </a:prstGeom>
          <a:noFill/>
        </p:spPr>
        <p:txBody>
          <a:bodyPr wrap="square" rtlCol="0">
            <a:spAutoFit/>
          </a:bodyPr>
          <a:lstStyle/>
          <a:p>
            <a:r>
              <a:rPr lang="es-ES" sz="2133" dirty="0" smtClean="0">
                <a:solidFill>
                  <a:srgbClr val="4D4D4D"/>
                </a:solidFill>
                <a:latin typeface="Helvetica"/>
                <a:cs typeface="Helvetica"/>
              </a:rPr>
              <a:t>Generalidades</a:t>
            </a:r>
            <a:endParaRPr lang="es-ES" sz="2133" dirty="0">
              <a:solidFill>
                <a:srgbClr val="4D4D4D"/>
              </a:solidFill>
              <a:latin typeface="Helvetica"/>
              <a:cs typeface="Helvetica"/>
            </a:endParaRPr>
          </a:p>
        </p:txBody>
      </p:sp>
      <p:cxnSp>
        <p:nvCxnSpPr>
          <p:cNvPr id="15" name="Conector recto 14"/>
          <p:cNvCxnSpPr/>
          <p:nvPr/>
        </p:nvCxnSpPr>
        <p:spPr>
          <a:xfrm>
            <a:off x="4347691" y="1882904"/>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CuadroTexto 15"/>
          <p:cNvSpPr txBox="1"/>
          <p:nvPr/>
        </p:nvSpPr>
        <p:spPr>
          <a:xfrm>
            <a:off x="3665991" y="2034079"/>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2</a:t>
            </a:r>
          </a:p>
        </p:txBody>
      </p:sp>
      <p:sp>
        <p:nvSpPr>
          <p:cNvPr id="17" name="CuadroTexto 16"/>
          <p:cNvSpPr txBox="1"/>
          <p:nvPr/>
        </p:nvSpPr>
        <p:spPr>
          <a:xfrm>
            <a:off x="4216953" y="2062161"/>
            <a:ext cx="4065297" cy="420564"/>
          </a:xfrm>
          <a:prstGeom prst="rect">
            <a:avLst/>
          </a:prstGeom>
          <a:noFill/>
        </p:spPr>
        <p:txBody>
          <a:bodyPr wrap="square" rtlCol="0">
            <a:spAutoFit/>
          </a:bodyPr>
          <a:lstStyle/>
          <a:p>
            <a:r>
              <a:rPr lang="es-ES" sz="2133" dirty="0" smtClean="0">
                <a:solidFill>
                  <a:srgbClr val="4D4D4D"/>
                </a:solidFill>
                <a:latin typeface="Helvetica"/>
                <a:cs typeface="Helvetica"/>
              </a:rPr>
              <a:t>Ingreso al SGI</a:t>
            </a:r>
            <a:endParaRPr lang="es-ES" sz="2133" dirty="0">
              <a:solidFill>
                <a:srgbClr val="4D4D4D"/>
              </a:solidFill>
              <a:latin typeface="Helvetica"/>
              <a:cs typeface="Helvetica"/>
            </a:endParaRPr>
          </a:p>
        </p:txBody>
      </p:sp>
      <p:cxnSp>
        <p:nvCxnSpPr>
          <p:cNvPr id="18" name="Conector recto 17"/>
          <p:cNvCxnSpPr/>
          <p:nvPr/>
        </p:nvCxnSpPr>
        <p:spPr>
          <a:xfrm>
            <a:off x="4347691" y="2567693"/>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uadroTexto 18"/>
          <p:cNvSpPr txBox="1"/>
          <p:nvPr/>
        </p:nvSpPr>
        <p:spPr>
          <a:xfrm>
            <a:off x="3665991" y="2706416"/>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3</a:t>
            </a:r>
          </a:p>
        </p:txBody>
      </p:sp>
      <p:sp>
        <p:nvSpPr>
          <p:cNvPr id="20" name="CuadroTexto 19"/>
          <p:cNvSpPr txBox="1"/>
          <p:nvPr/>
        </p:nvSpPr>
        <p:spPr>
          <a:xfrm>
            <a:off x="4216953" y="2734498"/>
            <a:ext cx="6368985" cy="420564"/>
          </a:xfrm>
          <a:prstGeom prst="rect">
            <a:avLst/>
          </a:prstGeom>
          <a:noFill/>
        </p:spPr>
        <p:txBody>
          <a:bodyPr wrap="square" rtlCol="0">
            <a:spAutoFit/>
          </a:bodyPr>
          <a:lstStyle/>
          <a:p>
            <a:r>
              <a:rPr lang="es-ES" sz="2133" dirty="0" smtClean="0">
                <a:solidFill>
                  <a:srgbClr val="4D4D4D"/>
                </a:solidFill>
                <a:latin typeface="Helvetica"/>
                <a:cs typeface="Helvetica"/>
              </a:rPr>
              <a:t>Puesta en ejecución de la Planeación Institucional</a:t>
            </a:r>
            <a:endParaRPr lang="es-ES" sz="2133" dirty="0">
              <a:solidFill>
                <a:srgbClr val="4D4D4D"/>
              </a:solidFill>
              <a:latin typeface="Helvetica"/>
              <a:cs typeface="Helvetica"/>
            </a:endParaRPr>
          </a:p>
        </p:txBody>
      </p:sp>
      <p:cxnSp>
        <p:nvCxnSpPr>
          <p:cNvPr id="21" name="Conector recto 20"/>
          <p:cNvCxnSpPr/>
          <p:nvPr/>
        </p:nvCxnSpPr>
        <p:spPr>
          <a:xfrm>
            <a:off x="4347691" y="3240031"/>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CuadroTexto 21"/>
          <p:cNvSpPr txBox="1"/>
          <p:nvPr/>
        </p:nvSpPr>
        <p:spPr>
          <a:xfrm>
            <a:off x="3665991" y="3397429"/>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4</a:t>
            </a:r>
          </a:p>
        </p:txBody>
      </p:sp>
      <p:sp>
        <p:nvSpPr>
          <p:cNvPr id="23" name="CuadroTexto 22"/>
          <p:cNvSpPr txBox="1"/>
          <p:nvPr/>
        </p:nvSpPr>
        <p:spPr>
          <a:xfrm>
            <a:off x="4216953" y="3425512"/>
            <a:ext cx="4065297" cy="420564"/>
          </a:xfrm>
          <a:prstGeom prst="rect">
            <a:avLst/>
          </a:prstGeom>
          <a:noFill/>
        </p:spPr>
        <p:txBody>
          <a:bodyPr wrap="square" rtlCol="0">
            <a:spAutoFit/>
          </a:bodyPr>
          <a:lstStyle/>
          <a:p>
            <a:r>
              <a:rPr lang="es-ES" sz="2133" dirty="0" smtClean="0">
                <a:solidFill>
                  <a:srgbClr val="4D4D4D"/>
                </a:solidFill>
                <a:latin typeface="Helvetica"/>
                <a:cs typeface="Helvetica"/>
              </a:rPr>
              <a:t>Registro de avances</a:t>
            </a:r>
            <a:endParaRPr lang="es-ES" sz="2133" dirty="0">
              <a:solidFill>
                <a:srgbClr val="4D4D4D"/>
              </a:solidFill>
              <a:latin typeface="Helvetica"/>
              <a:cs typeface="Helvetica"/>
            </a:endParaRPr>
          </a:p>
        </p:txBody>
      </p:sp>
      <p:cxnSp>
        <p:nvCxnSpPr>
          <p:cNvPr id="24" name="Conector recto 23"/>
          <p:cNvCxnSpPr/>
          <p:nvPr/>
        </p:nvCxnSpPr>
        <p:spPr>
          <a:xfrm>
            <a:off x="4347691" y="3931044"/>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CuadroTexto 24"/>
          <p:cNvSpPr txBox="1"/>
          <p:nvPr/>
        </p:nvSpPr>
        <p:spPr>
          <a:xfrm>
            <a:off x="3665991" y="4094669"/>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5</a:t>
            </a:r>
          </a:p>
        </p:txBody>
      </p:sp>
      <p:sp>
        <p:nvSpPr>
          <p:cNvPr id="26" name="CuadroTexto 25"/>
          <p:cNvSpPr txBox="1"/>
          <p:nvPr/>
        </p:nvSpPr>
        <p:spPr>
          <a:xfrm>
            <a:off x="4216953" y="4122752"/>
            <a:ext cx="4065297" cy="420564"/>
          </a:xfrm>
          <a:prstGeom prst="rect">
            <a:avLst/>
          </a:prstGeom>
          <a:noFill/>
        </p:spPr>
        <p:txBody>
          <a:bodyPr wrap="square" rtlCol="0">
            <a:spAutoFit/>
          </a:bodyPr>
          <a:lstStyle/>
          <a:p>
            <a:r>
              <a:rPr lang="es-ES" sz="2133" dirty="0" smtClean="0">
                <a:solidFill>
                  <a:srgbClr val="4D4D4D"/>
                </a:solidFill>
                <a:latin typeface="Helvetica"/>
                <a:cs typeface="Helvetica"/>
              </a:rPr>
              <a:t>Aprobación de avances </a:t>
            </a:r>
            <a:endParaRPr lang="es-ES" sz="2133" dirty="0">
              <a:solidFill>
                <a:srgbClr val="4D4D4D"/>
              </a:solidFill>
              <a:latin typeface="Helvetica"/>
              <a:cs typeface="Helvetica"/>
            </a:endParaRPr>
          </a:p>
        </p:txBody>
      </p:sp>
      <p:cxnSp>
        <p:nvCxnSpPr>
          <p:cNvPr id="27" name="Conector recto 26"/>
          <p:cNvCxnSpPr/>
          <p:nvPr/>
        </p:nvCxnSpPr>
        <p:spPr>
          <a:xfrm>
            <a:off x="4347691" y="4628284"/>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CuadroTexto 27"/>
          <p:cNvSpPr txBox="1"/>
          <p:nvPr/>
        </p:nvSpPr>
        <p:spPr>
          <a:xfrm>
            <a:off x="3665991" y="4798133"/>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6</a:t>
            </a:r>
          </a:p>
        </p:txBody>
      </p:sp>
      <p:sp>
        <p:nvSpPr>
          <p:cNvPr id="29" name="CuadroTexto 28"/>
          <p:cNvSpPr txBox="1"/>
          <p:nvPr/>
        </p:nvSpPr>
        <p:spPr>
          <a:xfrm>
            <a:off x="4216953" y="4826216"/>
            <a:ext cx="4065297" cy="420564"/>
          </a:xfrm>
          <a:prstGeom prst="rect">
            <a:avLst/>
          </a:prstGeom>
          <a:noFill/>
        </p:spPr>
        <p:txBody>
          <a:bodyPr wrap="square" rtlCol="0">
            <a:spAutoFit/>
          </a:bodyPr>
          <a:lstStyle/>
          <a:p>
            <a:r>
              <a:rPr lang="es-ES" sz="2133" dirty="0" smtClean="0">
                <a:solidFill>
                  <a:srgbClr val="4D4D4D"/>
                </a:solidFill>
                <a:latin typeface="Helvetica"/>
                <a:cs typeface="Helvetica"/>
              </a:rPr>
              <a:t>Devolución de reportes </a:t>
            </a:r>
            <a:endParaRPr lang="es-ES" sz="2133" dirty="0">
              <a:solidFill>
                <a:srgbClr val="4D4D4D"/>
              </a:solidFill>
              <a:latin typeface="Helvetica"/>
              <a:cs typeface="Helvetica"/>
            </a:endParaRPr>
          </a:p>
        </p:txBody>
      </p:sp>
      <p:cxnSp>
        <p:nvCxnSpPr>
          <p:cNvPr id="30" name="Conector recto 29"/>
          <p:cNvCxnSpPr/>
          <p:nvPr/>
        </p:nvCxnSpPr>
        <p:spPr>
          <a:xfrm>
            <a:off x="4347691" y="5331748"/>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CuadroTexto 30"/>
          <p:cNvSpPr txBox="1"/>
          <p:nvPr/>
        </p:nvSpPr>
        <p:spPr>
          <a:xfrm>
            <a:off x="616941" y="3315322"/>
            <a:ext cx="2150532" cy="502766"/>
          </a:xfrm>
          <a:prstGeom prst="rect">
            <a:avLst/>
          </a:prstGeom>
          <a:noFill/>
        </p:spPr>
        <p:txBody>
          <a:bodyPr wrap="square" rtlCol="0">
            <a:spAutoFit/>
          </a:bodyPr>
          <a:lstStyle/>
          <a:p>
            <a:r>
              <a:rPr lang="es-ES" sz="2667" b="1" dirty="0">
                <a:solidFill>
                  <a:srgbClr val="4D4D4D"/>
                </a:solidFill>
                <a:latin typeface="Helvetica"/>
                <a:cs typeface="Helvetica"/>
              </a:rPr>
              <a:t>Contenido</a:t>
            </a:r>
          </a:p>
        </p:txBody>
      </p:sp>
      <p:sp>
        <p:nvSpPr>
          <p:cNvPr id="33" name="CuadroTexto 32"/>
          <p:cNvSpPr txBox="1"/>
          <p:nvPr/>
        </p:nvSpPr>
        <p:spPr>
          <a:xfrm>
            <a:off x="3668927" y="5451698"/>
            <a:ext cx="454467" cy="502766"/>
          </a:xfrm>
          <a:prstGeom prst="rect">
            <a:avLst/>
          </a:prstGeom>
          <a:noFill/>
        </p:spPr>
        <p:txBody>
          <a:bodyPr wrap="square" rtlCol="0">
            <a:spAutoFit/>
          </a:bodyPr>
          <a:lstStyle/>
          <a:p>
            <a:pPr algn="ctr"/>
            <a:r>
              <a:rPr lang="es-ES" sz="2667" b="1" dirty="0" smtClean="0">
                <a:solidFill>
                  <a:srgbClr val="FFCD00"/>
                </a:solidFill>
                <a:latin typeface="Helvetica"/>
                <a:cs typeface="Helvetica"/>
              </a:rPr>
              <a:t>7</a:t>
            </a:r>
            <a:endParaRPr lang="es-ES" sz="2667" b="1" dirty="0">
              <a:solidFill>
                <a:srgbClr val="FFCD00"/>
              </a:solidFill>
              <a:latin typeface="Helvetica"/>
              <a:cs typeface="Helvetica"/>
            </a:endParaRPr>
          </a:p>
        </p:txBody>
      </p:sp>
      <p:sp>
        <p:nvSpPr>
          <p:cNvPr id="34" name="CuadroTexto 33"/>
          <p:cNvSpPr txBox="1"/>
          <p:nvPr/>
        </p:nvSpPr>
        <p:spPr>
          <a:xfrm>
            <a:off x="4219889" y="5479781"/>
            <a:ext cx="4065297" cy="420564"/>
          </a:xfrm>
          <a:prstGeom prst="rect">
            <a:avLst/>
          </a:prstGeom>
          <a:noFill/>
        </p:spPr>
        <p:txBody>
          <a:bodyPr wrap="square" rtlCol="0">
            <a:spAutoFit/>
          </a:bodyPr>
          <a:lstStyle/>
          <a:p>
            <a:r>
              <a:rPr lang="es-ES" sz="2133" dirty="0" smtClean="0">
                <a:solidFill>
                  <a:srgbClr val="4D4D4D"/>
                </a:solidFill>
                <a:latin typeface="Helvetica"/>
                <a:cs typeface="Helvetica"/>
              </a:rPr>
              <a:t>Solicitud ajustes a la planeación</a:t>
            </a:r>
            <a:endParaRPr lang="es-ES" sz="2133" dirty="0">
              <a:solidFill>
                <a:srgbClr val="4D4D4D"/>
              </a:solidFill>
              <a:latin typeface="Helvetica"/>
              <a:cs typeface="Helvetica"/>
            </a:endParaRPr>
          </a:p>
        </p:txBody>
      </p:sp>
      <p:cxnSp>
        <p:nvCxnSpPr>
          <p:cNvPr id="35" name="Conector recto 34"/>
          <p:cNvCxnSpPr/>
          <p:nvPr/>
        </p:nvCxnSpPr>
        <p:spPr>
          <a:xfrm>
            <a:off x="4350627" y="5985313"/>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668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solidFill>
                  <a:schemeClr val="bg1">
                    <a:lumMod val="50000"/>
                  </a:schemeClr>
                </a:solidFill>
                <a:latin typeface="Helvetica" panose="020B0604020202020204" pitchFamily="34" charset="0"/>
                <a:cs typeface="Helvetica" panose="020B0604020202020204" pitchFamily="34" charset="0"/>
              </a:rPr>
              <a:t>Aprobación </a:t>
            </a:r>
            <a:r>
              <a:rPr lang="es-ES_tradnl" dirty="0">
                <a:solidFill>
                  <a:schemeClr val="bg1">
                    <a:lumMod val="50000"/>
                  </a:schemeClr>
                </a:solidFill>
                <a:latin typeface="Helvetica" panose="020B0604020202020204" pitchFamily="34" charset="0"/>
                <a:cs typeface="Helvetica" panose="020B0604020202020204" pitchFamily="34" charset="0"/>
              </a:rPr>
              <a:t>de </a:t>
            </a:r>
            <a:r>
              <a:rPr lang="es-ES_tradnl" dirty="0" smtClean="0">
                <a:solidFill>
                  <a:schemeClr val="bg1">
                    <a:lumMod val="50000"/>
                  </a:schemeClr>
                </a:solidFill>
                <a:latin typeface="Helvetica" panose="020B0604020202020204" pitchFamily="34" charset="0"/>
                <a:cs typeface="Helvetica" panose="020B0604020202020204" pitchFamily="34" charset="0"/>
              </a:rPr>
              <a:t>avances</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5</a:t>
            </a:r>
            <a:endParaRPr lang="es-CO" dirty="0"/>
          </a:p>
        </p:txBody>
      </p:sp>
      <p:sp>
        <p:nvSpPr>
          <p:cNvPr id="22" name="Rectángulo 21">
            <a:extLst>
              <a:ext uri="{FF2B5EF4-FFF2-40B4-BE49-F238E27FC236}">
                <a16:creationId xmlns:a16="http://schemas.microsoft.com/office/drawing/2014/main" id="{37E8A0E3-4B4B-4471-92A4-179ACD24F31D}"/>
              </a:ext>
            </a:extLst>
          </p:cNvPr>
          <p:cNvSpPr/>
          <p:nvPr/>
        </p:nvSpPr>
        <p:spPr>
          <a:xfrm>
            <a:off x="652531" y="929440"/>
            <a:ext cx="10843393" cy="492443"/>
          </a:xfrm>
          <a:prstGeom prst="rect">
            <a:avLst/>
          </a:prstGeom>
        </p:spPr>
        <p:txBody>
          <a:bodyPr wrap="square">
            <a:spAutoFit/>
          </a:bodyPr>
          <a:lstStyle/>
          <a:p>
            <a:pPr marL="228600" indent="-228600" algn="just">
              <a:buClr>
                <a:srgbClr val="000000"/>
              </a:buClr>
              <a:buFont typeface="+mj-lt"/>
              <a:buAutoNum type="alphaLcParenR" startAt="4"/>
            </a:pPr>
            <a:r>
              <a:rPr lang="es-CO" sz="1300" kern="0" dirty="0">
                <a:solidFill>
                  <a:srgbClr val="000000"/>
                </a:solidFill>
                <a:latin typeface="Helvetica" panose="020B0604020202020204" pitchFamily="34" charset="0"/>
                <a:cs typeface="Helvetica" panose="020B0604020202020204" pitchFamily="34" charset="0"/>
                <a:sym typeface="Arial"/>
              </a:rPr>
              <a:t>Al abrirse la ventana emergente, el jefe de dependencia debe dar clic en la(s) actividad(es) que se muestra(n) según a programación definida.</a:t>
            </a:r>
          </a:p>
          <a:p>
            <a:pPr marL="228600" indent="-228600" algn="just">
              <a:buClr>
                <a:srgbClr val="000000"/>
              </a:buClr>
              <a:buFont typeface="+mj-lt"/>
              <a:buAutoNum type="alphaLcParenR" startAt="4"/>
            </a:pPr>
            <a:r>
              <a:rPr lang="es-CO" sz="1300" kern="0" dirty="0">
                <a:solidFill>
                  <a:srgbClr val="000000"/>
                </a:solidFill>
                <a:latin typeface="Helvetica" panose="020B0604020202020204" pitchFamily="34" charset="0"/>
                <a:cs typeface="Helvetica" panose="020B0604020202020204" pitchFamily="34" charset="0"/>
                <a:sym typeface="Arial"/>
              </a:rPr>
              <a:t>Dar clic en Aprobar Avance.  </a:t>
            </a:r>
          </a:p>
        </p:txBody>
      </p:sp>
      <p:sp>
        <p:nvSpPr>
          <p:cNvPr id="23" name="Rectángulo 22">
            <a:extLst>
              <a:ext uri="{FF2B5EF4-FFF2-40B4-BE49-F238E27FC236}">
                <a16:creationId xmlns:a16="http://schemas.microsoft.com/office/drawing/2014/main" id="{6B2E0252-6844-49B3-BE37-DA2C1EF05CBC}"/>
              </a:ext>
            </a:extLst>
          </p:cNvPr>
          <p:cNvSpPr/>
          <p:nvPr/>
        </p:nvSpPr>
        <p:spPr>
          <a:xfrm>
            <a:off x="52456" y="3926958"/>
            <a:ext cx="5393122" cy="2693045"/>
          </a:xfrm>
          <a:prstGeom prst="rect">
            <a:avLst/>
          </a:prstGeom>
        </p:spPr>
        <p:txBody>
          <a:bodyPr wrap="square">
            <a:spAutoFit/>
          </a:bodyPr>
          <a:lstStyle/>
          <a:p>
            <a:pPr algn="just"/>
            <a:endParaRPr lang="es-CO" sz="1300" dirty="0">
              <a:latin typeface="Helvetica" panose="020B0604020202020204" pitchFamily="34" charset="0"/>
              <a:cs typeface="Helvetica" panose="020B0604020202020204" pitchFamily="34" charset="0"/>
            </a:endParaRPr>
          </a:p>
          <a:p>
            <a:pPr marL="228600" indent="-228600" algn="just">
              <a:buFont typeface="+mj-lt"/>
              <a:buAutoNum type="alphaLcParenR" startAt="6"/>
            </a:pPr>
            <a:r>
              <a:rPr lang="es-CO" sz="1300" dirty="0">
                <a:latin typeface="Helvetica" panose="020B0604020202020204" pitchFamily="34" charset="0"/>
                <a:cs typeface="Helvetica" panose="020B0604020202020204" pitchFamily="34" charset="0"/>
              </a:rPr>
              <a:t>En la siguiente ventana emergente, una vez verificados los soportes el jefe de dependencia puede aprobar, realizar la devolución del reporte realizado, o ajustar el reporte. si es el caso que el jefe aprueba el reporte, este pasará a revisión del la Oficina Asesora de Planeación como segundo filtro (ver generalidades devoluciones), si el jefe no está de acuerdo con el registro realizado, realizará la devolución del mismo, dando la observación del por qué no se aprueba el reporte, dicha observación podrá ser visualizada por el usuario responsable del reporte inicial, el cual deberá realizar el registro de la información nuevamente. El jefe de oficina también puede realiza ajuste al reporte que es enviado por el responsable de la actividad.</a:t>
            </a:r>
          </a:p>
        </p:txBody>
      </p:sp>
      <p:pic>
        <p:nvPicPr>
          <p:cNvPr id="24" name="Imagen 23">
            <a:extLst>
              <a:ext uri="{FF2B5EF4-FFF2-40B4-BE49-F238E27FC236}">
                <a16:creationId xmlns:a16="http://schemas.microsoft.com/office/drawing/2014/main" id="{55B40D98-F14F-4634-9C1B-D7339BCE4925}"/>
              </a:ext>
            </a:extLst>
          </p:cNvPr>
          <p:cNvPicPr>
            <a:picLocks noChangeAspect="1"/>
          </p:cNvPicPr>
          <p:nvPr/>
        </p:nvPicPr>
        <p:blipFill>
          <a:blip r:embed="rId2"/>
          <a:stretch>
            <a:fillRect/>
          </a:stretch>
        </p:blipFill>
        <p:spPr>
          <a:xfrm>
            <a:off x="552700" y="1421883"/>
            <a:ext cx="9791700" cy="2628900"/>
          </a:xfrm>
          <a:prstGeom prst="rect">
            <a:avLst/>
          </a:prstGeom>
        </p:spPr>
      </p:pic>
      <p:pic>
        <p:nvPicPr>
          <p:cNvPr id="25" name="Imagen 24">
            <a:extLst>
              <a:ext uri="{FF2B5EF4-FFF2-40B4-BE49-F238E27FC236}">
                <a16:creationId xmlns:a16="http://schemas.microsoft.com/office/drawing/2014/main" id="{933DC840-0B81-4BAE-9D3E-3A7BD51756DB}"/>
              </a:ext>
            </a:extLst>
          </p:cNvPr>
          <p:cNvPicPr>
            <a:picLocks noChangeAspect="1"/>
          </p:cNvPicPr>
          <p:nvPr/>
        </p:nvPicPr>
        <p:blipFill>
          <a:blip r:embed="rId3"/>
          <a:stretch>
            <a:fillRect/>
          </a:stretch>
        </p:blipFill>
        <p:spPr>
          <a:xfrm>
            <a:off x="5472421" y="4180062"/>
            <a:ext cx="6623579" cy="2310661"/>
          </a:xfrm>
          <a:prstGeom prst="rect">
            <a:avLst/>
          </a:prstGeom>
        </p:spPr>
      </p:pic>
      <p:sp>
        <p:nvSpPr>
          <p:cNvPr id="26" name="Rectángulo 25">
            <a:extLst>
              <a:ext uri="{FF2B5EF4-FFF2-40B4-BE49-F238E27FC236}">
                <a16:creationId xmlns:a16="http://schemas.microsoft.com/office/drawing/2014/main" id="{EC634B87-EA62-4842-B82A-3E4E8B57B172}"/>
              </a:ext>
            </a:extLst>
          </p:cNvPr>
          <p:cNvSpPr/>
          <p:nvPr/>
        </p:nvSpPr>
        <p:spPr>
          <a:xfrm>
            <a:off x="609850" y="2745980"/>
            <a:ext cx="9683953" cy="704789"/>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7" name="Rectángulo 26">
            <a:extLst>
              <a:ext uri="{FF2B5EF4-FFF2-40B4-BE49-F238E27FC236}">
                <a16:creationId xmlns:a16="http://schemas.microsoft.com/office/drawing/2014/main" id="{5AE5F6C6-945F-4736-8A05-050F5F4C4014}"/>
              </a:ext>
            </a:extLst>
          </p:cNvPr>
          <p:cNvSpPr/>
          <p:nvPr/>
        </p:nvSpPr>
        <p:spPr>
          <a:xfrm>
            <a:off x="567035" y="1421882"/>
            <a:ext cx="9777365" cy="2628899"/>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8" name="Rectángulo 27">
            <a:extLst>
              <a:ext uri="{FF2B5EF4-FFF2-40B4-BE49-F238E27FC236}">
                <a16:creationId xmlns:a16="http://schemas.microsoft.com/office/drawing/2014/main" id="{69144174-8837-413A-8F27-69F620C18250}"/>
              </a:ext>
            </a:extLst>
          </p:cNvPr>
          <p:cNvSpPr/>
          <p:nvPr/>
        </p:nvSpPr>
        <p:spPr>
          <a:xfrm>
            <a:off x="5405121" y="4189524"/>
            <a:ext cx="6690880" cy="230120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29" name="Imagen 28">
            <a:extLst>
              <a:ext uri="{FF2B5EF4-FFF2-40B4-BE49-F238E27FC236}">
                <a16:creationId xmlns:a16="http://schemas.microsoft.com/office/drawing/2014/main" id="{49780DC6-8534-438D-952F-31619595A5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302085" y="3003487"/>
            <a:ext cx="318596" cy="260991"/>
          </a:xfrm>
          <a:prstGeom prst="rect">
            <a:avLst/>
          </a:prstGeom>
        </p:spPr>
      </p:pic>
      <p:pic>
        <p:nvPicPr>
          <p:cNvPr id="30" name="Imagen 29">
            <a:extLst>
              <a:ext uri="{FF2B5EF4-FFF2-40B4-BE49-F238E27FC236}">
                <a16:creationId xmlns:a16="http://schemas.microsoft.com/office/drawing/2014/main" id="{6B086830-02E5-42D1-A756-341F2272EC8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4422414" y="3796463"/>
            <a:ext cx="318596" cy="260991"/>
          </a:xfrm>
          <a:prstGeom prst="rect">
            <a:avLst/>
          </a:prstGeom>
        </p:spPr>
      </p:pic>
      <p:sp>
        <p:nvSpPr>
          <p:cNvPr id="31" name="Rectángulo 30">
            <a:extLst>
              <a:ext uri="{FF2B5EF4-FFF2-40B4-BE49-F238E27FC236}">
                <a16:creationId xmlns:a16="http://schemas.microsoft.com/office/drawing/2014/main" id="{475DD207-0806-4D40-8B34-A87DB4ACA70B}"/>
              </a:ext>
            </a:extLst>
          </p:cNvPr>
          <p:cNvSpPr/>
          <p:nvPr/>
        </p:nvSpPr>
        <p:spPr>
          <a:xfrm>
            <a:off x="4722946" y="3757744"/>
            <a:ext cx="1541782" cy="2160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32" name="Rectángulo 31">
            <a:extLst>
              <a:ext uri="{FF2B5EF4-FFF2-40B4-BE49-F238E27FC236}">
                <a16:creationId xmlns:a16="http://schemas.microsoft.com/office/drawing/2014/main" id="{9EB5883C-BC9B-41A4-8FFE-EB7A7D72CA96}"/>
              </a:ext>
            </a:extLst>
          </p:cNvPr>
          <p:cNvSpPr/>
          <p:nvPr/>
        </p:nvSpPr>
        <p:spPr>
          <a:xfrm>
            <a:off x="7866196" y="6298201"/>
            <a:ext cx="1113157" cy="14400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Tree>
    <p:extLst>
      <p:ext uri="{BB962C8B-B14F-4D97-AF65-F5344CB8AC3E}">
        <p14:creationId xmlns:p14="http://schemas.microsoft.com/office/powerpoint/2010/main" val="3547730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solidFill>
                  <a:schemeClr val="bg1">
                    <a:lumMod val="50000"/>
                  </a:schemeClr>
                </a:solidFill>
                <a:latin typeface="Helvetica" panose="020B0604020202020204" pitchFamily="34" charset="0"/>
                <a:cs typeface="Helvetica" panose="020B0604020202020204" pitchFamily="34" charset="0"/>
              </a:rPr>
              <a:t>Aprobación </a:t>
            </a:r>
            <a:r>
              <a:rPr lang="es-ES_tradnl" dirty="0">
                <a:solidFill>
                  <a:schemeClr val="bg1">
                    <a:lumMod val="50000"/>
                  </a:schemeClr>
                </a:solidFill>
                <a:latin typeface="Helvetica" panose="020B0604020202020204" pitchFamily="34" charset="0"/>
                <a:cs typeface="Helvetica" panose="020B0604020202020204" pitchFamily="34" charset="0"/>
              </a:rPr>
              <a:t>de </a:t>
            </a:r>
            <a:r>
              <a:rPr lang="es-ES_tradnl" dirty="0" smtClean="0">
                <a:solidFill>
                  <a:schemeClr val="bg1">
                    <a:lumMod val="50000"/>
                  </a:schemeClr>
                </a:solidFill>
                <a:latin typeface="Helvetica" panose="020B0604020202020204" pitchFamily="34" charset="0"/>
                <a:cs typeface="Helvetica" panose="020B0604020202020204" pitchFamily="34" charset="0"/>
              </a:rPr>
              <a:t>avances</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5</a:t>
            </a:r>
            <a:endParaRPr lang="es-CO" dirty="0"/>
          </a:p>
        </p:txBody>
      </p:sp>
      <p:pic>
        <p:nvPicPr>
          <p:cNvPr id="22" name="Imagen 21">
            <a:extLst>
              <a:ext uri="{FF2B5EF4-FFF2-40B4-BE49-F238E27FC236}">
                <a16:creationId xmlns:a16="http://schemas.microsoft.com/office/drawing/2014/main" id="{4F7701F0-D010-46F8-B401-9CB9D12FA93E}"/>
              </a:ext>
            </a:extLst>
          </p:cNvPr>
          <p:cNvPicPr>
            <a:picLocks noChangeAspect="1"/>
          </p:cNvPicPr>
          <p:nvPr/>
        </p:nvPicPr>
        <p:blipFill>
          <a:blip r:embed="rId2"/>
          <a:stretch>
            <a:fillRect/>
          </a:stretch>
        </p:blipFill>
        <p:spPr>
          <a:xfrm>
            <a:off x="590549" y="2185894"/>
            <a:ext cx="10910066" cy="868463"/>
          </a:xfrm>
          <a:prstGeom prst="rect">
            <a:avLst/>
          </a:prstGeom>
        </p:spPr>
      </p:pic>
      <p:sp>
        <p:nvSpPr>
          <p:cNvPr id="23" name="Rectángulo 22">
            <a:extLst>
              <a:ext uri="{FF2B5EF4-FFF2-40B4-BE49-F238E27FC236}">
                <a16:creationId xmlns:a16="http://schemas.microsoft.com/office/drawing/2014/main" id="{59A3B744-4AC4-46DE-B273-40A3BA639016}"/>
              </a:ext>
            </a:extLst>
          </p:cNvPr>
          <p:cNvSpPr/>
          <p:nvPr/>
        </p:nvSpPr>
        <p:spPr>
          <a:xfrm>
            <a:off x="614475" y="2242125"/>
            <a:ext cx="10886140" cy="75600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4" name="Rectángulo 23">
            <a:extLst>
              <a:ext uri="{FF2B5EF4-FFF2-40B4-BE49-F238E27FC236}">
                <a16:creationId xmlns:a16="http://schemas.microsoft.com/office/drawing/2014/main" id="{95D7CED6-8656-4353-B5AA-699A86E908CA}"/>
              </a:ext>
            </a:extLst>
          </p:cNvPr>
          <p:cNvSpPr/>
          <p:nvPr/>
        </p:nvSpPr>
        <p:spPr>
          <a:xfrm>
            <a:off x="539211" y="6125095"/>
            <a:ext cx="10910065" cy="430887"/>
          </a:xfrm>
          <a:prstGeom prst="rect">
            <a:avLst/>
          </a:prstGeom>
        </p:spPr>
        <p:txBody>
          <a:bodyPr wrap="square">
            <a:spAutoFit/>
          </a:bodyPr>
          <a:lstStyle/>
          <a:p>
            <a:pPr algn="just">
              <a:buClr>
                <a:srgbClr val="000000"/>
              </a:buClr>
              <a:buFont typeface="Arial"/>
              <a:buNone/>
            </a:pPr>
            <a:r>
              <a:rPr lang="es-CO" sz="1100" b="1" kern="0" dirty="0">
                <a:solidFill>
                  <a:srgbClr val="000000"/>
                </a:solidFill>
                <a:latin typeface="Helvetica" panose="020B0604020202020204" pitchFamily="34" charset="0"/>
                <a:cs typeface="Helvetica" panose="020B0604020202020204" pitchFamily="34" charset="0"/>
                <a:sym typeface="Arial"/>
              </a:rPr>
              <a:t>Nota: </a:t>
            </a:r>
            <a:r>
              <a:rPr lang="es-CO" sz="1100" kern="0" dirty="0">
                <a:solidFill>
                  <a:srgbClr val="000000"/>
                </a:solidFill>
                <a:latin typeface="Helvetica" panose="020B0604020202020204" pitchFamily="34" charset="0"/>
                <a:cs typeface="Helvetica" panose="020B0604020202020204" pitchFamily="34" charset="0"/>
                <a:sym typeface="Arial"/>
              </a:rPr>
              <a:t>Si el jefe de dependencia no realiza aprobación de los reportes en su bandeja de SGI, los enlaces de la Oficina Asesora de Planeación no podrán validar los reportes y el avance quedará extemporáneo para mostrar a la Dirección General.</a:t>
            </a:r>
          </a:p>
        </p:txBody>
      </p:sp>
      <p:sp>
        <p:nvSpPr>
          <p:cNvPr id="25" name="Rectángulo 24">
            <a:extLst>
              <a:ext uri="{FF2B5EF4-FFF2-40B4-BE49-F238E27FC236}">
                <a16:creationId xmlns:a16="http://schemas.microsoft.com/office/drawing/2014/main" id="{9CEC94F1-E7B8-4AF2-A1EB-B734BE55803F}"/>
              </a:ext>
            </a:extLst>
          </p:cNvPr>
          <p:cNvSpPr/>
          <p:nvPr/>
        </p:nvSpPr>
        <p:spPr>
          <a:xfrm>
            <a:off x="503080" y="1277678"/>
            <a:ext cx="10982326" cy="492443"/>
          </a:xfrm>
          <a:prstGeom prst="rect">
            <a:avLst/>
          </a:prstGeom>
        </p:spPr>
        <p:txBody>
          <a:bodyPr wrap="square">
            <a:spAutoFit/>
          </a:bodyPr>
          <a:lstStyle/>
          <a:p>
            <a:pPr algn="just"/>
            <a:r>
              <a:rPr lang="es-CO" sz="1300" dirty="0">
                <a:latin typeface="Helvetica" panose="020B0604020202020204" pitchFamily="34" charset="0"/>
                <a:cs typeface="Helvetica" panose="020B0604020202020204" pitchFamily="34" charset="0"/>
              </a:rPr>
              <a:t>Cuando el jefe de la dependencia adelante la aprobación de los reportes, se puede identificar en el sistema la marcación de la aprobación con una marcación de color verde:</a:t>
            </a:r>
          </a:p>
        </p:txBody>
      </p:sp>
      <p:sp>
        <p:nvSpPr>
          <p:cNvPr id="26" name="Elipse 25">
            <a:extLst>
              <a:ext uri="{FF2B5EF4-FFF2-40B4-BE49-F238E27FC236}">
                <a16:creationId xmlns:a16="http://schemas.microsoft.com/office/drawing/2014/main" id="{D8ED4421-010C-4179-860A-BE48F752FBCD}"/>
              </a:ext>
            </a:extLst>
          </p:cNvPr>
          <p:cNvSpPr/>
          <p:nvPr/>
        </p:nvSpPr>
        <p:spPr>
          <a:xfrm>
            <a:off x="1161513" y="2185894"/>
            <a:ext cx="484730" cy="819656"/>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Tree>
    <p:extLst>
      <p:ext uri="{BB962C8B-B14F-4D97-AF65-F5344CB8AC3E}">
        <p14:creationId xmlns:p14="http://schemas.microsoft.com/office/powerpoint/2010/main" val="3942124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9957" y="2508419"/>
            <a:ext cx="9237043" cy="1821991"/>
          </a:xfrm>
        </p:spPr>
        <p:txBody>
          <a:bodyPr>
            <a:normAutofit/>
          </a:bodyPr>
          <a:lstStyle/>
          <a:p>
            <a:r>
              <a:rPr lang="es-ES" dirty="0">
                <a:sym typeface="Work Sans Light"/>
              </a:rPr>
              <a:t>Devolución de reportes</a:t>
            </a:r>
            <a:endParaRPr lang="es-ES" dirty="0"/>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smtClean="0"/>
              <a:t>6</a:t>
            </a:r>
            <a:endParaRPr lang="es-ES" dirty="0"/>
          </a:p>
        </p:txBody>
      </p:sp>
    </p:spTree>
    <p:extLst>
      <p:ext uri="{BB962C8B-B14F-4D97-AF65-F5344CB8AC3E}">
        <p14:creationId xmlns:p14="http://schemas.microsoft.com/office/powerpoint/2010/main" val="1862270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Devolución de reportes</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6</a:t>
            </a:r>
            <a:endParaRPr lang="es-CO" dirty="0"/>
          </a:p>
        </p:txBody>
      </p:sp>
      <p:sp>
        <p:nvSpPr>
          <p:cNvPr id="9" name="Rectángulo 8"/>
          <p:cNvSpPr/>
          <p:nvPr/>
        </p:nvSpPr>
        <p:spPr>
          <a:xfrm>
            <a:off x="791308" y="1100530"/>
            <a:ext cx="9935347" cy="2893100"/>
          </a:xfrm>
          <a:prstGeom prst="rect">
            <a:avLst/>
          </a:prstGeom>
        </p:spPr>
        <p:txBody>
          <a:bodyPr wrap="square">
            <a:spAutoFit/>
          </a:bodyPr>
          <a:lstStyle/>
          <a:p>
            <a:pPr marL="171450" lvl="0" indent="-171450" algn="just" eaLnBrk="0" fontAlgn="base" hangingPunct="0">
              <a:spcBef>
                <a:spcPct val="0"/>
              </a:spcBef>
              <a:spcAft>
                <a:spcPct val="0"/>
              </a:spcAft>
              <a:buFont typeface="Arial" panose="020B0604020202020204" pitchFamily="34" charset="0"/>
              <a:buChar char="•"/>
            </a:pPr>
            <a:r>
              <a:rPr lang="es-CO" sz="1300" dirty="0"/>
              <a:t>Una vez el jefe de dependencia realice la aprobación de los reportes realizados, estos pasarán a revisión por parte del enlace de la Oficina Asesora de Planeación, en caso que se realice devolución de reportes, el usuario debe tener en cuenta los pasos descritos en el literal 4 Registro de avances del presente manual. </a:t>
            </a:r>
          </a:p>
          <a:p>
            <a:pPr marL="171450" lvl="0" indent="-171450" algn="just" eaLnBrk="0" fontAlgn="base" hangingPunct="0">
              <a:spcBef>
                <a:spcPct val="0"/>
              </a:spcBef>
              <a:spcAft>
                <a:spcPct val="0"/>
              </a:spcAft>
              <a:buFont typeface="Arial" panose="020B0604020202020204" pitchFamily="34" charset="0"/>
              <a:buChar char="•"/>
            </a:pPr>
            <a:endParaRPr lang="es-CO" sz="1300" dirty="0"/>
          </a:p>
          <a:p>
            <a:pPr marL="171450" lvl="0" indent="-171450" algn="just" eaLnBrk="0" fontAlgn="base" hangingPunct="0">
              <a:spcBef>
                <a:spcPct val="0"/>
              </a:spcBef>
              <a:spcAft>
                <a:spcPct val="0"/>
              </a:spcAft>
              <a:buFont typeface="Arial" panose="020B0604020202020204" pitchFamily="34" charset="0"/>
              <a:buChar char="•"/>
            </a:pPr>
            <a:r>
              <a:rPr lang="es-CO" sz="1300" dirty="0"/>
              <a:t>A partir de la fecha de devolución de la actividad, el usuario cuenta con dos días calendario para realizar el respectivo reporte y su validación por parte del jefe de dependencia, de no realizar dicho registro, la actividad o entregable solo se podrá reportar los 5 primeros días del mes siguiente marcándose como un registro extemporáneo.</a:t>
            </a:r>
          </a:p>
          <a:p>
            <a:pPr marL="171450" lvl="0" indent="-171450" algn="just" eaLnBrk="0" fontAlgn="base" hangingPunct="0">
              <a:spcBef>
                <a:spcPct val="0"/>
              </a:spcBef>
              <a:spcAft>
                <a:spcPct val="0"/>
              </a:spcAft>
              <a:buFont typeface="Arial" panose="020B0604020202020204" pitchFamily="34" charset="0"/>
              <a:buChar char="•"/>
            </a:pPr>
            <a:endParaRPr lang="es-CO" altLang="es-CO" sz="1300" dirty="0"/>
          </a:p>
          <a:p>
            <a:pPr marL="171450" lvl="0" indent="-171450" algn="just" eaLnBrk="0" fontAlgn="base" hangingPunct="0">
              <a:spcBef>
                <a:spcPct val="0"/>
              </a:spcBef>
              <a:spcAft>
                <a:spcPct val="0"/>
              </a:spcAft>
              <a:buFont typeface="Arial" panose="020B0604020202020204" pitchFamily="34" charset="0"/>
              <a:buChar char="•"/>
            </a:pPr>
            <a:r>
              <a:rPr lang="es-CO" altLang="es-CO" sz="1300" dirty="0"/>
              <a:t>Se debe tener en cuenta que si se realiza la devolución de una actividad cuyo entregable ya se había reportado como cumplidos, el sistema realizará automáticamente la devolución del entregable, por lo cual debe adelantarse nuevamente este reporte.</a:t>
            </a:r>
          </a:p>
          <a:p>
            <a:pPr marL="171450" lvl="0" indent="-171450" algn="just" eaLnBrk="0" fontAlgn="base" hangingPunct="0">
              <a:spcBef>
                <a:spcPct val="0"/>
              </a:spcBef>
              <a:spcAft>
                <a:spcPct val="0"/>
              </a:spcAft>
              <a:buFont typeface="Arial" panose="020B0604020202020204" pitchFamily="34" charset="0"/>
              <a:buChar char="•"/>
            </a:pPr>
            <a:endParaRPr lang="es-CO" altLang="es-CO" sz="1300" dirty="0"/>
          </a:p>
          <a:p>
            <a:pPr marL="171450" lvl="0" indent="-171450" algn="just" eaLnBrk="0" fontAlgn="base" hangingPunct="0">
              <a:spcBef>
                <a:spcPct val="0"/>
              </a:spcBef>
              <a:spcAft>
                <a:spcPct val="0"/>
              </a:spcAft>
              <a:buFont typeface="Arial" panose="020B0604020202020204" pitchFamily="34" charset="0"/>
              <a:buChar char="•"/>
            </a:pPr>
            <a:r>
              <a:rPr lang="es-CO" altLang="es-CO" sz="1300" dirty="0"/>
              <a:t>En todos los casos de devoluciones tanto de entregables como actividades, el sistema enviará un correo electrónico a los responsables, informando sobre la devolución realizada.</a:t>
            </a:r>
          </a:p>
          <a:p>
            <a:pPr marL="171450" indent="-171450" algn="just">
              <a:buFont typeface="Arial" panose="020B0604020202020204" pitchFamily="34" charset="0"/>
              <a:buChar char="•"/>
            </a:pPr>
            <a:endParaRPr lang="es-CO" sz="1300" dirty="0"/>
          </a:p>
        </p:txBody>
      </p:sp>
      <p:pic>
        <p:nvPicPr>
          <p:cNvPr id="10" name="Imagen 9"/>
          <p:cNvPicPr>
            <a:picLocks noChangeAspect="1"/>
          </p:cNvPicPr>
          <p:nvPr/>
        </p:nvPicPr>
        <p:blipFill rotWithShape="1">
          <a:blip r:embed="rId2"/>
          <a:srcRect r="19171"/>
          <a:stretch/>
        </p:blipFill>
        <p:spPr>
          <a:xfrm>
            <a:off x="791308" y="3993630"/>
            <a:ext cx="10702362" cy="1985286"/>
          </a:xfrm>
          <a:prstGeom prst="rect">
            <a:avLst/>
          </a:prstGeom>
        </p:spPr>
      </p:pic>
      <p:sp>
        <p:nvSpPr>
          <p:cNvPr id="11" name="Elipse 10">
            <a:extLst>
              <a:ext uri="{FF2B5EF4-FFF2-40B4-BE49-F238E27FC236}">
                <a16:creationId xmlns:a16="http://schemas.microsoft.com/office/drawing/2014/main" id="{D8ED4421-010C-4179-860A-BE48F752FBCD}"/>
              </a:ext>
            </a:extLst>
          </p:cNvPr>
          <p:cNvSpPr/>
          <p:nvPr/>
        </p:nvSpPr>
        <p:spPr>
          <a:xfrm>
            <a:off x="1441992" y="5427325"/>
            <a:ext cx="202442" cy="443005"/>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2" name="Elipse 11">
            <a:extLst>
              <a:ext uri="{FF2B5EF4-FFF2-40B4-BE49-F238E27FC236}">
                <a16:creationId xmlns:a16="http://schemas.microsoft.com/office/drawing/2014/main" id="{D8ED4421-010C-4179-860A-BE48F752FBCD}"/>
              </a:ext>
            </a:extLst>
          </p:cNvPr>
          <p:cNvSpPr/>
          <p:nvPr/>
        </p:nvSpPr>
        <p:spPr>
          <a:xfrm>
            <a:off x="1928500" y="5427325"/>
            <a:ext cx="202442" cy="443005"/>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3" name="Imagen 12">
            <a:extLst>
              <a:ext uri="{FF2B5EF4-FFF2-40B4-BE49-F238E27FC236}">
                <a16:creationId xmlns:a16="http://schemas.microsoft.com/office/drawing/2014/main" id="{0C8D6809-E394-4800-9881-B1A815095A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632008" y="5518331"/>
            <a:ext cx="318596" cy="260991"/>
          </a:xfrm>
          <a:prstGeom prst="rect">
            <a:avLst/>
          </a:prstGeom>
        </p:spPr>
      </p:pic>
    </p:spTree>
    <p:extLst>
      <p:ext uri="{BB962C8B-B14F-4D97-AF65-F5344CB8AC3E}">
        <p14:creationId xmlns:p14="http://schemas.microsoft.com/office/powerpoint/2010/main" val="3421793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9957" y="2508419"/>
            <a:ext cx="9237043" cy="1821991"/>
          </a:xfrm>
        </p:spPr>
        <p:txBody>
          <a:bodyPr>
            <a:normAutofit/>
          </a:bodyPr>
          <a:lstStyle/>
          <a:p>
            <a:r>
              <a:rPr lang="es-ES" dirty="0">
                <a:sym typeface="Work Sans Light"/>
              </a:rPr>
              <a:t>Solicitud de ajustes a la planeación</a:t>
            </a:r>
            <a:endParaRPr lang="es-ES" dirty="0"/>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smtClean="0"/>
              <a:t>7</a:t>
            </a:r>
            <a:endParaRPr lang="es-ES" dirty="0"/>
          </a:p>
        </p:txBody>
      </p:sp>
    </p:spTree>
    <p:extLst>
      <p:ext uri="{BB962C8B-B14F-4D97-AF65-F5344CB8AC3E}">
        <p14:creationId xmlns:p14="http://schemas.microsoft.com/office/powerpoint/2010/main" val="1215338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Ajustes de planeación</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7</a:t>
            </a:r>
            <a:endParaRPr lang="es-CO" dirty="0"/>
          </a:p>
        </p:txBody>
      </p:sp>
      <p:sp>
        <p:nvSpPr>
          <p:cNvPr id="14" name="17 Rectángulo">
            <a:extLst>
              <a:ext uri="{FF2B5EF4-FFF2-40B4-BE49-F238E27FC236}">
                <a16:creationId xmlns:a16="http://schemas.microsoft.com/office/drawing/2014/main" id="{276AB314-2897-4BB9-9583-EBE6E9132FCD}"/>
              </a:ext>
            </a:extLst>
          </p:cNvPr>
          <p:cNvSpPr/>
          <p:nvPr/>
        </p:nvSpPr>
        <p:spPr>
          <a:xfrm>
            <a:off x="292816" y="861905"/>
            <a:ext cx="11402853" cy="1492716"/>
          </a:xfrm>
          <a:prstGeom prst="rect">
            <a:avLst/>
          </a:prstGeom>
          <a:noFill/>
        </p:spPr>
        <p:txBody>
          <a:bodyPr wrap="square">
            <a:spAutoFit/>
          </a:bodyPr>
          <a:lstStyle/>
          <a:p>
            <a:pPr algn="just" eaLnBrk="0" fontAlgn="base" hangingPunct="0">
              <a:spcBef>
                <a:spcPct val="0"/>
              </a:spcBef>
              <a:spcAft>
                <a:spcPct val="0"/>
              </a:spcAft>
            </a:pPr>
            <a:r>
              <a:rPr lang="es-CO" altLang="es-CO" sz="1300" dirty="0">
                <a:latin typeface="Helvetica" panose="020B0604020202020204" pitchFamily="34" charset="0"/>
                <a:cs typeface="Helvetica" panose="020B0604020202020204" pitchFamily="34" charset="0"/>
              </a:rPr>
              <a:t>Las fechas para efectuar solicitudes de modificación a la planeación, serán los primeros </a:t>
            </a:r>
            <a:r>
              <a:rPr lang="es-CO" altLang="es-CO" sz="1300" dirty="0">
                <a:solidFill>
                  <a:schemeClr val="accent4">
                    <a:lumMod val="75000"/>
                  </a:schemeClr>
                </a:solidFill>
                <a:latin typeface="Helvetica" panose="020B0604020202020204" pitchFamily="34" charset="0"/>
                <a:cs typeface="Helvetica" panose="020B0604020202020204" pitchFamily="34" charset="0"/>
              </a:rPr>
              <a:t>10 primeros días calendario de cada mes, o fuera de estas fechas con previa autorización del jefe de la Oficina Asesora de Planeación, </a:t>
            </a:r>
            <a:r>
              <a:rPr lang="es-CO" altLang="es-CO" sz="1300" dirty="0">
                <a:latin typeface="Helvetica" panose="020B0604020202020204" pitchFamily="34" charset="0"/>
                <a:cs typeface="Helvetica" panose="020B0604020202020204" pitchFamily="34" charset="0"/>
              </a:rPr>
              <a:t>y se realizarán a través de la herramienta SGI y deberán contar con la correspondiente justificación.</a:t>
            </a:r>
          </a:p>
          <a:p>
            <a:pPr algn="just" eaLnBrk="0" fontAlgn="base" hangingPunct="0">
              <a:spcBef>
                <a:spcPct val="0"/>
              </a:spcBef>
              <a:spcAft>
                <a:spcPct val="0"/>
              </a:spcAft>
            </a:pPr>
            <a:endParaRPr lang="es-CO" altLang="es-CO" sz="1300" dirty="0">
              <a:latin typeface="Helvetica" panose="020B0604020202020204" pitchFamily="34" charset="0"/>
              <a:cs typeface="Helvetica" panose="020B0604020202020204" pitchFamily="34" charset="0"/>
            </a:endParaRPr>
          </a:p>
          <a:p>
            <a:pPr algn="just" eaLnBrk="0" fontAlgn="base" hangingPunct="0">
              <a:spcBef>
                <a:spcPct val="0"/>
              </a:spcBef>
              <a:spcAft>
                <a:spcPct val="0"/>
              </a:spcAft>
            </a:pPr>
            <a:r>
              <a:rPr lang="es-CO" sz="1300" dirty="0">
                <a:latin typeface="Helvetica" panose="020B0604020202020204" pitchFamily="34" charset="0"/>
                <a:cs typeface="Helvetica" panose="020B0604020202020204" pitchFamily="34" charset="0"/>
              </a:rPr>
              <a:t>No se podrán realizar modificaciones a actividades  o entregables cuya fecha de finalización ya este cumplida, en caso que la solicitud se haga posterior a su fecha de fin deberá contar con el visto bueno de la Dirección General.</a:t>
            </a:r>
          </a:p>
          <a:p>
            <a:pPr algn="just" eaLnBrk="0" fontAlgn="base" hangingPunct="0">
              <a:spcBef>
                <a:spcPct val="0"/>
              </a:spcBef>
              <a:spcAft>
                <a:spcPct val="0"/>
              </a:spcAft>
            </a:pPr>
            <a:endParaRPr lang="es-CO" altLang="es-CO" sz="1300" dirty="0">
              <a:latin typeface="Helvetica" panose="020B0604020202020204" pitchFamily="34" charset="0"/>
              <a:cs typeface="Helvetica" panose="020B0604020202020204" pitchFamily="34" charset="0"/>
            </a:endParaRPr>
          </a:p>
        </p:txBody>
      </p:sp>
      <p:sp>
        <p:nvSpPr>
          <p:cNvPr id="15" name="Rectángulo 14">
            <a:extLst>
              <a:ext uri="{FF2B5EF4-FFF2-40B4-BE49-F238E27FC236}">
                <a16:creationId xmlns:a16="http://schemas.microsoft.com/office/drawing/2014/main" id="{9CC10366-0F5C-497D-8BE4-C1CFBE8AADAB}"/>
              </a:ext>
            </a:extLst>
          </p:cNvPr>
          <p:cNvSpPr/>
          <p:nvPr/>
        </p:nvSpPr>
        <p:spPr>
          <a:xfrm>
            <a:off x="292816" y="2196883"/>
            <a:ext cx="8338995" cy="1292662"/>
          </a:xfrm>
          <a:prstGeom prst="rect">
            <a:avLst/>
          </a:prstGeom>
        </p:spPr>
        <p:txBody>
          <a:bodyPr wrap="square">
            <a:spAutoFit/>
          </a:bodyPr>
          <a:lstStyle/>
          <a:p>
            <a:pPr marL="228600" indent="-228600" algn="just">
              <a:buFont typeface="+mj-lt"/>
              <a:buAutoNum type="alphaLcParenR"/>
            </a:pPr>
            <a:r>
              <a:rPr lang="es-CO" sz="1300" dirty="0">
                <a:latin typeface="Helvetica" panose="020B0604020202020204" pitchFamily="34" charset="0"/>
                <a:cs typeface="Helvetica" panose="020B0604020202020204" pitchFamily="34" charset="0"/>
              </a:rPr>
              <a:t>Dar clic en el </a:t>
            </a:r>
            <a:r>
              <a:rPr lang="es-CO" sz="1300" b="1" dirty="0">
                <a:solidFill>
                  <a:schemeClr val="accent2">
                    <a:lumMod val="75000"/>
                  </a:schemeClr>
                </a:solidFill>
                <a:latin typeface="Helvetica" panose="020B0604020202020204" pitchFamily="34" charset="0"/>
                <a:cs typeface="Helvetica" panose="020B0604020202020204" pitchFamily="34" charset="0"/>
              </a:rPr>
              <a:t>+ </a:t>
            </a:r>
            <a:r>
              <a:rPr lang="es-CO" sz="1300" dirty="0">
                <a:latin typeface="Helvetica" panose="020B0604020202020204" pitchFamily="34" charset="0"/>
                <a:cs typeface="Helvetica" panose="020B0604020202020204" pitchFamily="34" charset="0"/>
              </a:rPr>
              <a:t>del módulo de </a:t>
            </a:r>
            <a:r>
              <a:rPr lang="es-CO" sz="1300" b="1" i="1" dirty="0">
                <a:latin typeface="Helvetica" panose="020B0604020202020204" pitchFamily="34" charset="0"/>
                <a:cs typeface="Helvetica" panose="020B0604020202020204" pitchFamily="34" charset="0"/>
              </a:rPr>
              <a:t>Planeación Institucional </a:t>
            </a:r>
            <a:r>
              <a:rPr lang="es-CO" sz="1300" dirty="0">
                <a:latin typeface="Helvetica" panose="020B0604020202020204" pitchFamily="34" charset="0"/>
                <a:cs typeface="Helvetica" panose="020B0604020202020204" pitchFamily="34" charset="0"/>
              </a:rPr>
              <a:t>donde se desplegarán las opciones a escoger.</a:t>
            </a:r>
          </a:p>
          <a:p>
            <a:pPr marL="228600" indent="-228600" algn="just">
              <a:buFont typeface="+mj-lt"/>
              <a:buAutoNum type="alphaLcParenR"/>
            </a:pPr>
            <a:r>
              <a:rPr lang="es-CO" sz="1300" dirty="0">
                <a:latin typeface="Helvetica" panose="020B0604020202020204" pitchFamily="34" charset="0"/>
                <a:cs typeface="Helvetica" panose="020B0604020202020204" pitchFamily="34" charset="0"/>
              </a:rPr>
              <a:t>Dar clic en </a:t>
            </a:r>
            <a:r>
              <a:rPr lang="es-CO" sz="1300" b="1" i="1" dirty="0">
                <a:latin typeface="Helvetica" panose="020B0604020202020204" pitchFamily="34" charset="0"/>
                <a:cs typeface="Helvetica" panose="020B0604020202020204" pitchFamily="34" charset="0"/>
              </a:rPr>
              <a:t>modificaciones – solicitar modificaciones</a:t>
            </a:r>
            <a:r>
              <a:rPr lang="es-CO" sz="1300" dirty="0">
                <a:latin typeface="Helvetica" panose="020B0604020202020204" pitchFamily="34" charset="0"/>
                <a:cs typeface="Helvetica" panose="020B0604020202020204" pitchFamily="34" charset="0"/>
              </a:rPr>
              <a:t>.</a:t>
            </a:r>
          </a:p>
          <a:p>
            <a:pPr marL="228600" indent="-228600" algn="just">
              <a:buFont typeface="+mj-lt"/>
              <a:buAutoNum type="alphaLcParenR"/>
            </a:pPr>
            <a:r>
              <a:rPr lang="es-CO" sz="1300" dirty="0">
                <a:latin typeface="Helvetica" panose="020B0604020202020204" pitchFamily="34" charset="0"/>
                <a:cs typeface="Helvetica" panose="020B0604020202020204" pitchFamily="34" charset="0"/>
              </a:rPr>
              <a:t>En la pestaña entregable, despliegue la lista y escoja el entregable a ajustar.</a:t>
            </a:r>
          </a:p>
          <a:p>
            <a:pPr marL="228600" indent="-228600" algn="just">
              <a:buFont typeface="+mj-lt"/>
              <a:buAutoNum type="alphaLcParenR"/>
            </a:pPr>
            <a:r>
              <a:rPr lang="es-CO" sz="1300" dirty="0">
                <a:latin typeface="Helvetica" panose="020B0604020202020204" pitchFamily="34" charset="0"/>
                <a:cs typeface="Helvetica" panose="020B0604020202020204" pitchFamily="34" charset="0"/>
              </a:rPr>
              <a:t>Dar clic en la pestaña </a:t>
            </a:r>
            <a:r>
              <a:rPr lang="es-CO" sz="1300" b="1" i="1" dirty="0">
                <a:latin typeface="Helvetica" panose="020B0604020202020204" pitchFamily="34" charset="0"/>
                <a:cs typeface="Helvetica" panose="020B0604020202020204" pitchFamily="34" charset="0"/>
              </a:rPr>
              <a:t>Modificar</a:t>
            </a:r>
            <a:r>
              <a:rPr lang="es-CO" sz="1300" dirty="0">
                <a:latin typeface="Helvetica" panose="020B0604020202020204" pitchFamily="34" charset="0"/>
                <a:cs typeface="Helvetica" panose="020B0604020202020204" pitchFamily="34" charset="0"/>
              </a:rPr>
              <a:t>.</a:t>
            </a:r>
          </a:p>
          <a:p>
            <a:pPr marL="228600" indent="-228600" algn="just">
              <a:buFont typeface="+mj-lt"/>
              <a:buAutoNum type="alphaLcParenR"/>
            </a:pPr>
            <a:r>
              <a:rPr lang="es-CO" sz="1300" dirty="0">
                <a:latin typeface="Helvetica" panose="020B0604020202020204" pitchFamily="34" charset="0"/>
                <a:cs typeface="Helvetica" panose="020B0604020202020204" pitchFamily="34" charset="0"/>
              </a:rPr>
              <a:t>Para el caso de ajustes de entregable, se debe elegir  y luego dar clic en editar </a:t>
            </a:r>
          </a:p>
          <a:p>
            <a:pPr marL="228600" indent="-228600" algn="just">
              <a:buFont typeface="+mj-lt"/>
              <a:buAutoNum type="alphaLcParenR"/>
            </a:pPr>
            <a:endParaRPr lang="es-CO" sz="1300" dirty="0">
              <a:latin typeface="Helvetica" panose="020B0604020202020204" pitchFamily="34" charset="0"/>
              <a:cs typeface="Helvetica" panose="020B0604020202020204" pitchFamily="34" charset="0"/>
            </a:endParaRPr>
          </a:p>
        </p:txBody>
      </p:sp>
      <p:pic>
        <p:nvPicPr>
          <p:cNvPr id="16" name="Imagen 15">
            <a:extLst>
              <a:ext uri="{FF2B5EF4-FFF2-40B4-BE49-F238E27FC236}">
                <a16:creationId xmlns:a16="http://schemas.microsoft.com/office/drawing/2014/main" id="{B888F8ED-DB62-4F3D-868F-64AAD06CFC46}"/>
              </a:ext>
            </a:extLst>
          </p:cNvPr>
          <p:cNvPicPr>
            <a:picLocks noChangeAspect="1"/>
          </p:cNvPicPr>
          <p:nvPr/>
        </p:nvPicPr>
        <p:blipFill>
          <a:blip r:embed="rId2"/>
          <a:stretch>
            <a:fillRect/>
          </a:stretch>
        </p:blipFill>
        <p:spPr>
          <a:xfrm>
            <a:off x="292816" y="3540795"/>
            <a:ext cx="11145565" cy="2498641"/>
          </a:xfrm>
          <a:prstGeom prst="rect">
            <a:avLst/>
          </a:prstGeom>
        </p:spPr>
      </p:pic>
      <p:sp>
        <p:nvSpPr>
          <p:cNvPr id="17" name="Rectángulo 16">
            <a:extLst>
              <a:ext uri="{FF2B5EF4-FFF2-40B4-BE49-F238E27FC236}">
                <a16:creationId xmlns:a16="http://schemas.microsoft.com/office/drawing/2014/main" id="{C8B4A2BB-D38C-4B32-AE1C-2A1D74E538CB}"/>
              </a:ext>
            </a:extLst>
          </p:cNvPr>
          <p:cNvSpPr/>
          <p:nvPr/>
        </p:nvSpPr>
        <p:spPr>
          <a:xfrm>
            <a:off x="373886" y="4197747"/>
            <a:ext cx="1390906" cy="17308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8" name="Rectángulo 17">
            <a:extLst>
              <a:ext uri="{FF2B5EF4-FFF2-40B4-BE49-F238E27FC236}">
                <a16:creationId xmlns:a16="http://schemas.microsoft.com/office/drawing/2014/main" id="{FE8A636C-14B2-49BD-9FA1-F49EFADAFD7C}"/>
              </a:ext>
            </a:extLst>
          </p:cNvPr>
          <p:cNvSpPr/>
          <p:nvPr/>
        </p:nvSpPr>
        <p:spPr>
          <a:xfrm>
            <a:off x="373886" y="5328555"/>
            <a:ext cx="1390906" cy="17308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9" name="Rectángulo 18">
            <a:extLst>
              <a:ext uri="{FF2B5EF4-FFF2-40B4-BE49-F238E27FC236}">
                <a16:creationId xmlns:a16="http://schemas.microsoft.com/office/drawing/2014/main" id="{D9038429-716F-4B43-BA41-C4EB8F9C2575}"/>
              </a:ext>
            </a:extLst>
          </p:cNvPr>
          <p:cNvSpPr/>
          <p:nvPr/>
        </p:nvSpPr>
        <p:spPr>
          <a:xfrm>
            <a:off x="373886" y="5747478"/>
            <a:ext cx="2305306" cy="26690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0" name="Rectángulo 19">
            <a:extLst>
              <a:ext uri="{FF2B5EF4-FFF2-40B4-BE49-F238E27FC236}">
                <a16:creationId xmlns:a16="http://schemas.microsoft.com/office/drawing/2014/main" id="{D8CA7FD2-1674-45FA-BE4B-FCEA5A2CFE16}"/>
              </a:ext>
            </a:extLst>
          </p:cNvPr>
          <p:cNvSpPr/>
          <p:nvPr/>
        </p:nvSpPr>
        <p:spPr>
          <a:xfrm>
            <a:off x="3424934" y="3883803"/>
            <a:ext cx="7886194" cy="20356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1" name="Rectángulo 20">
            <a:extLst>
              <a:ext uri="{FF2B5EF4-FFF2-40B4-BE49-F238E27FC236}">
                <a16:creationId xmlns:a16="http://schemas.microsoft.com/office/drawing/2014/main" id="{D99B4857-6DAB-4B41-A0D8-76B926097B58}"/>
              </a:ext>
            </a:extLst>
          </p:cNvPr>
          <p:cNvSpPr/>
          <p:nvPr/>
        </p:nvSpPr>
        <p:spPr>
          <a:xfrm>
            <a:off x="7333488" y="4111204"/>
            <a:ext cx="969264" cy="20356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2" name="Rectángulo 21">
            <a:extLst>
              <a:ext uri="{FF2B5EF4-FFF2-40B4-BE49-F238E27FC236}">
                <a16:creationId xmlns:a16="http://schemas.microsoft.com/office/drawing/2014/main" id="{68CFD022-0954-401D-91D4-91E501CB8D47}"/>
              </a:ext>
            </a:extLst>
          </p:cNvPr>
          <p:cNvSpPr/>
          <p:nvPr/>
        </p:nvSpPr>
        <p:spPr>
          <a:xfrm>
            <a:off x="2958590" y="4530044"/>
            <a:ext cx="936754" cy="20356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3" name="Rectángulo 22">
            <a:extLst>
              <a:ext uri="{FF2B5EF4-FFF2-40B4-BE49-F238E27FC236}">
                <a16:creationId xmlns:a16="http://schemas.microsoft.com/office/drawing/2014/main" id="{ED607862-6628-46D0-9854-38DB5C86B457}"/>
              </a:ext>
            </a:extLst>
          </p:cNvPr>
          <p:cNvSpPr/>
          <p:nvPr/>
        </p:nvSpPr>
        <p:spPr>
          <a:xfrm>
            <a:off x="2976878" y="5126895"/>
            <a:ext cx="8352538" cy="45094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4" name="Rectángulo 23">
            <a:extLst>
              <a:ext uri="{FF2B5EF4-FFF2-40B4-BE49-F238E27FC236}">
                <a16:creationId xmlns:a16="http://schemas.microsoft.com/office/drawing/2014/main" id="{87298F88-10F6-4697-A9A0-4629FF178FBF}"/>
              </a:ext>
            </a:extLst>
          </p:cNvPr>
          <p:cNvSpPr/>
          <p:nvPr/>
        </p:nvSpPr>
        <p:spPr>
          <a:xfrm>
            <a:off x="4814822" y="5663500"/>
            <a:ext cx="1000762" cy="18915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25" name="Imagen 24">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31850" y="4228323"/>
            <a:ext cx="318596" cy="260991"/>
          </a:xfrm>
          <a:prstGeom prst="rect">
            <a:avLst/>
          </a:prstGeom>
        </p:spPr>
      </p:pic>
      <p:pic>
        <p:nvPicPr>
          <p:cNvPr id="26" name="Imagen 25">
            <a:extLst>
              <a:ext uri="{FF2B5EF4-FFF2-40B4-BE49-F238E27FC236}">
                <a16:creationId xmlns:a16="http://schemas.microsoft.com/office/drawing/2014/main" id="{957DC712-7AD3-4C2A-9879-057472D2B7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42183" y="5376836"/>
            <a:ext cx="318596" cy="260991"/>
          </a:xfrm>
          <a:prstGeom prst="rect">
            <a:avLst/>
          </a:prstGeom>
        </p:spPr>
      </p:pic>
      <p:pic>
        <p:nvPicPr>
          <p:cNvPr id="27" name="Imagen 26">
            <a:extLst>
              <a:ext uri="{FF2B5EF4-FFF2-40B4-BE49-F238E27FC236}">
                <a16:creationId xmlns:a16="http://schemas.microsoft.com/office/drawing/2014/main" id="{B495846B-B90B-481C-BDA6-9C13C0D9C3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14748" y="5820962"/>
            <a:ext cx="318596" cy="260991"/>
          </a:xfrm>
          <a:prstGeom prst="rect">
            <a:avLst/>
          </a:prstGeom>
        </p:spPr>
      </p:pic>
      <p:pic>
        <p:nvPicPr>
          <p:cNvPr id="28" name="Imagen 27">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13427145">
            <a:off x="10330572" y="3548870"/>
            <a:ext cx="318596" cy="260991"/>
          </a:xfrm>
          <a:prstGeom prst="rect">
            <a:avLst/>
          </a:prstGeom>
        </p:spPr>
      </p:pic>
      <p:pic>
        <p:nvPicPr>
          <p:cNvPr id="29" name="Imagen 28">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6983041" y="4153794"/>
            <a:ext cx="318596" cy="260991"/>
          </a:xfrm>
          <a:prstGeom prst="rect">
            <a:avLst/>
          </a:prstGeom>
        </p:spPr>
      </p:pic>
      <p:pic>
        <p:nvPicPr>
          <p:cNvPr id="30" name="Imagen 29">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2680612" y="5243233"/>
            <a:ext cx="318596" cy="260991"/>
          </a:xfrm>
          <a:prstGeom prst="rect">
            <a:avLst/>
          </a:prstGeom>
        </p:spPr>
      </p:pic>
      <p:pic>
        <p:nvPicPr>
          <p:cNvPr id="31" name="Imagen 30">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2644333" y="4570430"/>
            <a:ext cx="318596" cy="260991"/>
          </a:xfrm>
          <a:prstGeom prst="rect">
            <a:avLst/>
          </a:prstGeom>
        </p:spPr>
      </p:pic>
      <p:pic>
        <p:nvPicPr>
          <p:cNvPr id="32" name="Imagen 31">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4460295" y="5701081"/>
            <a:ext cx="318596" cy="260991"/>
          </a:xfrm>
          <a:prstGeom prst="rect">
            <a:avLst/>
          </a:prstGeom>
        </p:spPr>
      </p:pic>
    </p:spTree>
    <p:extLst>
      <p:ext uri="{BB962C8B-B14F-4D97-AF65-F5344CB8AC3E}">
        <p14:creationId xmlns:p14="http://schemas.microsoft.com/office/powerpoint/2010/main" val="2449453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Ajustes de planeación</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7</a:t>
            </a:r>
            <a:endParaRPr lang="es-CO" dirty="0"/>
          </a:p>
        </p:txBody>
      </p:sp>
      <p:sp>
        <p:nvSpPr>
          <p:cNvPr id="4" name="Rectángulo 3"/>
          <p:cNvSpPr/>
          <p:nvPr/>
        </p:nvSpPr>
        <p:spPr>
          <a:xfrm>
            <a:off x="403012" y="1023077"/>
            <a:ext cx="10856586" cy="492443"/>
          </a:xfrm>
          <a:prstGeom prst="rect">
            <a:avLst/>
          </a:prstGeom>
        </p:spPr>
        <p:txBody>
          <a:bodyPr wrap="square">
            <a:spAutoFit/>
          </a:bodyPr>
          <a:lstStyle/>
          <a:p>
            <a:pPr algn="just"/>
            <a:r>
              <a:rPr lang="es-CO" sz="1300" dirty="0">
                <a:latin typeface="Helvetica" panose="020B0604020202020204" pitchFamily="34" charset="0"/>
                <a:cs typeface="Helvetica" panose="020B0604020202020204" pitchFamily="34" charset="0"/>
              </a:rPr>
              <a:t>El sistema muestra la información general del entregable, la cual se puede ajustar por el enlace de la dependencia, de acuerdo a las necesidades, finalizando la acción con una justificación técnica del por qué se solicita dicho ajuste y dar clic en aceptar :</a:t>
            </a:r>
          </a:p>
        </p:txBody>
      </p:sp>
      <p:pic>
        <p:nvPicPr>
          <p:cNvPr id="5" name="Imagen 4"/>
          <p:cNvPicPr>
            <a:picLocks noChangeAspect="1"/>
          </p:cNvPicPr>
          <p:nvPr/>
        </p:nvPicPr>
        <p:blipFill>
          <a:blip r:embed="rId2"/>
          <a:stretch>
            <a:fillRect/>
          </a:stretch>
        </p:blipFill>
        <p:spPr>
          <a:xfrm>
            <a:off x="797118" y="1627339"/>
            <a:ext cx="9803056" cy="4978195"/>
          </a:xfrm>
          <a:prstGeom prst="rect">
            <a:avLst/>
          </a:prstGeom>
        </p:spPr>
      </p:pic>
      <p:sp>
        <p:nvSpPr>
          <p:cNvPr id="6" name="Rectángulo 5">
            <a:extLst>
              <a:ext uri="{FF2B5EF4-FFF2-40B4-BE49-F238E27FC236}">
                <a16:creationId xmlns:a16="http://schemas.microsoft.com/office/drawing/2014/main" id="{D8CA7FD2-1674-45FA-BE4B-FCEA5A2CFE16}"/>
              </a:ext>
            </a:extLst>
          </p:cNvPr>
          <p:cNvSpPr/>
          <p:nvPr/>
        </p:nvSpPr>
        <p:spPr>
          <a:xfrm>
            <a:off x="1878204" y="1932989"/>
            <a:ext cx="5319347" cy="186793"/>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 name="Rectángulo 6">
            <a:extLst>
              <a:ext uri="{FF2B5EF4-FFF2-40B4-BE49-F238E27FC236}">
                <a16:creationId xmlns:a16="http://schemas.microsoft.com/office/drawing/2014/main" id="{D8CA7FD2-1674-45FA-BE4B-FCEA5A2CFE16}"/>
              </a:ext>
            </a:extLst>
          </p:cNvPr>
          <p:cNvSpPr/>
          <p:nvPr/>
        </p:nvSpPr>
        <p:spPr>
          <a:xfrm>
            <a:off x="4682951" y="6251445"/>
            <a:ext cx="967154" cy="21341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8" name="Imagen 7">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1523033" y="1970198"/>
            <a:ext cx="318596" cy="260991"/>
          </a:xfrm>
          <a:prstGeom prst="rect">
            <a:avLst/>
          </a:prstGeom>
        </p:spPr>
      </p:pic>
    </p:spTree>
    <p:extLst>
      <p:ext uri="{BB962C8B-B14F-4D97-AF65-F5344CB8AC3E}">
        <p14:creationId xmlns:p14="http://schemas.microsoft.com/office/powerpoint/2010/main" val="2119292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Ajustes de planeación</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7</a:t>
            </a:r>
            <a:endParaRPr lang="es-CO" dirty="0"/>
          </a:p>
        </p:txBody>
      </p:sp>
      <p:sp>
        <p:nvSpPr>
          <p:cNvPr id="4" name="17 Rectángulo"/>
          <p:cNvSpPr/>
          <p:nvPr/>
        </p:nvSpPr>
        <p:spPr>
          <a:xfrm>
            <a:off x="835268" y="1174036"/>
            <a:ext cx="9530904" cy="292388"/>
          </a:xfrm>
          <a:prstGeom prst="rect">
            <a:avLst/>
          </a:prstGeom>
          <a:noFill/>
        </p:spPr>
        <p:txBody>
          <a:bodyPr wrap="square">
            <a:spAutoFit/>
          </a:bodyPr>
          <a:lstStyle/>
          <a:p>
            <a:pPr algn="just" eaLnBrk="0" fontAlgn="base" hangingPunct="0">
              <a:spcBef>
                <a:spcPct val="0"/>
              </a:spcBef>
              <a:spcAft>
                <a:spcPct val="0"/>
              </a:spcAft>
            </a:pPr>
            <a:r>
              <a:rPr lang="es-CO" altLang="es-CO" sz="1300" dirty="0">
                <a:latin typeface="Helvetica" panose="020B0604020202020204" pitchFamily="34" charset="0"/>
                <a:cs typeface="Helvetica" panose="020B0604020202020204" pitchFamily="34" charset="0"/>
              </a:rPr>
              <a:t>Para solicitar ajustes en las actividades, se debe escoger el entregable y seguido surtir los siguientes pasos:</a:t>
            </a:r>
          </a:p>
        </p:txBody>
      </p:sp>
      <p:sp>
        <p:nvSpPr>
          <p:cNvPr id="5" name="Rectángulo 4"/>
          <p:cNvSpPr/>
          <p:nvPr/>
        </p:nvSpPr>
        <p:spPr>
          <a:xfrm>
            <a:off x="835269" y="1554346"/>
            <a:ext cx="9530903" cy="892552"/>
          </a:xfrm>
          <a:prstGeom prst="rect">
            <a:avLst/>
          </a:prstGeom>
        </p:spPr>
        <p:txBody>
          <a:bodyPr wrap="square">
            <a:spAutoFit/>
          </a:bodyPr>
          <a:lstStyle/>
          <a:p>
            <a:pPr marL="228600" indent="-228600" algn="just">
              <a:buFont typeface="+mj-lt"/>
              <a:buAutoNum type="alphaLcParenR" startAt="5"/>
            </a:pPr>
            <a:r>
              <a:rPr lang="es-CO" sz="1300" dirty="0">
                <a:latin typeface="Helvetica" panose="020B0604020202020204" pitchFamily="34" charset="0"/>
                <a:cs typeface="Helvetica" panose="020B0604020202020204" pitchFamily="34" charset="0"/>
              </a:rPr>
              <a:t>Dar clic en la pestaña </a:t>
            </a:r>
            <a:r>
              <a:rPr lang="es-CO" sz="1300" b="1" i="1" dirty="0">
                <a:latin typeface="Helvetica" panose="020B0604020202020204" pitchFamily="34" charset="0"/>
                <a:cs typeface="Helvetica" panose="020B0604020202020204" pitchFamily="34" charset="0"/>
              </a:rPr>
              <a:t>actividades</a:t>
            </a:r>
            <a:r>
              <a:rPr lang="es-CO" sz="1300" dirty="0">
                <a:latin typeface="Helvetica" panose="020B0604020202020204" pitchFamily="34" charset="0"/>
                <a:cs typeface="Helvetica" panose="020B0604020202020204" pitchFamily="34" charset="0"/>
              </a:rPr>
              <a:t>.</a:t>
            </a:r>
          </a:p>
          <a:p>
            <a:pPr marL="228600" indent="-228600" algn="just">
              <a:buFont typeface="+mj-lt"/>
              <a:buAutoNum type="alphaLcParenR" startAt="5"/>
            </a:pPr>
            <a:r>
              <a:rPr lang="es-CO" sz="1300" dirty="0">
                <a:latin typeface="Helvetica" panose="020B0604020202020204" pitchFamily="34" charset="0"/>
                <a:cs typeface="Helvetica" panose="020B0604020202020204" pitchFamily="34" charset="0"/>
              </a:rPr>
              <a:t>Escoja la(s) actividad(es) a realizar ajuste</a:t>
            </a:r>
          </a:p>
          <a:p>
            <a:pPr marL="228600" indent="-228600" algn="just">
              <a:buFont typeface="+mj-lt"/>
              <a:buAutoNum type="alphaLcParenR" startAt="5"/>
            </a:pPr>
            <a:r>
              <a:rPr lang="es-CO" sz="1300" dirty="0">
                <a:latin typeface="Helvetica" panose="020B0604020202020204" pitchFamily="34" charset="0"/>
                <a:cs typeface="Helvetica" panose="020B0604020202020204" pitchFamily="34" charset="0"/>
              </a:rPr>
              <a:t>Dar clic en editar</a:t>
            </a:r>
          </a:p>
          <a:p>
            <a:pPr marL="228600" indent="-228600" algn="just">
              <a:buFont typeface="+mj-lt"/>
              <a:buAutoNum type="alphaLcParenR" startAt="5"/>
            </a:pPr>
            <a:endParaRPr lang="es-CO" sz="1300" dirty="0">
              <a:latin typeface="Helvetica" panose="020B0604020202020204" pitchFamily="34" charset="0"/>
              <a:cs typeface="Helvetica" panose="020B0604020202020204" pitchFamily="34" charset="0"/>
            </a:endParaRPr>
          </a:p>
        </p:txBody>
      </p:sp>
      <p:pic>
        <p:nvPicPr>
          <p:cNvPr id="6" name="Imagen 5"/>
          <p:cNvPicPr>
            <a:picLocks noChangeAspect="1"/>
          </p:cNvPicPr>
          <p:nvPr/>
        </p:nvPicPr>
        <p:blipFill rotWithShape="1">
          <a:blip r:embed="rId2"/>
          <a:srcRect r="12353" b="58952"/>
          <a:stretch/>
        </p:blipFill>
        <p:spPr>
          <a:xfrm>
            <a:off x="1095535" y="2327584"/>
            <a:ext cx="9824511" cy="3563261"/>
          </a:xfrm>
          <a:prstGeom prst="rect">
            <a:avLst/>
          </a:prstGeom>
        </p:spPr>
      </p:pic>
      <p:sp>
        <p:nvSpPr>
          <p:cNvPr id="7" name="Rectángulo 6">
            <a:extLst>
              <a:ext uri="{FF2B5EF4-FFF2-40B4-BE49-F238E27FC236}">
                <a16:creationId xmlns:a16="http://schemas.microsoft.com/office/drawing/2014/main" id="{C8B4A2BB-D38C-4B32-AE1C-2A1D74E538CB}"/>
              </a:ext>
            </a:extLst>
          </p:cNvPr>
          <p:cNvSpPr/>
          <p:nvPr/>
        </p:nvSpPr>
        <p:spPr>
          <a:xfrm>
            <a:off x="3050931" y="3360507"/>
            <a:ext cx="835269" cy="200378"/>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8" name="Rectángulo 7">
            <a:extLst>
              <a:ext uri="{FF2B5EF4-FFF2-40B4-BE49-F238E27FC236}">
                <a16:creationId xmlns:a16="http://schemas.microsoft.com/office/drawing/2014/main" id="{C8B4A2BB-D38C-4B32-AE1C-2A1D74E538CB}"/>
              </a:ext>
            </a:extLst>
          </p:cNvPr>
          <p:cNvSpPr/>
          <p:nvPr/>
        </p:nvSpPr>
        <p:spPr>
          <a:xfrm>
            <a:off x="1213338" y="3912577"/>
            <a:ext cx="9706708" cy="394668"/>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9" name="Rectángulo 8">
            <a:extLst>
              <a:ext uri="{FF2B5EF4-FFF2-40B4-BE49-F238E27FC236}">
                <a16:creationId xmlns:a16="http://schemas.microsoft.com/office/drawing/2014/main" id="{C8B4A2BB-D38C-4B32-AE1C-2A1D74E538CB}"/>
              </a:ext>
            </a:extLst>
          </p:cNvPr>
          <p:cNvSpPr/>
          <p:nvPr/>
        </p:nvSpPr>
        <p:spPr>
          <a:xfrm>
            <a:off x="6365630" y="5340167"/>
            <a:ext cx="844062" cy="29570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0" name="Imagen 9">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13501803">
            <a:off x="9127821" y="3577155"/>
            <a:ext cx="318596" cy="260991"/>
          </a:xfrm>
          <a:prstGeom prst="rect">
            <a:avLst/>
          </a:prstGeom>
        </p:spPr>
      </p:pic>
      <p:pic>
        <p:nvPicPr>
          <p:cNvPr id="11" name="Imagen 10">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2695760" y="3401686"/>
            <a:ext cx="318596" cy="260991"/>
          </a:xfrm>
          <a:prstGeom prst="rect">
            <a:avLst/>
          </a:prstGeom>
        </p:spPr>
      </p:pic>
      <p:pic>
        <p:nvPicPr>
          <p:cNvPr id="12" name="Imagen 11">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6010459" y="5414222"/>
            <a:ext cx="318596" cy="260991"/>
          </a:xfrm>
          <a:prstGeom prst="rect">
            <a:avLst/>
          </a:prstGeom>
        </p:spPr>
      </p:pic>
    </p:spTree>
    <p:extLst>
      <p:ext uri="{BB962C8B-B14F-4D97-AF65-F5344CB8AC3E}">
        <p14:creationId xmlns:p14="http://schemas.microsoft.com/office/powerpoint/2010/main" val="730404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Ajustes de planeación</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7</a:t>
            </a:r>
            <a:endParaRPr lang="es-CO" dirty="0"/>
          </a:p>
        </p:txBody>
      </p:sp>
      <p:sp>
        <p:nvSpPr>
          <p:cNvPr id="4" name="17 Rectángulo"/>
          <p:cNvSpPr/>
          <p:nvPr/>
        </p:nvSpPr>
        <p:spPr>
          <a:xfrm>
            <a:off x="1257300" y="1098989"/>
            <a:ext cx="9110943" cy="692497"/>
          </a:xfrm>
          <a:prstGeom prst="rect">
            <a:avLst/>
          </a:prstGeom>
          <a:noFill/>
        </p:spPr>
        <p:txBody>
          <a:bodyPr wrap="square">
            <a:spAutoFit/>
          </a:bodyPr>
          <a:lstStyle/>
          <a:p>
            <a:pPr algn="just" eaLnBrk="0" fontAlgn="base" hangingPunct="0">
              <a:spcBef>
                <a:spcPct val="0"/>
              </a:spcBef>
              <a:spcAft>
                <a:spcPct val="0"/>
              </a:spcAft>
            </a:pPr>
            <a:r>
              <a:rPr lang="es-CO" altLang="es-CO" sz="1300" dirty="0">
                <a:latin typeface="Helvetica" panose="020B0604020202020204" pitchFamily="34" charset="0"/>
                <a:cs typeface="Helvetica" panose="020B0604020202020204" pitchFamily="34" charset="0"/>
              </a:rPr>
              <a:t>El sistema mostrará la información general de la actividad, donde el enlace de la dependencia puede realizar ajustes de acuerdo con las necesidades, </a:t>
            </a:r>
            <a:r>
              <a:rPr lang="es-CO" sz="1300" dirty="0">
                <a:latin typeface="Helvetica" panose="020B0604020202020204" pitchFamily="34" charset="0"/>
                <a:cs typeface="Helvetica" panose="020B0604020202020204" pitchFamily="34" charset="0"/>
              </a:rPr>
              <a:t>finalizando la acción con una justificación técnica del por qué se solicita dicho ajuste, y dar clic en aceptar</a:t>
            </a:r>
            <a:r>
              <a:rPr lang="es-CO" altLang="es-CO" sz="1300" dirty="0">
                <a:latin typeface="Helvetica" panose="020B0604020202020204" pitchFamily="34" charset="0"/>
                <a:cs typeface="Helvetica" panose="020B0604020202020204" pitchFamily="34" charset="0"/>
              </a:rPr>
              <a:t>.</a:t>
            </a:r>
          </a:p>
        </p:txBody>
      </p:sp>
      <p:pic>
        <p:nvPicPr>
          <p:cNvPr id="5" name="Imagen 4"/>
          <p:cNvPicPr>
            <a:picLocks noChangeAspect="1"/>
          </p:cNvPicPr>
          <p:nvPr/>
        </p:nvPicPr>
        <p:blipFill rotWithShape="1">
          <a:blip r:embed="rId2"/>
          <a:srcRect l="1060" r="1271" b="2572"/>
          <a:stretch/>
        </p:blipFill>
        <p:spPr>
          <a:xfrm>
            <a:off x="1257300" y="1791487"/>
            <a:ext cx="9108872" cy="4706028"/>
          </a:xfrm>
          <a:prstGeom prst="rect">
            <a:avLst/>
          </a:prstGeom>
        </p:spPr>
      </p:pic>
      <p:sp>
        <p:nvSpPr>
          <p:cNvPr id="6" name="Rectángulo 5">
            <a:extLst>
              <a:ext uri="{FF2B5EF4-FFF2-40B4-BE49-F238E27FC236}">
                <a16:creationId xmlns:a16="http://schemas.microsoft.com/office/drawing/2014/main" id="{C8B4A2BB-D38C-4B32-AE1C-2A1D74E538CB}"/>
              </a:ext>
            </a:extLst>
          </p:cNvPr>
          <p:cNvSpPr/>
          <p:nvPr/>
        </p:nvSpPr>
        <p:spPr>
          <a:xfrm>
            <a:off x="2875085" y="3385038"/>
            <a:ext cx="5978769" cy="219808"/>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 name="Rectángulo 6">
            <a:extLst>
              <a:ext uri="{FF2B5EF4-FFF2-40B4-BE49-F238E27FC236}">
                <a16:creationId xmlns:a16="http://schemas.microsoft.com/office/drawing/2014/main" id="{C8B4A2BB-D38C-4B32-AE1C-2A1D74E538CB}"/>
              </a:ext>
            </a:extLst>
          </p:cNvPr>
          <p:cNvSpPr/>
          <p:nvPr/>
        </p:nvSpPr>
        <p:spPr>
          <a:xfrm flipV="1">
            <a:off x="4651131" y="6286499"/>
            <a:ext cx="1107832" cy="149470"/>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8" name="Imagen 7">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4267512" y="6287889"/>
            <a:ext cx="318596" cy="260991"/>
          </a:xfrm>
          <a:prstGeom prst="rect">
            <a:avLst/>
          </a:prstGeom>
        </p:spPr>
      </p:pic>
      <p:pic>
        <p:nvPicPr>
          <p:cNvPr id="9" name="Imagen 8">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2517843" y="3459092"/>
            <a:ext cx="318596" cy="260991"/>
          </a:xfrm>
          <a:prstGeom prst="rect">
            <a:avLst/>
          </a:prstGeom>
        </p:spPr>
      </p:pic>
    </p:spTree>
    <p:extLst>
      <p:ext uri="{BB962C8B-B14F-4D97-AF65-F5344CB8AC3E}">
        <p14:creationId xmlns:p14="http://schemas.microsoft.com/office/powerpoint/2010/main" val="4226597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Ajustes de planeación</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7</a:t>
            </a:r>
            <a:endParaRPr lang="es-CO" dirty="0"/>
          </a:p>
        </p:txBody>
      </p:sp>
      <p:pic>
        <p:nvPicPr>
          <p:cNvPr id="4" name="Imagen 3"/>
          <p:cNvPicPr>
            <a:picLocks noChangeAspect="1"/>
          </p:cNvPicPr>
          <p:nvPr/>
        </p:nvPicPr>
        <p:blipFill rotWithShape="1">
          <a:blip r:embed="rId2"/>
          <a:srcRect r="24208" b="35798"/>
          <a:stretch/>
        </p:blipFill>
        <p:spPr>
          <a:xfrm>
            <a:off x="604987" y="1321040"/>
            <a:ext cx="7771921" cy="1958491"/>
          </a:xfrm>
          <a:prstGeom prst="rect">
            <a:avLst/>
          </a:prstGeom>
        </p:spPr>
      </p:pic>
      <p:sp>
        <p:nvSpPr>
          <p:cNvPr id="5" name="17 Rectángulo"/>
          <p:cNvSpPr/>
          <p:nvPr/>
        </p:nvSpPr>
        <p:spPr>
          <a:xfrm>
            <a:off x="604987" y="974639"/>
            <a:ext cx="10012018" cy="292388"/>
          </a:xfrm>
          <a:prstGeom prst="rect">
            <a:avLst/>
          </a:prstGeom>
          <a:noFill/>
        </p:spPr>
        <p:txBody>
          <a:bodyPr wrap="square">
            <a:spAutoFit/>
          </a:bodyPr>
          <a:lstStyle/>
          <a:p>
            <a:pPr algn="just" eaLnBrk="0" fontAlgn="base" hangingPunct="0">
              <a:spcBef>
                <a:spcPct val="0"/>
              </a:spcBef>
              <a:spcAft>
                <a:spcPct val="0"/>
              </a:spcAft>
            </a:pPr>
            <a:r>
              <a:rPr lang="es-CO" altLang="es-CO" sz="1300" dirty="0">
                <a:latin typeface="Helvetica" panose="020B0604020202020204" pitchFamily="34" charset="0"/>
                <a:cs typeface="Helvetica" panose="020B0604020202020204" pitchFamily="34" charset="0"/>
              </a:rPr>
              <a:t>El usuario puede verificar los entregables y actividades con solicitud de ajuste, ya que el sistema los identifica de la siguiente manera:</a:t>
            </a:r>
          </a:p>
        </p:txBody>
      </p:sp>
      <p:pic>
        <p:nvPicPr>
          <p:cNvPr id="6" name="Imagen 5"/>
          <p:cNvPicPr>
            <a:picLocks noChangeAspect="1"/>
          </p:cNvPicPr>
          <p:nvPr/>
        </p:nvPicPr>
        <p:blipFill rotWithShape="1">
          <a:blip r:embed="rId3"/>
          <a:srcRect b="60855"/>
          <a:stretch/>
        </p:blipFill>
        <p:spPr>
          <a:xfrm>
            <a:off x="2490827" y="3387558"/>
            <a:ext cx="9536249" cy="3074788"/>
          </a:xfrm>
          <a:prstGeom prst="rect">
            <a:avLst/>
          </a:prstGeom>
        </p:spPr>
      </p:pic>
      <p:pic>
        <p:nvPicPr>
          <p:cNvPr id="7" name="Picture 2" descr="http://172.20.1.63:2020/DAFPSGIWeb/images/icons/16/approv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930" y="4924952"/>
            <a:ext cx="153736" cy="1537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172.20.1.63:2020/DAFPSGIWeb/images/icons/16/approv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930" y="5186715"/>
            <a:ext cx="153736" cy="153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172.20.1.63:2020/DAFPSGIWeb/images/icons/16/approv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930" y="5562767"/>
            <a:ext cx="153736" cy="1537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C8B4A2BB-D38C-4B32-AE1C-2A1D74E538CB}"/>
              </a:ext>
            </a:extLst>
          </p:cNvPr>
          <p:cNvSpPr/>
          <p:nvPr/>
        </p:nvSpPr>
        <p:spPr>
          <a:xfrm>
            <a:off x="676704" y="2300285"/>
            <a:ext cx="834459" cy="183237"/>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1" name="Rectángulo 10">
            <a:extLst>
              <a:ext uri="{FF2B5EF4-FFF2-40B4-BE49-F238E27FC236}">
                <a16:creationId xmlns:a16="http://schemas.microsoft.com/office/drawing/2014/main" id="{C8B4A2BB-D38C-4B32-AE1C-2A1D74E538CB}"/>
              </a:ext>
            </a:extLst>
          </p:cNvPr>
          <p:cNvSpPr/>
          <p:nvPr/>
        </p:nvSpPr>
        <p:spPr>
          <a:xfrm>
            <a:off x="4413739" y="4294094"/>
            <a:ext cx="848544" cy="22515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2" name="Elipse 11">
            <a:extLst>
              <a:ext uri="{FF2B5EF4-FFF2-40B4-BE49-F238E27FC236}">
                <a16:creationId xmlns:a16="http://schemas.microsoft.com/office/drawing/2014/main" id="{10F2612E-B285-4A2C-9D80-5D8A0A4A20A1}"/>
              </a:ext>
            </a:extLst>
          </p:cNvPr>
          <p:cNvSpPr/>
          <p:nvPr/>
        </p:nvSpPr>
        <p:spPr>
          <a:xfrm>
            <a:off x="801560" y="2838043"/>
            <a:ext cx="292373" cy="418258"/>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3" name="Elipse 12">
            <a:extLst>
              <a:ext uri="{FF2B5EF4-FFF2-40B4-BE49-F238E27FC236}">
                <a16:creationId xmlns:a16="http://schemas.microsoft.com/office/drawing/2014/main" id="{10F2612E-B285-4A2C-9D80-5D8A0A4A20A1}"/>
              </a:ext>
            </a:extLst>
          </p:cNvPr>
          <p:cNvSpPr/>
          <p:nvPr/>
        </p:nvSpPr>
        <p:spPr>
          <a:xfrm>
            <a:off x="2584938" y="4817442"/>
            <a:ext cx="409123" cy="1003066"/>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4" name="Imagen 13">
            <a:extLst>
              <a:ext uri="{FF2B5EF4-FFF2-40B4-BE49-F238E27FC236}">
                <a16:creationId xmlns:a16="http://schemas.microsoft.com/office/drawing/2014/main" id="{2CBEC9B3-63CC-4DBA-AE9E-99B96D43BA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321532" y="2353027"/>
            <a:ext cx="318596" cy="260991"/>
          </a:xfrm>
          <a:prstGeom prst="rect">
            <a:avLst/>
          </a:prstGeom>
        </p:spPr>
      </p:pic>
      <p:pic>
        <p:nvPicPr>
          <p:cNvPr id="15" name="Imagen 14">
            <a:extLst>
              <a:ext uri="{FF2B5EF4-FFF2-40B4-BE49-F238E27FC236}">
                <a16:creationId xmlns:a16="http://schemas.microsoft.com/office/drawing/2014/main" id="{2CBEC9B3-63CC-4DBA-AE9E-99B96D43BA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4058568" y="4368149"/>
            <a:ext cx="318596" cy="260991"/>
          </a:xfrm>
          <a:prstGeom prst="rect">
            <a:avLst/>
          </a:prstGeom>
        </p:spPr>
      </p:pic>
    </p:spTree>
    <p:extLst>
      <p:ext uri="{BB962C8B-B14F-4D97-AF65-F5344CB8AC3E}">
        <p14:creationId xmlns:p14="http://schemas.microsoft.com/office/powerpoint/2010/main" val="155865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Generalidades</a:t>
            </a:r>
            <a:endParaRPr lang="es-ES" dirty="0"/>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smtClean="0"/>
              <a:t>1</a:t>
            </a:r>
            <a:endParaRPr lang="es-ES" dirty="0"/>
          </a:p>
        </p:txBody>
      </p:sp>
    </p:spTree>
    <p:extLst>
      <p:ext uri="{BB962C8B-B14F-4D97-AF65-F5344CB8AC3E}">
        <p14:creationId xmlns:p14="http://schemas.microsoft.com/office/powerpoint/2010/main" val="2762647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Ajustes de planeación</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7</a:t>
            </a:r>
            <a:endParaRPr lang="es-CO" dirty="0"/>
          </a:p>
        </p:txBody>
      </p:sp>
      <p:sp>
        <p:nvSpPr>
          <p:cNvPr id="4" name="17 Rectángulo"/>
          <p:cNvSpPr/>
          <p:nvPr/>
        </p:nvSpPr>
        <p:spPr>
          <a:xfrm>
            <a:off x="846481" y="932244"/>
            <a:ext cx="9519691" cy="1892826"/>
          </a:xfrm>
          <a:prstGeom prst="rect">
            <a:avLst/>
          </a:prstGeom>
          <a:noFill/>
        </p:spPr>
        <p:txBody>
          <a:bodyPr wrap="square">
            <a:spAutoFit/>
          </a:bodyPr>
          <a:lstStyle/>
          <a:p>
            <a:pPr algn="just" eaLnBrk="0" fontAlgn="base" hangingPunct="0">
              <a:spcBef>
                <a:spcPct val="0"/>
              </a:spcBef>
              <a:spcAft>
                <a:spcPct val="0"/>
              </a:spcAft>
            </a:pPr>
            <a:r>
              <a:rPr lang="es-CO" altLang="es-CO" sz="1300" dirty="0">
                <a:latin typeface="Helvetica" panose="020B0604020202020204" pitchFamily="34" charset="0"/>
                <a:cs typeface="Helvetica" panose="020B0604020202020204" pitchFamily="34" charset="0"/>
              </a:rPr>
              <a:t>Por último, el enlace de la dependencia debe remitir los ajustes al jefe de la dependencia:</a:t>
            </a: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Dar clic en la pestaña </a:t>
            </a:r>
            <a:r>
              <a:rPr lang="es-CO" altLang="es-CO" sz="1300" b="1" i="1" dirty="0">
                <a:latin typeface="Helvetica" panose="020B0604020202020204" pitchFamily="34" charset="0"/>
                <a:cs typeface="Helvetica" panose="020B0604020202020204" pitchFamily="34" charset="0"/>
              </a:rPr>
              <a:t>Entregables.</a:t>
            </a: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Dar clic en el entregable a enviar para ajuste.</a:t>
            </a: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Dar clic en la pestaña </a:t>
            </a:r>
            <a:r>
              <a:rPr lang="es-CO" altLang="es-CO" sz="1300" b="1" i="1" dirty="0">
                <a:latin typeface="Helvetica" panose="020B0604020202020204" pitchFamily="34" charset="0"/>
                <a:cs typeface="Helvetica" panose="020B0604020202020204" pitchFamily="34" charset="0"/>
              </a:rPr>
              <a:t>Terminar.</a:t>
            </a: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Ingresar el comentario de justificación, y clic en </a:t>
            </a:r>
            <a:r>
              <a:rPr lang="es-CO" altLang="es-CO" sz="1300" b="1" i="1" dirty="0">
                <a:latin typeface="Helvetica" panose="020B0604020202020204" pitchFamily="34" charset="0"/>
                <a:cs typeface="Helvetica" panose="020B0604020202020204" pitchFamily="34" charset="0"/>
              </a:rPr>
              <a:t>aceptar</a:t>
            </a:r>
            <a:r>
              <a:rPr lang="es-CO" altLang="es-CO" sz="1300" dirty="0">
                <a:latin typeface="Helvetica" panose="020B0604020202020204" pitchFamily="34" charset="0"/>
                <a:cs typeface="Helvetica" panose="020B0604020202020204" pitchFamily="34" charset="0"/>
              </a:rPr>
              <a:t>.</a:t>
            </a:r>
          </a:p>
          <a:p>
            <a:pPr marL="228600" indent="-228600" algn="just" eaLnBrk="0" fontAlgn="base" hangingPunct="0">
              <a:spcBef>
                <a:spcPct val="0"/>
              </a:spcBef>
              <a:spcAft>
                <a:spcPct val="0"/>
              </a:spcAft>
              <a:buFont typeface="+mj-lt"/>
              <a:buAutoNum type="alphaLcPeriod"/>
            </a:pPr>
            <a:endParaRPr lang="es-CO" altLang="es-CO" sz="1300" dirty="0">
              <a:latin typeface="Helvetica" panose="020B0604020202020204" pitchFamily="34" charset="0"/>
              <a:cs typeface="Helvetica" panose="020B0604020202020204" pitchFamily="34" charset="0"/>
            </a:endParaRPr>
          </a:p>
          <a:p>
            <a:pPr marL="228600" indent="-228600" algn="just" eaLnBrk="0" fontAlgn="base" hangingPunct="0">
              <a:spcBef>
                <a:spcPct val="0"/>
              </a:spcBef>
              <a:spcAft>
                <a:spcPct val="0"/>
              </a:spcAft>
              <a:buFont typeface="+mj-lt"/>
              <a:buAutoNum type="alphaLcPeriod"/>
            </a:pPr>
            <a:endParaRPr lang="es-CO" altLang="es-CO" sz="1300" b="1" i="1" dirty="0">
              <a:latin typeface="Helvetica" panose="020B0604020202020204" pitchFamily="34" charset="0"/>
              <a:cs typeface="Helvetica" panose="020B0604020202020204" pitchFamily="34" charset="0"/>
            </a:endParaRPr>
          </a:p>
          <a:p>
            <a:pPr algn="just" eaLnBrk="0" fontAlgn="base" hangingPunct="0">
              <a:spcBef>
                <a:spcPct val="0"/>
              </a:spcBef>
              <a:spcAft>
                <a:spcPct val="0"/>
              </a:spcAft>
            </a:pPr>
            <a:endParaRPr lang="es-CO" altLang="es-CO" sz="1300" dirty="0">
              <a:latin typeface="Helvetica" panose="020B0604020202020204" pitchFamily="34" charset="0"/>
              <a:cs typeface="Helvetica" panose="020B0604020202020204" pitchFamily="34" charset="0"/>
            </a:endParaRPr>
          </a:p>
          <a:p>
            <a:pPr algn="just" eaLnBrk="0" fontAlgn="base" hangingPunct="0">
              <a:spcBef>
                <a:spcPct val="0"/>
              </a:spcBef>
              <a:spcAft>
                <a:spcPct val="0"/>
              </a:spcAft>
            </a:pPr>
            <a:endParaRPr lang="es-CO" altLang="es-CO" sz="1300" dirty="0">
              <a:latin typeface="Helvetica" panose="020B0604020202020204" pitchFamily="34" charset="0"/>
              <a:cs typeface="Helvetica" panose="020B0604020202020204" pitchFamily="34" charset="0"/>
            </a:endParaRPr>
          </a:p>
        </p:txBody>
      </p:sp>
      <p:pic>
        <p:nvPicPr>
          <p:cNvPr id="5" name="Imagen 4"/>
          <p:cNvPicPr>
            <a:picLocks noChangeAspect="1"/>
          </p:cNvPicPr>
          <p:nvPr/>
        </p:nvPicPr>
        <p:blipFill rotWithShape="1">
          <a:blip r:embed="rId2"/>
          <a:srcRect r="9803" b="50338"/>
          <a:stretch/>
        </p:blipFill>
        <p:spPr>
          <a:xfrm>
            <a:off x="905916" y="2113629"/>
            <a:ext cx="10339446" cy="3997025"/>
          </a:xfrm>
          <a:prstGeom prst="rect">
            <a:avLst/>
          </a:prstGeom>
        </p:spPr>
      </p:pic>
      <p:sp>
        <p:nvSpPr>
          <p:cNvPr id="6" name="Rectángulo 5">
            <a:extLst>
              <a:ext uri="{FF2B5EF4-FFF2-40B4-BE49-F238E27FC236}">
                <a16:creationId xmlns:a16="http://schemas.microsoft.com/office/drawing/2014/main" id="{C8B4A2BB-D38C-4B32-AE1C-2A1D74E538CB}"/>
              </a:ext>
            </a:extLst>
          </p:cNvPr>
          <p:cNvSpPr/>
          <p:nvPr/>
        </p:nvSpPr>
        <p:spPr>
          <a:xfrm>
            <a:off x="984089" y="3097536"/>
            <a:ext cx="1143650" cy="208372"/>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 name="Rectángulo 6">
            <a:extLst>
              <a:ext uri="{FF2B5EF4-FFF2-40B4-BE49-F238E27FC236}">
                <a16:creationId xmlns:a16="http://schemas.microsoft.com/office/drawing/2014/main" id="{C8B4A2BB-D38C-4B32-AE1C-2A1D74E538CB}"/>
              </a:ext>
            </a:extLst>
          </p:cNvPr>
          <p:cNvSpPr/>
          <p:nvPr/>
        </p:nvSpPr>
        <p:spPr>
          <a:xfrm>
            <a:off x="7296042" y="5747332"/>
            <a:ext cx="1276457" cy="217068"/>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8" name="Rectángulo 7">
            <a:extLst>
              <a:ext uri="{FF2B5EF4-FFF2-40B4-BE49-F238E27FC236}">
                <a16:creationId xmlns:a16="http://schemas.microsoft.com/office/drawing/2014/main" id="{C8B4A2BB-D38C-4B32-AE1C-2A1D74E538CB}"/>
              </a:ext>
            </a:extLst>
          </p:cNvPr>
          <p:cNvSpPr/>
          <p:nvPr/>
        </p:nvSpPr>
        <p:spPr>
          <a:xfrm>
            <a:off x="5241573" y="5196348"/>
            <a:ext cx="921835" cy="228506"/>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9" name="Rectángulo 8">
            <a:extLst>
              <a:ext uri="{FF2B5EF4-FFF2-40B4-BE49-F238E27FC236}">
                <a16:creationId xmlns:a16="http://schemas.microsoft.com/office/drawing/2014/main" id="{C8B4A2BB-D38C-4B32-AE1C-2A1D74E538CB}"/>
              </a:ext>
            </a:extLst>
          </p:cNvPr>
          <p:cNvSpPr/>
          <p:nvPr/>
        </p:nvSpPr>
        <p:spPr>
          <a:xfrm>
            <a:off x="984089" y="3604846"/>
            <a:ext cx="10261273" cy="471948"/>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0" name="Imagen 9">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628918" y="3171589"/>
            <a:ext cx="318596" cy="260991"/>
          </a:xfrm>
          <a:prstGeom prst="rect">
            <a:avLst/>
          </a:prstGeom>
        </p:spPr>
      </p:pic>
      <p:pic>
        <p:nvPicPr>
          <p:cNvPr id="11" name="Imagen 10">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589831" y="3741749"/>
            <a:ext cx="318596" cy="260991"/>
          </a:xfrm>
          <a:prstGeom prst="rect">
            <a:avLst/>
          </a:prstGeom>
        </p:spPr>
      </p:pic>
      <p:pic>
        <p:nvPicPr>
          <p:cNvPr id="12" name="Imagen 11">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4856686" y="5232965"/>
            <a:ext cx="318596" cy="260991"/>
          </a:xfrm>
          <a:prstGeom prst="rect">
            <a:avLst/>
          </a:prstGeom>
        </p:spPr>
      </p:pic>
      <p:pic>
        <p:nvPicPr>
          <p:cNvPr id="13" name="Imagen 12">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6940870" y="5821387"/>
            <a:ext cx="318596" cy="260991"/>
          </a:xfrm>
          <a:prstGeom prst="rect">
            <a:avLst/>
          </a:prstGeom>
        </p:spPr>
      </p:pic>
    </p:spTree>
    <p:extLst>
      <p:ext uri="{BB962C8B-B14F-4D97-AF65-F5344CB8AC3E}">
        <p14:creationId xmlns:p14="http://schemas.microsoft.com/office/powerpoint/2010/main" val="3667776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Ajustes de planeación</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7</a:t>
            </a:r>
            <a:endParaRPr lang="es-CO" dirty="0"/>
          </a:p>
        </p:txBody>
      </p:sp>
      <p:pic>
        <p:nvPicPr>
          <p:cNvPr id="4" name="Imagen 3"/>
          <p:cNvPicPr>
            <a:picLocks noChangeAspect="1"/>
          </p:cNvPicPr>
          <p:nvPr/>
        </p:nvPicPr>
        <p:blipFill rotWithShape="1">
          <a:blip r:embed="rId2"/>
          <a:srcRect r="10812" b="55318"/>
          <a:stretch/>
        </p:blipFill>
        <p:spPr>
          <a:xfrm>
            <a:off x="501161" y="2554676"/>
            <a:ext cx="11164777" cy="3485640"/>
          </a:xfrm>
          <a:prstGeom prst="rect">
            <a:avLst/>
          </a:prstGeom>
        </p:spPr>
      </p:pic>
      <p:sp>
        <p:nvSpPr>
          <p:cNvPr id="5" name="17 Rectángulo"/>
          <p:cNvSpPr/>
          <p:nvPr/>
        </p:nvSpPr>
        <p:spPr>
          <a:xfrm>
            <a:off x="863149" y="861905"/>
            <a:ext cx="10056897" cy="1692771"/>
          </a:xfrm>
          <a:prstGeom prst="rect">
            <a:avLst/>
          </a:prstGeom>
          <a:noFill/>
        </p:spPr>
        <p:txBody>
          <a:bodyPr wrap="square">
            <a:spAutoFit/>
          </a:bodyPr>
          <a:lstStyle/>
          <a:p>
            <a:pPr algn="just" eaLnBrk="0" fontAlgn="base" hangingPunct="0">
              <a:spcBef>
                <a:spcPct val="0"/>
              </a:spcBef>
              <a:spcAft>
                <a:spcPct val="0"/>
              </a:spcAft>
            </a:pPr>
            <a:r>
              <a:rPr lang="es-CO" altLang="es-CO" sz="1300" dirty="0">
                <a:latin typeface="Helvetica" panose="020B0604020202020204" pitchFamily="34" charset="0"/>
                <a:cs typeface="Helvetica" panose="020B0604020202020204" pitchFamily="34" charset="0"/>
              </a:rPr>
              <a:t>La validación por parte del jefe de la dependencia se realiza de la siguiente manera:</a:t>
            </a:r>
          </a:p>
          <a:p>
            <a:pPr marL="228600" indent="-228600" algn="just" eaLnBrk="0" fontAlgn="base" hangingPunct="0">
              <a:spcBef>
                <a:spcPct val="0"/>
              </a:spcBef>
              <a:spcAft>
                <a:spcPct val="0"/>
              </a:spcAft>
              <a:buFont typeface="+mj-lt"/>
              <a:buAutoNum type="alphaLcPeriod"/>
            </a:pPr>
            <a:endParaRPr lang="es-CO" altLang="es-CO" sz="1300" dirty="0">
              <a:latin typeface="Helvetica" panose="020B0604020202020204" pitchFamily="34" charset="0"/>
              <a:cs typeface="Helvetica" panose="020B0604020202020204" pitchFamily="34" charset="0"/>
            </a:endParaRP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Dar clic en </a:t>
            </a:r>
            <a:r>
              <a:rPr lang="es-CO" altLang="es-CO" sz="1300" b="1" i="1" dirty="0">
                <a:latin typeface="Helvetica" panose="020B0604020202020204" pitchFamily="34" charset="0"/>
                <a:cs typeface="Helvetica" panose="020B0604020202020204" pitchFamily="34" charset="0"/>
              </a:rPr>
              <a:t>Planeación institucional</a:t>
            </a: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Dar clic en </a:t>
            </a:r>
            <a:r>
              <a:rPr lang="es-CO" altLang="es-CO" sz="1300" b="1" i="1" dirty="0">
                <a:latin typeface="Helvetica" panose="020B0604020202020204" pitchFamily="34" charset="0"/>
                <a:cs typeface="Helvetica" panose="020B0604020202020204" pitchFamily="34" charset="0"/>
              </a:rPr>
              <a:t>Modificaciones</a:t>
            </a: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Si el jefe de dependencia desea realizar ajuste a la solicitud realizada por el enlace, puede dar clic en editar.</a:t>
            </a: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Si el jefe de dependencia valida el entregable y ve la necesidad de realizar ajustes, devuelve el entregable.</a:t>
            </a: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Si el jefe de la dependencia aprueba la solicitud, da clic en terminar</a:t>
            </a:r>
          </a:p>
          <a:p>
            <a:pPr algn="just" eaLnBrk="0" fontAlgn="base" hangingPunct="0">
              <a:spcBef>
                <a:spcPct val="0"/>
              </a:spcBef>
              <a:spcAft>
                <a:spcPct val="0"/>
              </a:spcAft>
            </a:pPr>
            <a:endParaRPr lang="es-CO" altLang="es-CO" sz="1300" dirty="0">
              <a:latin typeface="Helvetica" panose="020B0604020202020204" pitchFamily="34" charset="0"/>
              <a:cs typeface="Helvetica" panose="020B0604020202020204" pitchFamily="34" charset="0"/>
            </a:endParaRPr>
          </a:p>
        </p:txBody>
      </p:sp>
      <p:sp>
        <p:nvSpPr>
          <p:cNvPr id="6" name="Rectángulo 5">
            <a:extLst>
              <a:ext uri="{FF2B5EF4-FFF2-40B4-BE49-F238E27FC236}">
                <a16:creationId xmlns:a16="http://schemas.microsoft.com/office/drawing/2014/main" id="{C8B4A2BB-D38C-4B32-AE1C-2A1D74E538CB}"/>
              </a:ext>
            </a:extLst>
          </p:cNvPr>
          <p:cNvSpPr/>
          <p:nvPr/>
        </p:nvSpPr>
        <p:spPr>
          <a:xfrm>
            <a:off x="501161" y="3097536"/>
            <a:ext cx="1371602" cy="269918"/>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 name="Rectángulo 6">
            <a:extLst>
              <a:ext uri="{FF2B5EF4-FFF2-40B4-BE49-F238E27FC236}">
                <a16:creationId xmlns:a16="http://schemas.microsoft.com/office/drawing/2014/main" id="{C8B4A2BB-D38C-4B32-AE1C-2A1D74E538CB}"/>
              </a:ext>
            </a:extLst>
          </p:cNvPr>
          <p:cNvSpPr/>
          <p:nvPr/>
        </p:nvSpPr>
        <p:spPr>
          <a:xfrm>
            <a:off x="593617" y="4221204"/>
            <a:ext cx="962622" cy="224447"/>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8" name="Rectángulo 7">
            <a:extLst>
              <a:ext uri="{FF2B5EF4-FFF2-40B4-BE49-F238E27FC236}">
                <a16:creationId xmlns:a16="http://schemas.microsoft.com/office/drawing/2014/main" id="{C8B4A2BB-D38C-4B32-AE1C-2A1D74E538CB}"/>
              </a:ext>
            </a:extLst>
          </p:cNvPr>
          <p:cNvSpPr/>
          <p:nvPr/>
        </p:nvSpPr>
        <p:spPr>
          <a:xfrm>
            <a:off x="593617" y="4445651"/>
            <a:ext cx="2281468" cy="258234"/>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9" name="Rectángulo 8">
            <a:extLst>
              <a:ext uri="{FF2B5EF4-FFF2-40B4-BE49-F238E27FC236}">
                <a16:creationId xmlns:a16="http://schemas.microsoft.com/office/drawing/2014/main" id="{C8B4A2BB-D38C-4B32-AE1C-2A1D74E538CB}"/>
              </a:ext>
            </a:extLst>
          </p:cNvPr>
          <p:cNvSpPr/>
          <p:nvPr/>
        </p:nvSpPr>
        <p:spPr>
          <a:xfrm>
            <a:off x="3150576" y="3736732"/>
            <a:ext cx="8515362" cy="378068"/>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0" name="Rectángulo 9">
            <a:extLst>
              <a:ext uri="{FF2B5EF4-FFF2-40B4-BE49-F238E27FC236}">
                <a16:creationId xmlns:a16="http://schemas.microsoft.com/office/drawing/2014/main" id="{C8B4A2BB-D38C-4B32-AE1C-2A1D74E538CB}"/>
              </a:ext>
            </a:extLst>
          </p:cNvPr>
          <p:cNvSpPr/>
          <p:nvPr/>
        </p:nvSpPr>
        <p:spPr>
          <a:xfrm>
            <a:off x="6330461" y="5697414"/>
            <a:ext cx="838201" cy="28135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1" name="Rectángulo 10">
            <a:extLst>
              <a:ext uri="{FF2B5EF4-FFF2-40B4-BE49-F238E27FC236}">
                <a16:creationId xmlns:a16="http://schemas.microsoft.com/office/drawing/2014/main" id="{C8B4A2BB-D38C-4B32-AE1C-2A1D74E538CB}"/>
              </a:ext>
            </a:extLst>
          </p:cNvPr>
          <p:cNvSpPr/>
          <p:nvPr/>
        </p:nvSpPr>
        <p:spPr>
          <a:xfrm>
            <a:off x="7168662" y="5697414"/>
            <a:ext cx="838201" cy="28135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2" name="Rectángulo 11">
            <a:extLst>
              <a:ext uri="{FF2B5EF4-FFF2-40B4-BE49-F238E27FC236}">
                <a16:creationId xmlns:a16="http://schemas.microsoft.com/office/drawing/2014/main" id="{C8B4A2BB-D38C-4B32-AE1C-2A1D74E538CB}"/>
              </a:ext>
            </a:extLst>
          </p:cNvPr>
          <p:cNvSpPr/>
          <p:nvPr/>
        </p:nvSpPr>
        <p:spPr>
          <a:xfrm>
            <a:off x="8006863" y="5697414"/>
            <a:ext cx="838201" cy="28135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3" name="Rectángulo 12">
            <a:extLst>
              <a:ext uri="{FF2B5EF4-FFF2-40B4-BE49-F238E27FC236}">
                <a16:creationId xmlns:a16="http://schemas.microsoft.com/office/drawing/2014/main" id="{C8B4A2BB-D38C-4B32-AE1C-2A1D74E538CB}"/>
              </a:ext>
            </a:extLst>
          </p:cNvPr>
          <p:cNvSpPr/>
          <p:nvPr/>
        </p:nvSpPr>
        <p:spPr>
          <a:xfrm>
            <a:off x="6913685" y="5149329"/>
            <a:ext cx="674077" cy="295053"/>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4" name="Imagen 13">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145990" y="3171591"/>
            <a:ext cx="318596" cy="260991"/>
          </a:xfrm>
          <a:prstGeom prst="rect">
            <a:avLst/>
          </a:prstGeom>
        </p:spPr>
      </p:pic>
      <p:pic>
        <p:nvPicPr>
          <p:cNvPr id="15" name="Imagen 14">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238445" y="4238748"/>
            <a:ext cx="318596" cy="260991"/>
          </a:xfrm>
          <a:prstGeom prst="rect">
            <a:avLst/>
          </a:prstGeom>
        </p:spPr>
      </p:pic>
      <p:pic>
        <p:nvPicPr>
          <p:cNvPr id="16" name="Imagen 15">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238443" y="4539602"/>
            <a:ext cx="318596" cy="260991"/>
          </a:xfrm>
          <a:prstGeom prst="rect">
            <a:avLst/>
          </a:prstGeom>
        </p:spPr>
      </p:pic>
      <p:pic>
        <p:nvPicPr>
          <p:cNvPr id="17" name="Imagen 16">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2795404" y="3865137"/>
            <a:ext cx="318596" cy="260991"/>
          </a:xfrm>
          <a:prstGeom prst="rect">
            <a:avLst/>
          </a:prstGeom>
        </p:spPr>
      </p:pic>
      <p:pic>
        <p:nvPicPr>
          <p:cNvPr id="18" name="Imagen 17">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6558512" y="5215237"/>
            <a:ext cx="318596" cy="260991"/>
          </a:xfrm>
          <a:prstGeom prst="rect">
            <a:avLst/>
          </a:prstGeom>
        </p:spPr>
      </p:pic>
      <p:pic>
        <p:nvPicPr>
          <p:cNvPr id="19" name="Imagen 18">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5975289" y="5790855"/>
            <a:ext cx="318596" cy="260991"/>
          </a:xfrm>
          <a:prstGeom prst="rect">
            <a:avLst/>
          </a:prstGeom>
        </p:spPr>
      </p:pic>
    </p:spTree>
    <p:extLst>
      <p:ext uri="{BB962C8B-B14F-4D97-AF65-F5344CB8AC3E}">
        <p14:creationId xmlns:p14="http://schemas.microsoft.com/office/powerpoint/2010/main" val="2423545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Ajustes de planeación</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7</a:t>
            </a:r>
            <a:endParaRPr lang="es-CO" dirty="0"/>
          </a:p>
        </p:txBody>
      </p:sp>
      <p:sp>
        <p:nvSpPr>
          <p:cNvPr id="4" name="17 Rectángulo"/>
          <p:cNvSpPr/>
          <p:nvPr/>
        </p:nvSpPr>
        <p:spPr>
          <a:xfrm>
            <a:off x="532081" y="856462"/>
            <a:ext cx="10935211" cy="2092881"/>
          </a:xfrm>
          <a:prstGeom prst="rect">
            <a:avLst/>
          </a:prstGeom>
          <a:noFill/>
        </p:spPr>
        <p:txBody>
          <a:bodyPr wrap="square">
            <a:spAutoFit/>
          </a:bodyPr>
          <a:lstStyle/>
          <a:p>
            <a:pPr algn="just" eaLnBrk="0" fontAlgn="base" hangingPunct="0">
              <a:spcBef>
                <a:spcPct val="0"/>
              </a:spcBef>
              <a:spcAft>
                <a:spcPct val="0"/>
              </a:spcAft>
            </a:pPr>
            <a:r>
              <a:rPr lang="es-CO" altLang="es-CO" sz="1300" dirty="0">
                <a:latin typeface="Helvetica" panose="020B0604020202020204" pitchFamily="34" charset="0"/>
                <a:cs typeface="Helvetica" panose="020B0604020202020204" pitchFamily="34" charset="0"/>
              </a:rPr>
              <a:t>En caso de identificar la necesidad de ajustar el responsable de entregables o actividades de un entregable, el enlace de la dependencia o el director o jefe de dependencia, puede tramitar el ajuste de la siguiente manera:</a:t>
            </a:r>
          </a:p>
          <a:p>
            <a:pPr marL="228600" indent="-228600" algn="just" eaLnBrk="0" fontAlgn="base" hangingPunct="0">
              <a:spcBef>
                <a:spcPct val="0"/>
              </a:spcBef>
              <a:spcAft>
                <a:spcPct val="0"/>
              </a:spcAft>
              <a:buFont typeface="+mj-lt"/>
              <a:buAutoNum type="alphaLcPeriod"/>
            </a:pPr>
            <a:endParaRPr lang="es-CO" altLang="es-CO" sz="1300" dirty="0">
              <a:latin typeface="Helvetica" panose="020B0604020202020204" pitchFamily="34" charset="0"/>
              <a:cs typeface="Helvetica" panose="020B0604020202020204" pitchFamily="34" charset="0"/>
            </a:endParaRP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Dar clic en </a:t>
            </a:r>
            <a:r>
              <a:rPr lang="es-CO" altLang="es-CO" sz="1300" i="1" dirty="0">
                <a:latin typeface="Helvetica" panose="020B0604020202020204" pitchFamily="34" charset="0"/>
                <a:cs typeface="Helvetica" panose="020B0604020202020204" pitchFamily="34" charset="0"/>
              </a:rPr>
              <a:t>Planeación institucional</a:t>
            </a:r>
          </a:p>
          <a:p>
            <a:pPr marL="228600" indent="-228600" algn="just" eaLnBrk="0" fontAlgn="base" hangingPunct="0">
              <a:spcBef>
                <a:spcPct val="0"/>
              </a:spcBef>
              <a:spcAft>
                <a:spcPct val="0"/>
              </a:spcAft>
              <a:buFont typeface="+mj-lt"/>
              <a:buAutoNum type="alphaLcPeriod"/>
            </a:pPr>
            <a:r>
              <a:rPr lang="es-CO" altLang="es-CO" sz="1300" dirty="0">
                <a:latin typeface="Helvetica" panose="020B0604020202020204" pitchFamily="34" charset="0"/>
                <a:cs typeface="Helvetica" panose="020B0604020202020204" pitchFamily="34" charset="0"/>
              </a:rPr>
              <a:t>Dar clic en </a:t>
            </a:r>
            <a:r>
              <a:rPr lang="es-CO" altLang="es-CO" sz="1300" i="1" dirty="0">
                <a:latin typeface="Helvetica" panose="020B0604020202020204" pitchFamily="34" charset="0"/>
                <a:cs typeface="Helvetica" panose="020B0604020202020204" pitchFamily="34" charset="0"/>
              </a:rPr>
              <a:t>Modificaciones</a:t>
            </a:r>
          </a:p>
          <a:p>
            <a:pPr marL="228600" indent="-228600" algn="just" eaLnBrk="0" fontAlgn="base" hangingPunct="0">
              <a:spcBef>
                <a:spcPct val="0"/>
              </a:spcBef>
              <a:spcAft>
                <a:spcPct val="0"/>
              </a:spcAft>
              <a:buFont typeface="+mj-lt"/>
              <a:buAutoNum type="alphaLcPeriod"/>
            </a:pPr>
            <a:r>
              <a:rPr lang="es-CO" altLang="es-CO" sz="1300" i="1" dirty="0">
                <a:latin typeface="Helvetica" panose="020B0604020202020204" pitchFamily="34" charset="0"/>
                <a:cs typeface="Helvetica" panose="020B0604020202020204" pitchFamily="34" charset="0"/>
              </a:rPr>
              <a:t>Dar clic en modificar responsables</a:t>
            </a:r>
          </a:p>
          <a:p>
            <a:pPr marL="228600" indent="-228600" algn="just" eaLnBrk="0" fontAlgn="base" hangingPunct="0">
              <a:spcBef>
                <a:spcPct val="0"/>
              </a:spcBef>
              <a:spcAft>
                <a:spcPct val="0"/>
              </a:spcAft>
              <a:buFont typeface="+mj-lt"/>
              <a:buAutoNum type="alphaLcPeriod"/>
            </a:pPr>
            <a:r>
              <a:rPr lang="es-CO" altLang="es-CO" sz="1300" i="1" dirty="0">
                <a:latin typeface="Helvetica" panose="020B0604020202020204" pitchFamily="34" charset="0"/>
                <a:cs typeface="Helvetica" panose="020B0604020202020204" pitchFamily="34" charset="0"/>
              </a:rPr>
              <a:t>Dar clic en entregable o actividades, de acuerdo a la necesidad.</a:t>
            </a:r>
          </a:p>
          <a:p>
            <a:pPr marL="228600" indent="-228600" algn="just" eaLnBrk="0" fontAlgn="base" hangingPunct="0">
              <a:spcBef>
                <a:spcPct val="0"/>
              </a:spcBef>
              <a:spcAft>
                <a:spcPct val="0"/>
              </a:spcAft>
              <a:buFont typeface="+mj-lt"/>
              <a:buAutoNum type="alphaLcPeriod"/>
            </a:pPr>
            <a:r>
              <a:rPr lang="es-CO" altLang="es-CO" sz="1300" i="1" dirty="0">
                <a:latin typeface="Helvetica" panose="020B0604020202020204" pitchFamily="34" charset="0"/>
                <a:cs typeface="Helvetica" panose="020B0604020202020204" pitchFamily="34" charset="0"/>
              </a:rPr>
              <a:t>Escoger el entregable o actividad a modificar</a:t>
            </a:r>
          </a:p>
          <a:p>
            <a:pPr marL="228600" indent="-228600" algn="just" eaLnBrk="0" fontAlgn="base" hangingPunct="0">
              <a:spcBef>
                <a:spcPct val="0"/>
              </a:spcBef>
              <a:spcAft>
                <a:spcPct val="0"/>
              </a:spcAft>
              <a:buFont typeface="+mj-lt"/>
              <a:buAutoNum type="alphaLcPeriod"/>
            </a:pPr>
            <a:r>
              <a:rPr lang="es-CO" altLang="es-CO" sz="1300" i="1" dirty="0">
                <a:latin typeface="Helvetica" panose="020B0604020202020204" pitchFamily="34" charset="0"/>
                <a:cs typeface="Helvetica" panose="020B0604020202020204" pitchFamily="34" charset="0"/>
              </a:rPr>
              <a:t>Dar clic en editar</a:t>
            </a:r>
          </a:p>
          <a:p>
            <a:pPr algn="just" eaLnBrk="0" fontAlgn="base" hangingPunct="0">
              <a:spcBef>
                <a:spcPct val="0"/>
              </a:spcBef>
              <a:spcAft>
                <a:spcPct val="0"/>
              </a:spcAft>
            </a:pPr>
            <a:endParaRPr lang="es-CO" altLang="es-CO" sz="1300" dirty="0">
              <a:latin typeface="Helvetica" panose="020B0604020202020204" pitchFamily="34" charset="0"/>
              <a:cs typeface="Helvetica" panose="020B0604020202020204" pitchFamily="34" charset="0"/>
            </a:endParaRPr>
          </a:p>
        </p:txBody>
      </p:sp>
      <p:pic>
        <p:nvPicPr>
          <p:cNvPr id="5" name="Imagen 4"/>
          <p:cNvPicPr>
            <a:picLocks noChangeAspect="1"/>
          </p:cNvPicPr>
          <p:nvPr/>
        </p:nvPicPr>
        <p:blipFill rotWithShape="1">
          <a:blip r:embed="rId2"/>
          <a:srcRect b="70696"/>
          <a:stretch/>
        </p:blipFill>
        <p:spPr>
          <a:xfrm>
            <a:off x="311330" y="2770039"/>
            <a:ext cx="11440636" cy="3528604"/>
          </a:xfrm>
          <a:prstGeom prst="rect">
            <a:avLst/>
          </a:prstGeom>
        </p:spPr>
      </p:pic>
      <p:sp>
        <p:nvSpPr>
          <p:cNvPr id="6" name="Rectángulo 5">
            <a:extLst>
              <a:ext uri="{FF2B5EF4-FFF2-40B4-BE49-F238E27FC236}">
                <a16:creationId xmlns:a16="http://schemas.microsoft.com/office/drawing/2014/main" id="{C8B4A2BB-D38C-4B32-AE1C-2A1D74E538CB}"/>
              </a:ext>
            </a:extLst>
          </p:cNvPr>
          <p:cNvSpPr/>
          <p:nvPr/>
        </p:nvSpPr>
        <p:spPr>
          <a:xfrm>
            <a:off x="2687096" y="3300465"/>
            <a:ext cx="782517" cy="378069"/>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 name="Rectángulo 6">
            <a:extLst>
              <a:ext uri="{FF2B5EF4-FFF2-40B4-BE49-F238E27FC236}">
                <a16:creationId xmlns:a16="http://schemas.microsoft.com/office/drawing/2014/main" id="{C8B4A2BB-D38C-4B32-AE1C-2A1D74E538CB}"/>
              </a:ext>
            </a:extLst>
          </p:cNvPr>
          <p:cNvSpPr/>
          <p:nvPr/>
        </p:nvSpPr>
        <p:spPr>
          <a:xfrm>
            <a:off x="4246265" y="3300464"/>
            <a:ext cx="782517" cy="378069"/>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8" name="Rectángulo 7">
            <a:extLst>
              <a:ext uri="{FF2B5EF4-FFF2-40B4-BE49-F238E27FC236}">
                <a16:creationId xmlns:a16="http://schemas.microsoft.com/office/drawing/2014/main" id="{C8B4A2BB-D38C-4B32-AE1C-2A1D74E538CB}"/>
              </a:ext>
            </a:extLst>
          </p:cNvPr>
          <p:cNvSpPr/>
          <p:nvPr/>
        </p:nvSpPr>
        <p:spPr>
          <a:xfrm>
            <a:off x="2709076" y="4156272"/>
            <a:ext cx="9104436" cy="706648"/>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9" name="Rectángulo 8">
            <a:extLst>
              <a:ext uri="{FF2B5EF4-FFF2-40B4-BE49-F238E27FC236}">
                <a16:creationId xmlns:a16="http://schemas.microsoft.com/office/drawing/2014/main" id="{C8B4A2BB-D38C-4B32-AE1C-2A1D74E538CB}"/>
              </a:ext>
            </a:extLst>
          </p:cNvPr>
          <p:cNvSpPr/>
          <p:nvPr/>
        </p:nvSpPr>
        <p:spPr>
          <a:xfrm>
            <a:off x="249784" y="3678533"/>
            <a:ext cx="1180013" cy="404447"/>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0" name="Rectángulo 9">
            <a:extLst>
              <a:ext uri="{FF2B5EF4-FFF2-40B4-BE49-F238E27FC236}">
                <a16:creationId xmlns:a16="http://schemas.microsoft.com/office/drawing/2014/main" id="{C8B4A2BB-D38C-4B32-AE1C-2A1D74E538CB}"/>
              </a:ext>
            </a:extLst>
          </p:cNvPr>
          <p:cNvSpPr/>
          <p:nvPr/>
        </p:nvSpPr>
        <p:spPr>
          <a:xfrm>
            <a:off x="360159" y="5464623"/>
            <a:ext cx="959262" cy="324066"/>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1" name="Rectángulo 10">
            <a:extLst>
              <a:ext uri="{FF2B5EF4-FFF2-40B4-BE49-F238E27FC236}">
                <a16:creationId xmlns:a16="http://schemas.microsoft.com/office/drawing/2014/main" id="{C8B4A2BB-D38C-4B32-AE1C-2A1D74E538CB}"/>
              </a:ext>
            </a:extLst>
          </p:cNvPr>
          <p:cNvSpPr/>
          <p:nvPr/>
        </p:nvSpPr>
        <p:spPr>
          <a:xfrm>
            <a:off x="536904" y="5859025"/>
            <a:ext cx="1090856" cy="316523"/>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12" name="Rectángulo 11">
            <a:extLst>
              <a:ext uri="{FF2B5EF4-FFF2-40B4-BE49-F238E27FC236}">
                <a16:creationId xmlns:a16="http://schemas.microsoft.com/office/drawing/2014/main" id="{C8B4A2BB-D38C-4B32-AE1C-2A1D74E538CB}"/>
              </a:ext>
            </a:extLst>
          </p:cNvPr>
          <p:cNvSpPr/>
          <p:nvPr/>
        </p:nvSpPr>
        <p:spPr>
          <a:xfrm>
            <a:off x="6567434" y="5560088"/>
            <a:ext cx="849924" cy="395655"/>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13" name="Imagen 12">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14440" y="3821225"/>
            <a:ext cx="318596" cy="260991"/>
          </a:xfrm>
          <a:prstGeom prst="rect">
            <a:avLst/>
          </a:prstGeom>
        </p:spPr>
      </p:pic>
      <p:pic>
        <p:nvPicPr>
          <p:cNvPr id="14" name="Imagen 13">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19688" y="5538678"/>
            <a:ext cx="318596" cy="260991"/>
          </a:xfrm>
          <a:prstGeom prst="rect">
            <a:avLst/>
          </a:prstGeom>
        </p:spPr>
      </p:pic>
      <p:pic>
        <p:nvPicPr>
          <p:cNvPr id="15" name="Imagen 14">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185795" y="5913167"/>
            <a:ext cx="318596" cy="260991"/>
          </a:xfrm>
          <a:prstGeom prst="rect">
            <a:avLst/>
          </a:prstGeom>
        </p:spPr>
      </p:pic>
      <p:pic>
        <p:nvPicPr>
          <p:cNvPr id="16" name="Imagen 15">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2363689" y="3412124"/>
            <a:ext cx="318596" cy="260991"/>
          </a:xfrm>
          <a:prstGeom prst="rect">
            <a:avLst/>
          </a:prstGeom>
        </p:spPr>
      </p:pic>
      <p:pic>
        <p:nvPicPr>
          <p:cNvPr id="17" name="Imagen 16">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2363690" y="4414674"/>
            <a:ext cx="318596" cy="260991"/>
          </a:xfrm>
          <a:prstGeom prst="rect">
            <a:avLst/>
          </a:prstGeom>
        </p:spPr>
      </p:pic>
      <p:pic>
        <p:nvPicPr>
          <p:cNvPr id="18" name="Imagen 17">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6215807" y="5682240"/>
            <a:ext cx="318596" cy="260991"/>
          </a:xfrm>
          <a:prstGeom prst="rect">
            <a:avLst/>
          </a:prstGeom>
        </p:spPr>
      </p:pic>
      <p:pic>
        <p:nvPicPr>
          <p:cNvPr id="19" name="Imagen 18">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3905794" y="3422312"/>
            <a:ext cx="318596" cy="260991"/>
          </a:xfrm>
          <a:prstGeom prst="rect">
            <a:avLst/>
          </a:prstGeom>
        </p:spPr>
      </p:pic>
    </p:spTree>
    <p:extLst>
      <p:ext uri="{BB962C8B-B14F-4D97-AF65-F5344CB8AC3E}">
        <p14:creationId xmlns:p14="http://schemas.microsoft.com/office/powerpoint/2010/main" val="180971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lumMod val="50000"/>
                  </a:schemeClr>
                </a:solidFill>
                <a:latin typeface="Helvetica" panose="020B0604020202020204" pitchFamily="34" charset="0"/>
                <a:cs typeface="Helvetica" panose="020B0604020202020204" pitchFamily="34" charset="0"/>
              </a:rPr>
              <a:t>Ajustes de planeación</a:t>
            </a:r>
            <a:endParaRPr lang="es-CO" dirty="0">
              <a:solidFill>
                <a:schemeClr val="bg1">
                  <a:lumMod val="50000"/>
                </a:schemeClr>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sz="half" idx="2"/>
          </p:nvPr>
        </p:nvSpPr>
        <p:spPr/>
        <p:txBody>
          <a:bodyPr/>
          <a:lstStyle/>
          <a:p>
            <a:r>
              <a:rPr lang="es-MX" dirty="0" smtClean="0"/>
              <a:t>7</a:t>
            </a:r>
            <a:endParaRPr lang="es-CO" dirty="0"/>
          </a:p>
        </p:txBody>
      </p:sp>
      <p:pic>
        <p:nvPicPr>
          <p:cNvPr id="4" name="Imagen 3"/>
          <p:cNvPicPr>
            <a:picLocks noChangeAspect="1"/>
          </p:cNvPicPr>
          <p:nvPr/>
        </p:nvPicPr>
        <p:blipFill>
          <a:blip r:embed="rId2"/>
          <a:stretch>
            <a:fillRect/>
          </a:stretch>
        </p:blipFill>
        <p:spPr>
          <a:xfrm>
            <a:off x="351027" y="2445063"/>
            <a:ext cx="11462280" cy="2636891"/>
          </a:xfrm>
          <a:prstGeom prst="rect">
            <a:avLst/>
          </a:prstGeom>
        </p:spPr>
      </p:pic>
      <p:sp>
        <p:nvSpPr>
          <p:cNvPr id="5" name="17 Rectángulo"/>
          <p:cNvSpPr/>
          <p:nvPr/>
        </p:nvSpPr>
        <p:spPr>
          <a:xfrm>
            <a:off x="1021241" y="1207208"/>
            <a:ext cx="9810882" cy="892552"/>
          </a:xfrm>
          <a:prstGeom prst="rect">
            <a:avLst/>
          </a:prstGeom>
          <a:noFill/>
        </p:spPr>
        <p:txBody>
          <a:bodyPr wrap="square">
            <a:spAutoFit/>
          </a:bodyPr>
          <a:lstStyle/>
          <a:p>
            <a:pPr algn="just" eaLnBrk="0" fontAlgn="base" hangingPunct="0">
              <a:spcBef>
                <a:spcPct val="0"/>
              </a:spcBef>
              <a:spcAft>
                <a:spcPct val="0"/>
              </a:spcAft>
            </a:pPr>
            <a:r>
              <a:rPr lang="es-CO" altLang="es-CO" sz="1300" dirty="0">
                <a:latin typeface="Helvetica" panose="020B0604020202020204" pitchFamily="34" charset="0"/>
                <a:cs typeface="Helvetica" panose="020B0604020202020204" pitchFamily="34" charset="0"/>
              </a:rPr>
              <a:t>Seguidamente aparecerá el responsable del entregable o actividad, de acuerdo a la selección realizada, donde se debe escoger el responsable de la actividad de la lista desplegable de personal de la dependencia, y dar clic en aceptar</a:t>
            </a:r>
          </a:p>
          <a:p>
            <a:pPr marL="228600" indent="-228600" algn="just" eaLnBrk="0" fontAlgn="base" hangingPunct="0">
              <a:spcBef>
                <a:spcPct val="0"/>
              </a:spcBef>
              <a:spcAft>
                <a:spcPct val="0"/>
              </a:spcAft>
              <a:buFont typeface="+mj-lt"/>
              <a:buAutoNum type="alphaLcPeriod"/>
            </a:pPr>
            <a:endParaRPr lang="es-CO" altLang="es-CO" sz="1300" dirty="0">
              <a:latin typeface="Helvetica" panose="020B0604020202020204" pitchFamily="34" charset="0"/>
              <a:cs typeface="Helvetica" panose="020B0604020202020204" pitchFamily="34" charset="0"/>
            </a:endParaRPr>
          </a:p>
          <a:p>
            <a:pPr algn="just" eaLnBrk="0" fontAlgn="base" hangingPunct="0">
              <a:spcBef>
                <a:spcPct val="0"/>
              </a:spcBef>
              <a:spcAft>
                <a:spcPct val="0"/>
              </a:spcAft>
            </a:pPr>
            <a:endParaRPr lang="es-CO" altLang="es-CO" sz="1300" dirty="0">
              <a:latin typeface="Helvetica" panose="020B0604020202020204" pitchFamily="34" charset="0"/>
              <a:cs typeface="Helvetica" panose="020B0604020202020204" pitchFamily="34" charset="0"/>
            </a:endParaRPr>
          </a:p>
        </p:txBody>
      </p:sp>
      <p:sp>
        <p:nvSpPr>
          <p:cNvPr id="6" name="Rectángulo 5">
            <a:extLst>
              <a:ext uri="{FF2B5EF4-FFF2-40B4-BE49-F238E27FC236}">
                <a16:creationId xmlns:a16="http://schemas.microsoft.com/office/drawing/2014/main" id="{C8B4A2BB-D38C-4B32-AE1C-2A1D74E538CB}"/>
              </a:ext>
            </a:extLst>
          </p:cNvPr>
          <p:cNvSpPr/>
          <p:nvPr/>
        </p:nvSpPr>
        <p:spPr>
          <a:xfrm>
            <a:off x="1969477" y="3862776"/>
            <a:ext cx="9759461" cy="331154"/>
          </a:xfrm>
          <a:prstGeom prst="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pic>
        <p:nvPicPr>
          <p:cNvPr id="7" name="Imagen 6">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4143" y="3936830"/>
            <a:ext cx="318596" cy="260991"/>
          </a:xfrm>
          <a:prstGeom prst="rect">
            <a:avLst/>
          </a:prstGeom>
        </p:spPr>
      </p:pic>
      <p:pic>
        <p:nvPicPr>
          <p:cNvPr id="8" name="Imagen 7">
            <a:extLst>
              <a:ext uri="{FF2B5EF4-FFF2-40B4-BE49-F238E27FC236}">
                <a16:creationId xmlns:a16="http://schemas.microsoft.com/office/drawing/2014/main" id="{2CBEC9B3-63CC-4DBA-AE9E-99B96D43BA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362033">
            <a:off x="1614306" y="3957367"/>
            <a:ext cx="318596" cy="260991"/>
          </a:xfrm>
          <a:prstGeom prst="rect">
            <a:avLst/>
          </a:prstGeom>
        </p:spPr>
      </p:pic>
    </p:spTree>
    <p:extLst>
      <p:ext uri="{BB962C8B-B14F-4D97-AF65-F5344CB8AC3E}">
        <p14:creationId xmlns:p14="http://schemas.microsoft.com/office/powerpoint/2010/main" val="718409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34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solidFill>
                  <a:schemeClr val="bg1">
                    <a:lumMod val="50000"/>
                  </a:schemeClr>
                </a:solidFill>
                <a:latin typeface="Helvetica" panose="020B0604020202020204" pitchFamily="34" charset="0"/>
                <a:cs typeface="Helvetica" panose="020B0604020202020204" pitchFamily="34" charset="0"/>
              </a:rPr>
              <a:t>Generalidades</a:t>
            </a:r>
            <a:endParaRPr lang="es-ES" dirty="0">
              <a:solidFill>
                <a:schemeClr val="bg1">
                  <a:lumMod val="50000"/>
                </a:schemeClr>
              </a:solidFill>
            </a:endParaRPr>
          </a:p>
        </p:txBody>
      </p:sp>
      <p:sp>
        <p:nvSpPr>
          <p:cNvPr id="3" name="Marcador de contenido 2"/>
          <p:cNvSpPr>
            <a:spLocks noGrp="1"/>
          </p:cNvSpPr>
          <p:nvPr>
            <p:ph sz="half" idx="2"/>
          </p:nvPr>
        </p:nvSpPr>
        <p:spPr/>
        <p:txBody>
          <a:bodyPr/>
          <a:lstStyle/>
          <a:p>
            <a:r>
              <a:rPr lang="es-ES" dirty="0" smtClean="0"/>
              <a:t>1</a:t>
            </a:r>
            <a:endParaRPr lang="es-ES" dirty="0"/>
          </a:p>
        </p:txBody>
      </p:sp>
      <p:grpSp>
        <p:nvGrpSpPr>
          <p:cNvPr id="7" name="Grupo 6">
            <a:extLst>
              <a:ext uri="{FF2B5EF4-FFF2-40B4-BE49-F238E27FC236}">
                <a16:creationId xmlns:a16="http://schemas.microsoft.com/office/drawing/2014/main" id="{675ABB86-E557-4FB7-A8DF-72916D707A52}"/>
              </a:ext>
            </a:extLst>
          </p:cNvPr>
          <p:cNvGrpSpPr/>
          <p:nvPr/>
        </p:nvGrpSpPr>
        <p:grpSpPr>
          <a:xfrm>
            <a:off x="211034" y="2232038"/>
            <a:ext cx="11813011" cy="1699978"/>
            <a:chOff x="169334" y="3599942"/>
            <a:chExt cx="11813011" cy="1699978"/>
          </a:xfrm>
        </p:grpSpPr>
        <p:sp>
          <p:nvSpPr>
            <p:cNvPr id="8" name="Rectángulo 7">
              <a:extLst>
                <a:ext uri="{FF2B5EF4-FFF2-40B4-BE49-F238E27FC236}">
                  <a16:creationId xmlns:a16="http://schemas.microsoft.com/office/drawing/2014/main" id="{69DCC498-E9C4-4190-A207-B7980492EAA1}"/>
                </a:ext>
              </a:extLst>
            </p:cNvPr>
            <p:cNvSpPr/>
            <p:nvPr/>
          </p:nvSpPr>
          <p:spPr>
            <a:xfrm>
              <a:off x="169334" y="3599942"/>
              <a:ext cx="11813011" cy="46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85750" indent="-285750" algn="just" eaLnBrk="0" fontAlgn="base" hangingPunct="0">
                <a:spcBef>
                  <a:spcPct val="0"/>
                </a:spcBef>
                <a:spcAft>
                  <a:spcPct val="0"/>
                </a:spcAft>
                <a:buFont typeface="Arial" panose="020B0604020202020204" pitchFamily="34" charset="0"/>
                <a:buChar char="•"/>
              </a:pPr>
              <a:r>
                <a:rPr lang="es-CO" sz="1300" dirty="0">
                  <a:latin typeface="Helvetica" panose="020B0604020202020204" pitchFamily="34" charset="0"/>
                  <a:cs typeface="Helvetica" panose="020B0604020202020204" pitchFamily="34" charset="0"/>
                </a:rPr>
                <a:t>Cuando ingrese al SGI, en la pestaña Home visualizará el estado de los entregables y actividades que tiene a su cargo: </a:t>
              </a:r>
              <a:r>
                <a:rPr lang="es-CO" sz="1300" b="1" dirty="0">
                  <a:latin typeface="Helvetica" panose="020B0604020202020204" pitchFamily="34" charset="0"/>
                  <a:cs typeface="Helvetica" panose="020B0604020202020204" pitchFamily="34" charset="0"/>
                </a:rPr>
                <a:t>vencidos, para reporte y cumplidos</a:t>
              </a:r>
              <a:r>
                <a:rPr lang="es-CO" sz="1300" dirty="0">
                  <a:latin typeface="Helvetica" panose="020B0604020202020204" pitchFamily="34" charset="0"/>
                  <a:cs typeface="Helvetica" panose="020B0604020202020204" pitchFamily="34" charset="0"/>
                </a:rPr>
                <a:t>.</a:t>
              </a:r>
            </a:p>
          </p:txBody>
        </p:sp>
        <p:pic>
          <p:nvPicPr>
            <p:cNvPr id="9" name="Imagen 8">
              <a:extLst>
                <a:ext uri="{FF2B5EF4-FFF2-40B4-BE49-F238E27FC236}">
                  <a16:creationId xmlns:a16="http://schemas.microsoft.com/office/drawing/2014/main" id="{E232674F-CF7C-4891-9977-5440619CA412}"/>
                </a:ext>
              </a:extLst>
            </p:cNvPr>
            <p:cNvPicPr>
              <a:picLocks noChangeAspect="1"/>
            </p:cNvPicPr>
            <p:nvPr/>
          </p:nvPicPr>
          <p:blipFill rotWithShape="1">
            <a:blip r:embed="rId2"/>
            <a:srcRect l="23786"/>
            <a:stretch/>
          </p:blipFill>
          <p:spPr>
            <a:xfrm>
              <a:off x="1328530" y="4049215"/>
              <a:ext cx="9003086" cy="1250705"/>
            </a:xfrm>
            <a:prstGeom prst="rect">
              <a:avLst/>
            </a:prstGeom>
          </p:spPr>
        </p:pic>
      </p:grpSp>
      <p:sp>
        <p:nvSpPr>
          <p:cNvPr id="10" name="Rectángulo 9">
            <a:extLst>
              <a:ext uri="{FF2B5EF4-FFF2-40B4-BE49-F238E27FC236}">
                <a16:creationId xmlns:a16="http://schemas.microsoft.com/office/drawing/2014/main" id="{BB02D2A8-BF59-4211-BB1A-8B74B07DD59B}"/>
              </a:ext>
            </a:extLst>
          </p:cNvPr>
          <p:cNvSpPr/>
          <p:nvPr/>
        </p:nvSpPr>
        <p:spPr>
          <a:xfrm>
            <a:off x="211034" y="3979854"/>
            <a:ext cx="11813011" cy="492443"/>
          </a:xfrm>
          <a:prstGeom prst="rect">
            <a:avLst/>
          </a:prstGeom>
        </p:spPr>
        <p:txBody>
          <a:bodyPr wrap="square">
            <a:spAutoFit/>
          </a:bodyPr>
          <a:lstStyle/>
          <a:p>
            <a:pPr marL="285750" indent="-285750" algn="just" eaLnBrk="0" fontAlgn="base" hangingPunct="0">
              <a:spcBef>
                <a:spcPct val="0"/>
              </a:spcBef>
              <a:spcAft>
                <a:spcPct val="0"/>
              </a:spcAft>
              <a:buFont typeface="Arial" panose="020B0604020202020204" pitchFamily="34" charset="0"/>
              <a:buChar char="•"/>
            </a:pPr>
            <a:r>
              <a:rPr lang="es-CO" sz="1300" dirty="0">
                <a:latin typeface="Helvetica" panose="020B0604020202020204" pitchFamily="34" charset="0"/>
                <a:cs typeface="Helvetica" panose="020B0604020202020204" pitchFamily="34" charset="0"/>
              </a:rPr>
              <a:t>En el caso que se delegue un validador de los avances que se reportan desde la dependencia, a este validador le aparecerá en el home la información general para reporte de la dependencia en el mes de corte.</a:t>
            </a:r>
          </a:p>
        </p:txBody>
      </p:sp>
      <p:sp>
        <p:nvSpPr>
          <p:cNvPr id="11" name="Rectángulo: esquinas redondeadas 5">
            <a:extLst>
              <a:ext uri="{FF2B5EF4-FFF2-40B4-BE49-F238E27FC236}">
                <a16:creationId xmlns:a16="http://schemas.microsoft.com/office/drawing/2014/main" id="{79982ABB-F3C8-41EB-8559-DFA1D8B21029}"/>
              </a:ext>
            </a:extLst>
          </p:cNvPr>
          <p:cNvSpPr/>
          <p:nvPr/>
        </p:nvSpPr>
        <p:spPr>
          <a:xfrm>
            <a:off x="8747303" y="4771806"/>
            <a:ext cx="1801368" cy="758952"/>
          </a:xfrm>
          <a:prstGeom prst="round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latin typeface="Helvetica" panose="020B0604020202020204" pitchFamily="34" charset="0"/>
              <a:cs typeface="Helvetica" panose="020B0604020202020204" pitchFamily="34" charset="0"/>
            </a:endParaRPr>
          </a:p>
        </p:txBody>
      </p:sp>
      <p:pic>
        <p:nvPicPr>
          <p:cNvPr id="12" name="Imagen 11">
            <a:extLst>
              <a:ext uri="{FF2B5EF4-FFF2-40B4-BE49-F238E27FC236}">
                <a16:creationId xmlns:a16="http://schemas.microsoft.com/office/drawing/2014/main" id="{1F3CE81E-710A-4753-AEAD-4E009AB37BAC}"/>
              </a:ext>
            </a:extLst>
          </p:cNvPr>
          <p:cNvPicPr>
            <a:picLocks noChangeAspect="1"/>
          </p:cNvPicPr>
          <p:nvPr/>
        </p:nvPicPr>
        <p:blipFill>
          <a:blip r:embed="rId3"/>
          <a:stretch>
            <a:fillRect/>
          </a:stretch>
        </p:blipFill>
        <p:spPr>
          <a:xfrm>
            <a:off x="1265090" y="4426170"/>
            <a:ext cx="9514991" cy="2116536"/>
          </a:xfrm>
          <a:prstGeom prst="rect">
            <a:avLst/>
          </a:prstGeom>
        </p:spPr>
      </p:pic>
      <p:sp>
        <p:nvSpPr>
          <p:cNvPr id="13" name="Rectángulo: esquinas redondeadas 16">
            <a:extLst>
              <a:ext uri="{FF2B5EF4-FFF2-40B4-BE49-F238E27FC236}">
                <a16:creationId xmlns:a16="http://schemas.microsoft.com/office/drawing/2014/main" id="{E61B7466-B136-4BA7-91A4-39D031CDD93A}"/>
              </a:ext>
            </a:extLst>
          </p:cNvPr>
          <p:cNvSpPr/>
          <p:nvPr/>
        </p:nvSpPr>
        <p:spPr>
          <a:xfrm>
            <a:off x="8666552" y="4836305"/>
            <a:ext cx="1801368" cy="548640"/>
          </a:xfrm>
          <a:prstGeom prst="roundRect">
            <a:avLst/>
          </a:prstGeom>
          <a:noFill/>
          <a:ln w="28575">
            <a:solidFill>
              <a:srgbClr val="E8B1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latin typeface="Helvetica" panose="020B0604020202020204" pitchFamily="34" charset="0"/>
              <a:cs typeface="Helvetica" panose="020B0604020202020204" pitchFamily="34" charset="0"/>
            </a:endParaRPr>
          </a:p>
        </p:txBody>
      </p:sp>
      <p:pic>
        <p:nvPicPr>
          <p:cNvPr id="14" name="Imagen 13">
            <a:extLst>
              <a:ext uri="{FF2B5EF4-FFF2-40B4-BE49-F238E27FC236}">
                <a16:creationId xmlns:a16="http://schemas.microsoft.com/office/drawing/2014/main" id="{218F3B51-0C18-4DA0-9432-1FE11AF948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0" b="92342" l="2952" r="94096">
                        <a14:foregroundMark x1="7749" y1="18919" x2="7749" y2="18919"/>
                        <a14:foregroundMark x1="4428" y1="34685" x2="4428" y2="34685"/>
                        <a14:foregroundMark x1="92989" y1="46396" x2="92989" y2="46396"/>
                        <a14:foregroundMark x1="94096" y1="70721" x2="94096" y2="70721"/>
                        <a14:foregroundMark x1="60517" y1="92342" x2="60517" y2="92342"/>
                        <a14:foregroundMark x1="39483" y1="92342" x2="39483" y2="92342"/>
                        <a14:foregroundMark x1="47601" y1="91892" x2="47601" y2="91892"/>
                      </a14:backgroundRemoval>
                    </a14:imgEffect>
                  </a14:imgLayer>
                </a14:imgProps>
              </a:ext>
            </a:extLst>
          </a:blip>
          <a:stretch>
            <a:fillRect/>
          </a:stretch>
        </p:blipFill>
        <p:spPr>
          <a:xfrm rot="7130318">
            <a:off x="8092105" y="5030138"/>
            <a:ext cx="595651" cy="487951"/>
          </a:xfrm>
          <a:prstGeom prst="rect">
            <a:avLst/>
          </a:prstGeom>
        </p:spPr>
      </p:pic>
      <p:grpSp>
        <p:nvGrpSpPr>
          <p:cNvPr id="15" name="Grupo 14">
            <a:extLst>
              <a:ext uri="{FF2B5EF4-FFF2-40B4-BE49-F238E27FC236}">
                <a16:creationId xmlns:a16="http://schemas.microsoft.com/office/drawing/2014/main" id="{7606B588-1809-40EE-B09F-4C3BB1AA5419}"/>
              </a:ext>
            </a:extLst>
          </p:cNvPr>
          <p:cNvGrpSpPr/>
          <p:nvPr/>
        </p:nvGrpSpPr>
        <p:grpSpPr>
          <a:xfrm>
            <a:off x="194706" y="1145680"/>
            <a:ext cx="10835812" cy="1177663"/>
            <a:chOff x="129014" y="1651506"/>
            <a:chExt cx="10835812" cy="1177663"/>
          </a:xfrm>
        </p:grpSpPr>
        <p:sp>
          <p:nvSpPr>
            <p:cNvPr id="16" name="9 Rectángulo">
              <a:extLst>
                <a:ext uri="{FF2B5EF4-FFF2-40B4-BE49-F238E27FC236}">
                  <a16:creationId xmlns:a16="http://schemas.microsoft.com/office/drawing/2014/main" id="{26B4B5C4-A551-4A5F-AC95-F25B2B05B467}"/>
                </a:ext>
              </a:extLst>
            </p:cNvPr>
            <p:cNvSpPr/>
            <p:nvPr/>
          </p:nvSpPr>
          <p:spPr>
            <a:xfrm>
              <a:off x="129014" y="1759645"/>
              <a:ext cx="9918558" cy="106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85750" indent="-285750" algn="just" eaLnBrk="0" fontAlgn="base" hangingPunct="0">
                <a:spcBef>
                  <a:spcPct val="0"/>
                </a:spcBef>
                <a:spcAft>
                  <a:spcPct val="0"/>
                </a:spcAft>
                <a:buFont typeface="Arial" panose="020B0604020202020204" pitchFamily="34" charset="0"/>
                <a:buChar char="•"/>
              </a:pPr>
              <a:r>
                <a:rPr lang="es-CO" sz="1300" dirty="0">
                  <a:latin typeface="Helvetica" panose="020B0604020202020204" pitchFamily="34" charset="0"/>
                  <a:cs typeface="Helvetica" panose="020B0604020202020204" pitchFamily="34" charset="0"/>
                </a:rPr>
                <a:t>El SGI se habilita los 5 primeros días hábiles de cada mes para realizar los reportes de avance y su validación por parte de los jefes de dependencia. Finalizado el plazo de reporte, el sistema no estará disponible para adelantar gestiones, salvo que se presenten problemas técnicos en la herramienta.</a:t>
              </a:r>
            </a:p>
            <a:p>
              <a:pPr marL="285750" indent="-285750" algn="just" eaLnBrk="0" fontAlgn="base" hangingPunct="0">
                <a:spcBef>
                  <a:spcPct val="0"/>
                </a:spcBef>
                <a:spcAft>
                  <a:spcPct val="0"/>
                </a:spcAft>
                <a:buFontTx/>
                <a:buChar char="-"/>
              </a:pPr>
              <a:endParaRPr lang="es-CO" sz="1300" dirty="0">
                <a:latin typeface="Helvetica" panose="020B0604020202020204" pitchFamily="34" charset="0"/>
                <a:cs typeface="Helvetica"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pPr>
              <a:r>
                <a:rPr lang="es-CO" sz="1300" dirty="0">
                  <a:latin typeface="Helvetica" panose="020B0604020202020204" pitchFamily="34" charset="0"/>
                  <a:cs typeface="Helvetica" panose="020B0604020202020204" pitchFamily="34" charset="0"/>
                </a:rPr>
                <a:t>El reporte de los entregables y actividades se efectúa mes vencido y acorde con la periodicidad definida. </a:t>
              </a:r>
              <a:endParaRPr lang="es-CO" altLang="es-CO" sz="1300" dirty="0">
                <a:latin typeface="Helvetica" panose="020B0604020202020204" pitchFamily="34" charset="0"/>
                <a:cs typeface="Helvetica" panose="020B0604020202020204" pitchFamily="34" charset="0"/>
              </a:endParaRPr>
            </a:p>
          </p:txBody>
        </p:sp>
        <p:pic>
          <p:nvPicPr>
            <p:cNvPr id="17" name="Imagen 16">
              <a:extLst>
                <a:ext uri="{FF2B5EF4-FFF2-40B4-BE49-F238E27FC236}">
                  <a16:creationId xmlns:a16="http://schemas.microsoft.com/office/drawing/2014/main" id="{8A444655-99FA-461B-9F06-F2D6197CEEBA}"/>
                </a:ext>
              </a:extLst>
            </p:cNvPr>
            <p:cNvPicPr>
              <a:picLocks noChangeAspect="1"/>
            </p:cNvPicPr>
            <p:nvPr/>
          </p:nvPicPr>
          <p:blipFill>
            <a:blip r:embed="rId6"/>
            <a:stretch>
              <a:fillRect/>
            </a:stretch>
          </p:blipFill>
          <p:spPr>
            <a:xfrm>
              <a:off x="10165509" y="1651506"/>
              <a:ext cx="799317" cy="704231"/>
            </a:xfrm>
            <a:prstGeom prst="rect">
              <a:avLst/>
            </a:prstGeom>
          </p:spPr>
        </p:pic>
      </p:grpSp>
      <p:grpSp>
        <p:nvGrpSpPr>
          <p:cNvPr id="18" name="Grupo 17">
            <a:extLst>
              <a:ext uri="{FF2B5EF4-FFF2-40B4-BE49-F238E27FC236}">
                <a16:creationId xmlns:a16="http://schemas.microsoft.com/office/drawing/2014/main" id="{59ACA16A-726F-4CFC-AA0D-A4CA8B0D5B04}"/>
              </a:ext>
            </a:extLst>
          </p:cNvPr>
          <p:cNvGrpSpPr/>
          <p:nvPr/>
        </p:nvGrpSpPr>
        <p:grpSpPr>
          <a:xfrm>
            <a:off x="172934" y="806822"/>
            <a:ext cx="10972800" cy="458932"/>
            <a:chOff x="194706" y="943361"/>
            <a:chExt cx="10972800" cy="458932"/>
          </a:xfrm>
        </p:grpSpPr>
        <p:sp>
          <p:nvSpPr>
            <p:cNvPr id="19" name="Rectángulo 18">
              <a:extLst>
                <a:ext uri="{FF2B5EF4-FFF2-40B4-BE49-F238E27FC236}">
                  <a16:creationId xmlns:a16="http://schemas.microsoft.com/office/drawing/2014/main" id="{B67E5C26-FF94-4ACB-80F4-C7A8489E0196}"/>
                </a:ext>
              </a:extLst>
            </p:cNvPr>
            <p:cNvSpPr/>
            <p:nvPr/>
          </p:nvSpPr>
          <p:spPr>
            <a:xfrm>
              <a:off x="194706" y="1070717"/>
              <a:ext cx="10972800" cy="292388"/>
            </a:xfrm>
            <a:prstGeom prst="rect">
              <a:avLst/>
            </a:prstGeom>
          </p:spPr>
          <p:txBody>
            <a:bodyPr wrap="square">
              <a:spAutoFit/>
            </a:bodyPr>
            <a:lstStyle/>
            <a:p>
              <a:pPr marL="285750" indent="-285750" algn="just" eaLnBrk="0" fontAlgn="base" hangingPunct="0">
                <a:spcBef>
                  <a:spcPct val="0"/>
                </a:spcBef>
                <a:spcAft>
                  <a:spcPct val="0"/>
                </a:spcAft>
                <a:buFont typeface="Arial" panose="020B0604020202020204" pitchFamily="34" charset="0"/>
                <a:buChar char="•"/>
              </a:pPr>
              <a:r>
                <a:rPr lang="es-CO" sz="1300" dirty="0">
                  <a:latin typeface="Helvetica" panose="020B0604020202020204" pitchFamily="34" charset="0"/>
                  <a:cs typeface="Helvetica" panose="020B0604020202020204" pitchFamily="34" charset="0"/>
                </a:rPr>
                <a:t>Se recomienda que al iniciar sesión, se utilice el explorador Google Chrome.</a:t>
              </a:r>
            </a:p>
          </p:txBody>
        </p:sp>
        <p:pic>
          <p:nvPicPr>
            <p:cNvPr id="20" name="Imagen 19">
              <a:extLst>
                <a:ext uri="{FF2B5EF4-FFF2-40B4-BE49-F238E27FC236}">
                  <a16:creationId xmlns:a16="http://schemas.microsoft.com/office/drawing/2014/main" id="{035E70F8-3AD6-40B5-8926-BD266DBEE4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5399" y="943361"/>
              <a:ext cx="458932" cy="458932"/>
            </a:xfrm>
            <a:prstGeom prst="rect">
              <a:avLst/>
            </a:prstGeom>
          </p:spPr>
        </p:pic>
      </p:grpSp>
    </p:spTree>
    <p:extLst>
      <p:ext uri="{BB962C8B-B14F-4D97-AF65-F5344CB8AC3E}">
        <p14:creationId xmlns:p14="http://schemas.microsoft.com/office/powerpoint/2010/main" val="108492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2049" y="249703"/>
            <a:ext cx="7429527" cy="524168"/>
          </a:xfrm>
        </p:spPr>
        <p:txBody>
          <a:bodyPr>
            <a:normAutofit/>
          </a:bodyPr>
          <a:lstStyle/>
          <a:p>
            <a:r>
              <a:rPr lang="es-ES_tradnl" dirty="0" smtClean="0">
                <a:solidFill>
                  <a:schemeClr val="bg1">
                    <a:lumMod val="50000"/>
                  </a:schemeClr>
                </a:solidFill>
                <a:latin typeface="Helvetica" panose="020B0604020202020204" pitchFamily="34" charset="0"/>
                <a:cs typeface="Helvetica" panose="020B0604020202020204" pitchFamily="34" charset="0"/>
              </a:rPr>
              <a:t>Generalidades</a:t>
            </a:r>
            <a:endParaRPr lang="es-ES" dirty="0">
              <a:solidFill>
                <a:schemeClr val="bg1">
                  <a:lumMod val="50000"/>
                </a:schemeClr>
              </a:solidFill>
            </a:endParaRPr>
          </a:p>
        </p:txBody>
      </p:sp>
      <p:sp>
        <p:nvSpPr>
          <p:cNvPr id="3" name="Marcador de contenido 2"/>
          <p:cNvSpPr>
            <a:spLocks noGrp="1"/>
          </p:cNvSpPr>
          <p:nvPr>
            <p:ph sz="half" idx="2"/>
          </p:nvPr>
        </p:nvSpPr>
        <p:spPr/>
        <p:txBody>
          <a:bodyPr/>
          <a:lstStyle/>
          <a:p>
            <a:r>
              <a:rPr lang="es-ES" dirty="0" smtClean="0"/>
              <a:t>1</a:t>
            </a:r>
            <a:endParaRPr lang="es-ES" dirty="0"/>
          </a:p>
        </p:txBody>
      </p:sp>
      <p:sp>
        <p:nvSpPr>
          <p:cNvPr id="21" name="Bocadillo: ovalado 136">
            <a:extLst>
              <a:ext uri="{FF2B5EF4-FFF2-40B4-BE49-F238E27FC236}">
                <a16:creationId xmlns:a16="http://schemas.microsoft.com/office/drawing/2014/main" id="{1FB10649-038E-4839-800A-129AB6509D0F}"/>
              </a:ext>
            </a:extLst>
          </p:cNvPr>
          <p:cNvSpPr/>
          <p:nvPr/>
        </p:nvSpPr>
        <p:spPr>
          <a:xfrm rot="15665170">
            <a:off x="1849307" y="4516642"/>
            <a:ext cx="1261136" cy="2340515"/>
          </a:xfrm>
          <a:prstGeom prst="wedgeEllipseCallout">
            <a:avLst/>
          </a:prstGeom>
          <a:solidFill>
            <a:srgbClr val="89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2" name="Bocadillo: ovalado 135">
            <a:extLst>
              <a:ext uri="{FF2B5EF4-FFF2-40B4-BE49-F238E27FC236}">
                <a16:creationId xmlns:a16="http://schemas.microsoft.com/office/drawing/2014/main" id="{DE9D911C-08AE-4269-8F88-509FAA570436}"/>
              </a:ext>
            </a:extLst>
          </p:cNvPr>
          <p:cNvSpPr/>
          <p:nvPr/>
        </p:nvSpPr>
        <p:spPr>
          <a:xfrm rot="15665170">
            <a:off x="2234539" y="2352531"/>
            <a:ext cx="1540865" cy="3087343"/>
          </a:xfrm>
          <a:prstGeom prst="wedgeEllipseCallout">
            <a:avLst/>
          </a:prstGeom>
          <a:solidFill>
            <a:srgbClr val="C9E8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3" name="Bocadillo: ovalado 134">
            <a:extLst>
              <a:ext uri="{FF2B5EF4-FFF2-40B4-BE49-F238E27FC236}">
                <a16:creationId xmlns:a16="http://schemas.microsoft.com/office/drawing/2014/main" id="{5BA4A5F8-CCE0-42A1-8939-2A55222ED82F}"/>
              </a:ext>
            </a:extLst>
          </p:cNvPr>
          <p:cNvSpPr/>
          <p:nvPr/>
        </p:nvSpPr>
        <p:spPr>
          <a:xfrm rot="5400000">
            <a:off x="7472585" y="3389624"/>
            <a:ext cx="1752349" cy="3696232"/>
          </a:xfrm>
          <a:prstGeom prst="wedgeEllipseCallout">
            <a:avLst/>
          </a:prstGeom>
          <a:solidFill>
            <a:srgbClr val="FFED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4" name="Bocadillo: ovalado 133">
            <a:extLst>
              <a:ext uri="{FF2B5EF4-FFF2-40B4-BE49-F238E27FC236}">
                <a16:creationId xmlns:a16="http://schemas.microsoft.com/office/drawing/2014/main" id="{2B599988-E0D0-4238-BB7B-E9D0F07791AC}"/>
              </a:ext>
            </a:extLst>
          </p:cNvPr>
          <p:cNvSpPr/>
          <p:nvPr/>
        </p:nvSpPr>
        <p:spPr>
          <a:xfrm rot="16200000">
            <a:off x="3185746" y="738962"/>
            <a:ext cx="1638501" cy="3187786"/>
          </a:xfrm>
          <a:prstGeom prst="wedgeEllipseCallout">
            <a:avLst/>
          </a:prstGeom>
          <a:solidFill>
            <a:srgbClr val="E1F2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5" name="Bocadillo: ovalado 132">
            <a:extLst>
              <a:ext uri="{FF2B5EF4-FFF2-40B4-BE49-F238E27FC236}">
                <a16:creationId xmlns:a16="http://schemas.microsoft.com/office/drawing/2014/main" id="{9F2965F6-0289-461D-A688-1D7E4457815A}"/>
              </a:ext>
            </a:extLst>
          </p:cNvPr>
          <p:cNvSpPr/>
          <p:nvPr/>
        </p:nvSpPr>
        <p:spPr>
          <a:xfrm rot="5400000">
            <a:off x="7870099" y="1894133"/>
            <a:ext cx="1550193" cy="3347773"/>
          </a:xfrm>
          <a:prstGeom prst="wedgeEllipseCallout">
            <a:avLst/>
          </a:prstGeom>
          <a:solidFill>
            <a:srgbClr val="FFA7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26" name="Bocadillo: ovalado 131">
            <a:extLst>
              <a:ext uri="{FF2B5EF4-FFF2-40B4-BE49-F238E27FC236}">
                <a16:creationId xmlns:a16="http://schemas.microsoft.com/office/drawing/2014/main" id="{CC5C0C87-D005-4C3F-A460-9C84685F9280}"/>
              </a:ext>
            </a:extLst>
          </p:cNvPr>
          <p:cNvSpPr/>
          <p:nvPr/>
        </p:nvSpPr>
        <p:spPr>
          <a:xfrm rot="5400000">
            <a:off x="8103665" y="566064"/>
            <a:ext cx="1571421" cy="2655954"/>
          </a:xfrm>
          <a:prstGeom prst="wedgeEllipseCallout">
            <a:avLst/>
          </a:prstGeom>
          <a:solidFill>
            <a:srgbClr val="D5B8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grpSp>
        <p:nvGrpSpPr>
          <p:cNvPr id="27" name="Grupo 26">
            <a:extLst>
              <a:ext uri="{FF2B5EF4-FFF2-40B4-BE49-F238E27FC236}">
                <a16:creationId xmlns:a16="http://schemas.microsoft.com/office/drawing/2014/main" id="{7A955F4D-08F1-40AF-A546-E8F575E4FEAB}"/>
              </a:ext>
            </a:extLst>
          </p:cNvPr>
          <p:cNvGrpSpPr/>
          <p:nvPr/>
        </p:nvGrpSpPr>
        <p:grpSpPr>
          <a:xfrm>
            <a:off x="1404233" y="1053517"/>
            <a:ext cx="10058424" cy="5276526"/>
            <a:chOff x="1818568" y="1343441"/>
            <a:chExt cx="9853950" cy="5091226"/>
          </a:xfrm>
        </p:grpSpPr>
        <p:grpSp>
          <p:nvGrpSpPr>
            <p:cNvPr id="28" name="Grupo 27">
              <a:extLst>
                <a:ext uri="{FF2B5EF4-FFF2-40B4-BE49-F238E27FC236}">
                  <a16:creationId xmlns:a16="http://schemas.microsoft.com/office/drawing/2014/main" id="{8D7FF30F-D7F9-4EAF-8FCC-68DE1A449C43}"/>
                </a:ext>
              </a:extLst>
            </p:cNvPr>
            <p:cNvGrpSpPr/>
            <p:nvPr/>
          </p:nvGrpSpPr>
          <p:grpSpPr>
            <a:xfrm>
              <a:off x="1818568" y="1343441"/>
              <a:ext cx="9853950" cy="5091226"/>
              <a:chOff x="562858" y="1120998"/>
              <a:chExt cx="8321666" cy="4171117"/>
            </a:xfrm>
          </p:grpSpPr>
          <p:grpSp>
            <p:nvGrpSpPr>
              <p:cNvPr id="30" name="Group 36">
                <a:extLst>
                  <a:ext uri="{FF2B5EF4-FFF2-40B4-BE49-F238E27FC236}">
                    <a16:creationId xmlns:a16="http://schemas.microsoft.com/office/drawing/2014/main" id="{A3E664EA-EBA6-42E1-80A5-813005758BCC}"/>
                  </a:ext>
                </a:extLst>
              </p:cNvPr>
              <p:cNvGrpSpPr/>
              <p:nvPr/>
            </p:nvGrpSpPr>
            <p:grpSpPr>
              <a:xfrm>
                <a:off x="6039209" y="1348942"/>
                <a:ext cx="2845315" cy="885358"/>
                <a:chOff x="9192629" y="1436186"/>
                <a:chExt cx="2947845" cy="1180475"/>
              </a:xfrm>
            </p:grpSpPr>
            <p:sp>
              <p:nvSpPr>
                <p:cNvPr id="67" name="TextBox 37">
                  <a:extLst>
                    <a:ext uri="{FF2B5EF4-FFF2-40B4-BE49-F238E27FC236}">
                      <a16:creationId xmlns:a16="http://schemas.microsoft.com/office/drawing/2014/main" id="{45847851-E190-422B-90D1-FC8A0B5D20D5}"/>
                    </a:ext>
                  </a:extLst>
                </p:cNvPr>
                <p:cNvSpPr txBox="1"/>
                <p:nvPr/>
              </p:nvSpPr>
              <p:spPr>
                <a:xfrm>
                  <a:off x="9214394" y="1436186"/>
                  <a:ext cx="2926080" cy="302582"/>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1">
                      <a:ln>
                        <a:noFill/>
                      </a:ln>
                      <a:solidFill>
                        <a:srgbClr val="7030A0"/>
                      </a:solidFill>
                      <a:effectLst/>
                      <a:uLnTx/>
                      <a:uFillTx/>
                      <a:latin typeface="Helvetica" panose="020B0604020202020204" pitchFamily="34" charset="0"/>
                      <a:cs typeface="Helvetica" panose="020B0604020202020204" pitchFamily="34" charset="0"/>
                    </a:rPr>
                    <a:t>06 - Habilitar Planeación</a:t>
                  </a:r>
                </a:p>
              </p:txBody>
            </p:sp>
            <p:sp>
              <p:nvSpPr>
                <p:cNvPr id="68" name="TextBox 38">
                  <a:extLst>
                    <a:ext uri="{FF2B5EF4-FFF2-40B4-BE49-F238E27FC236}">
                      <a16:creationId xmlns:a16="http://schemas.microsoft.com/office/drawing/2014/main" id="{05E4BEF3-8F65-445B-A657-4F12976330C0}"/>
                    </a:ext>
                  </a:extLst>
                </p:cNvPr>
                <p:cNvSpPr txBox="1"/>
                <p:nvPr/>
              </p:nvSpPr>
              <p:spPr>
                <a:xfrm>
                  <a:off x="9192629" y="1708908"/>
                  <a:ext cx="1645964" cy="907753"/>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800" b="0" i="1" u="none" strike="noStrike" kern="0" cap="none" spc="0" normalizeH="0" baseline="0" noProof="0" dirty="0">
                      <a:ln>
                        <a:noFill/>
                      </a:ln>
                      <a:solidFill>
                        <a:srgbClr val="7030A0"/>
                      </a:solidFill>
                      <a:effectLst/>
                      <a:uLnTx/>
                      <a:uFillTx/>
                      <a:latin typeface="Helvetica" panose="020B0604020202020204" pitchFamily="34" charset="0"/>
                      <a:cs typeface="Helvetica" panose="020B0604020202020204" pitchFamily="34" charset="0"/>
                    </a:rPr>
                    <a:t>Este rol lo tienen los directores, jefes de oficina y coordinadores de grupos, para habilitar la formulación de la planeación una vez se haya leído y analizado los documentos de insumo de la planeación institucional.</a:t>
                  </a:r>
                </a:p>
              </p:txBody>
            </p:sp>
          </p:grpSp>
          <p:grpSp>
            <p:nvGrpSpPr>
              <p:cNvPr id="31" name="Grupo 30">
                <a:extLst>
                  <a:ext uri="{FF2B5EF4-FFF2-40B4-BE49-F238E27FC236}">
                    <a16:creationId xmlns:a16="http://schemas.microsoft.com/office/drawing/2014/main" id="{71891FC9-7465-4803-B86A-87775C3DCBC0}"/>
                  </a:ext>
                </a:extLst>
              </p:cNvPr>
              <p:cNvGrpSpPr/>
              <p:nvPr/>
            </p:nvGrpSpPr>
            <p:grpSpPr>
              <a:xfrm>
                <a:off x="2633752" y="1120998"/>
                <a:ext cx="2946404" cy="4171117"/>
                <a:chOff x="2877672" y="78152"/>
                <a:chExt cx="2946404" cy="4171117"/>
              </a:xfrm>
            </p:grpSpPr>
            <p:grpSp>
              <p:nvGrpSpPr>
                <p:cNvPr id="53" name="Grupo 52">
                  <a:extLst>
                    <a:ext uri="{FF2B5EF4-FFF2-40B4-BE49-F238E27FC236}">
                      <a16:creationId xmlns:a16="http://schemas.microsoft.com/office/drawing/2014/main" id="{C01DDEEF-6C90-484E-9966-68CCD5E7C2A3}"/>
                    </a:ext>
                  </a:extLst>
                </p:cNvPr>
                <p:cNvGrpSpPr/>
                <p:nvPr/>
              </p:nvGrpSpPr>
              <p:grpSpPr>
                <a:xfrm>
                  <a:off x="3250132" y="78152"/>
                  <a:ext cx="2573944" cy="3516695"/>
                  <a:chOff x="2342046" y="78152"/>
                  <a:chExt cx="3482030" cy="4861401"/>
                </a:xfrm>
              </p:grpSpPr>
              <p:grpSp>
                <p:nvGrpSpPr>
                  <p:cNvPr id="56" name="Grupo 55">
                    <a:extLst>
                      <a:ext uri="{FF2B5EF4-FFF2-40B4-BE49-F238E27FC236}">
                        <a16:creationId xmlns:a16="http://schemas.microsoft.com/office/drawing/2014/main" id="{51337F35-326E-4BD0-BCA3-8B6A24E428FF}"/>
                      </a:ext>
                    </a:extLst>
                  </p:cNvPr>
                  <p:cNvGrpSpPr/>
                  <p:nvPr/>
                </p:nvGrpSpPr>
                <p:grpSpPr>
                  <a:xfrm>
                    <a:off x="2342046" y="78152"/>
                    <a:ext cx="3482030" cy="4861401"/>
                    <a:chOff x="2342046" y="78152"/>
                    <a:chExt cx="3482030" cy="4861401"/>
                  </a:xfrm>
                </p:grpSpPr>
                <p:grpSp>
                  <p:nvGrpSpPr>
                    <p:cNvPr id="58" name="Group 3">
                      <a:extLst>
                        <a:ext uri="{FF2B5EF4-FFF2-40B4-BE49-F238E27FC236}">
                          <a16:creationId xmlns:a16="http://schemas.microsoft.com/office/drawing/2014/main" id="{51C06682-FA60-42EC-92FA-1EEE7F1B6865}"/>
                        </a:ext>
                      </a:extLst>
                    </p:cNvPr>
                    <p:cNvGrpSpPr/>
                    <p:nvPr/>
                  </p:nvGrpSpPr>
                  <p:grpSpPr>
                    <a:xfrm>
                      <a:off x="2985247" y="78152"/>
                      <a:ext cx="2838829" cy="3972192"/>
                      <a:chOff x="1597333" y="1219199"/>
                      <a:chExt cx="3985211" cy="5092233"/>
                    </a:xfrm>
                  </p:grpSpPr>
                  <p:sp>
                    <p:nvSpPr>
                      <p:cNvPr id="60" name="Shape">
                        <a:extLst>
                          <a:ext uri="{FF2B5EF4-FFF2-40B4-BE49-F238E27FC236}">
                            <a16:creationId xmlns:a16="http://schemas.microsoft.com/office/drawing/2014/main" id="{2AB714B7-4B25-40C0-AFA2-B03B40945FAB}"/>
                          </a:ext>
                        </a:extLst>
                      </p:cNvPr>
                      <p:cNvSpPr/>
                      <p:nvPr/>
                    </p:nvSpPr>
                    <p:spPr>
                      <a:xfrm>
                        <a:off x="3559970" y="1219199"/>
                        <a:ext cx="2022574" cy="1957102"/>
                      </a:xfrm>
                      <a:custGeom>
                        <a:avLst/>
                        <a:gdLst/>
                        <a:ahLst/>
                        <a:cxnLst>
                          <a:cxn ang="0">
                            <a:pos x="wd2" y="hd2"/>
                          </a:cxn>
                          <a:cxn ang="5400000">
                            <a:pos x="wd2" y="hd2"/>
                          </a:cxn>
                          <a:cxn ang="10800000">
                            <a:pos x="wd2" y="hd2"/>
                          </a:cxn>
                          <a:cxn ang="16200000">
                            <a:pos x="wd2" y="hd2"/>
                          </a:cxn>
                        </a:cxnLst>
                        <a:rect l="0" t="0" r="r" b="b"/>
                        <a:pathLst>
                          <a:path w="21308" h="21577" extrusionOk="0">
                            <a:moveTo>
                              <a:pt x="18235" y="11956"/>
                            </a:moveTo>
                            <a:lnTo>
                              <a:pt x="18235" y="7870"/>
                            </a:lnTo>
                            <a:lnTo>
                              <a:pt x="20912" y="7870"/>
                            </a:lnTo>
                            <a:cubicBezTo>
                              <a:pt x="21314" y="7870"/>
                              <a:pt x="21448" y="7333"/>
                              <a:pt x="21136" y="7099"/>
                            </a:cubicBezTo>
                            <a:lnTo>
                              <a:pt x="16450" y="3900"/>
                            </a:lnTo>
                            <a:lnTo>
                              <a:pt x="10871" y="70"/>
                            </a:lnTo>
                            <a:cubicBezTo>
                              <a:pt x="10737" y="-23"/>
                              <a:pt x="10559" y="-23"/>
                              <a:pt x="10447" y="70"/>
                            </a:cubicBezTo>
                            <a:lnTo>
                              <a:pt x="4869" y="3900"/>
                            </a:lnTo>
                            <a:lnTo>
                              <a:pt x="183" y="7099"/>
                            </a:lnTo>
                            <a:cubicBezTo>
                              <a:pt x="-152" y="7333"/>
                              <a:pt x="4" y="7870"/>
                              <a:pt x="406" y="7870"/>
                            </a:cubicBezTo>
                            <a:lnTo>
                              <a:pt x="3084" y="7870"/>
                            </a:lnTo>
                            <a:lnTo>
                              <a:pt x="3084" y="9201"/>
                            </a:lnTo>
                            <a:lnTo>
                              <a:pt x="3084" y="9201"/>
                            </a:lnTo>
                            <a:lnTo>
                              <a:pt x="3084" y="15833"/>
                            </a:lnTo>
                            <a:lnTo>
                              <a:pt x="3106" y="15833"/>
                            </a:lnTo>
                            <a:lnTo>
                              <a:pt x="3106" y="20970"/>
                            </a:lnTo>
                            <a:lnTo>
                              <a:pt x="3106" y="20970"/>
                            </a:lnTo>
                            <a:lnTo>
                              <a:pt x="3106" y="21577"/>
                            </a:lnTo>
                            <a:lnTo>
                              <a:pt x="18235" y="21577"/>
                            </a:lnTo>
                            <a:lnTo>
                              <a:pt x="18235" y="14338"/>
                            </a:lnTo>
                            <a:lnTo>
                              <a:pt x="18212" y="14338"/>
                            </a:lnTo>
                            <a:lnTo>
                              <a:pt x="18235" y="11956"/>
                            </a:lnTo>
                            <a:lnTo>
                              <a:pt x="18235" y="11956"/>
                            </a:lnTo>
                            <a:close/>
                          </a:path>
                        </a:pathLst>
                      </a:custGeom>
                      <a:solidFill>
                        <a:srgbClr val="7030A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endParaRPr>
                      </a:p>
                    </p:txBody>
                  </p:sp>
                  <p:sp>
                    <p:nvSpPr>
                      <p:cNvPr id="61" name="Freeform: Shape 31">
                        <a:extLst>
                          <a:ext uri="{FF2B5EF4-FFF2-40B4-BE49-F238E27FC236}">
                            <a16:creationId xmlns:a16="http://schemas.microsoft.com/office/drawing/2014/main" id="{D006B3C7-87A1-444F-A01D-DD3E52E97CA8}"/>
                          </a:ext>
                        </a:extLst>
                      </p:cNvPr>
                      <p:cNvSpPr/>
                      <p:nvPr/>
                    </p:nvSpPr>
                    <p:spPr>
                      <a:xfrm>
                        <a:off x="3107041" y="2657368"/>
                        <a:ext cx="1966139" cy="1358744"/>
                      </a:xfrm>
                      <a:custGeom>
                        <a:avLst/>
                        <a:gdLst>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662878 w 2662878"/>
                          <a:gd name="connsiteY6" fmla="*/ 711876 h 1840240"/>
                          <a:gd name="connsiteX7" fmla="*/ 2378327 w 2662878"/>
                          <a:gd name="connsiteY7" fmla="*/ 711876 h 1840240"/>
                          <a:gd name="connsiteX8" fmla="*/ 2378327 w 2662878"/>
                          <a:gd name="connsiteY8" fmla="*/ 1840240 h 1840240"/>
                          <a:gd name="connsiteX9" fmla="*/ 2378326 w 2662878"/>
                          <a:gd name="connsiteY9" fmla="*/ 1840240 h 1840240"/>
                          <a:gd name="connsiteX10" fmla="*/ 955422 w 2662878"/>
                          <a:gd name="connsiteY10" fmla="*/ 1840240 h 1840240"/>
                          <a:gd name="connsiteX11" fmla="*/ 482267 w 2662878"/>
                          <a:gd name="connsiteY11" fmla="*/ 1840240 h 1840240"/>
                          <a:gd name="connsiteX12" fmla="*/ 0 w 2662878"/>
                          <a:gd name="connsiteY12" fmla="*/ 1840240 h 1840240"/>
                          <a:gd name="connsiteX13" fmla="*/ 0 w 2662878"/>
                          <a:gd name="connsiteY13" fmla="*/ 262405 h 1840240"/>
                          <a:gd name="connsiteX14" fmla="*/ 299866 w 2662878"/>
                          <a:gd name="connsiteY14" fmla="*/ 0 h 1840240"/>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378327 w 2662878"/>
                          <a:gd name="connsiteY6" fmla="*/ 711876 h 1840240"/>
                          <a:gd name="connsiteX7" fmla="*/ 2378327 w 2662878"/>
                          <a:gd name="connsiteY7" fmla="*/ 1840240 h 1840240"/>
                          <a:gd name="connsiteX8" fmla="*/ 2378326 w 2662878"/>
                          <a:gd name="connsiteY8" fmla="*/ 1840240 h 1840240"/>
                          <a:gd name="connsiteX9" fmla="*/ 955422 w 2662878"/>
                          <a:gd name="connsiteY9" fmla="*/ 1840240 h 1840240"/>
                          <a:gd name="connsiteX10" fmla="*/ 482267 w 2662878"/>
                          <a:gd name="connsiteY10" fmla="*/ 1840240 h 1840240"/>
                          <a:gd name="connsiteX11" fmla="*/ 0 w 2662878"/>
                          <a:gd name="connsiteY11" fmla="*/ 1840240 h 1840240"/>
                          <a:gd name="connsiteX12" fmla="*/ 0 w 2662878"/>
                          <a:gd name="connsiteY12" fmla="*/ 262405 h 1840240"/>
                          <a:gd name="connsiteX13" fmla="*/ 299866 w 2662878"/>
                          <a:gd name="connsiteY13" fmla="*/ 0 h 18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2878" h="1840240">
                            <a:moveTo>
                              <a:pt x="299866" y="0"/>
                            </a:moveTo>
                            <a:lnTo>
                              <a:pt x="482267" y="0"/>
                            </a:lnTo>
                            <a:lnTo>
                              <a:pt x="955422" y="0"/>
                            </a:lnTo>
                            <a:lnTo>
                              <a:pt x="2657773" y="0"/>
                            </a:lnTo>
                            <a:lnTo>
                              <a:pt x="2662878" y="0"/>
                            </a:lnTo>
                            <a:lnTo>
                              <a:pt x="2662878" y="450"/>
                            </a:lnTo>
                            <a:lnTo>
                              <a:pt x="2378327" y="711876"/>
                            </a:lnTo>
                            <a:lnTo>
                              <a:pt x="2378327" y="1840240"/>
                            </a:lnTo>
                            <a:lnTo>
                              <a:pt x="2378326" y="1840240"/>
                            </a:lnTo>
                            <a:lnTo>
                              <a:pt x="955422" y="1840240"/>
                            </a:lnTo>
                            <a:lnTo>
                              <a:pt x="482267" y="1840240"/>
                            </a:lnTo>
                            <a:lnTo>
                              <a:pt x="0" y="1840240"/>
                            </a:lnTo>
                            <a:lnTo>
                              <a:pt x="0" y="262405"/>
                            </a:lnTo>
                            <a:cubicBezTo>
                              <a:pt x="0" y="117483"/>
                              <a:pt x="134255" y="0"/>
                              <a:pt x="299866" y="0"/>
                            </a:cubicBezTo>
                            <a:close/>
                          </a:path>
                        </a:pathLst>
                      </a:custGeom>
                      <a:solidFill>
                        <a:srgbClr val="A2B96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62" name="Freeform: Shape 39">
                        <a:extLst>
                          <a:ext uri="{FF2B5EF4-FFF2-40B4-BE49-F238E27FC236}">
                            <a16:creationId xmlns:a16="http://schemas.microsoft.com/office/drawing/2014/main" id="{9CF09173-4FBA-41F3-BC4C-C66A6F0300EF}"/>
                          </a:ext>
                        </a:extLst>
                      </p:cNvPr>
                      <p:cNvSpPr/>
                      <p:nvPr/>
                    </p:nvSpPr>
                    <p:spPr>
                      <a:xfrm>
                        <a:off x="2367937" y="3703699"/>
                        <a:ext cx="2283813" cy="1563909"/>
                      </a:xfrm>
                      <a:custGeom>
                        <a:avLst/>
                        <a:gdLst>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3093124 w 3093124"/>
                          <a:gd name="connsiteY6" fmla="*/ 711875 h 2118110"/>
                          <a:gd name="connsiteX7" fmla="*/ 2808572 w 3093124"/>
                          <a:gd name="connsiteY7" fmla="*/ 711875 h 2118110"/>
                          <a:gd name="connsiteX8" fmla="*/ 2808572 w 3093124"/>
                          <a:gd name="connsiteY8" fmla="*/ 2118110 h 2118110"/>
                          <a:gd name="connsiteX9" fmla="*/ 0 w 3093124"/>
                          <a:gd name="connsiteY9" fmla="*/ 2118110 h 2118110"/>
                          <a:gd name="connsiteX10" fmla="*/ 0 w 3093124"/>
                          <a:gd name="connsiteY10" fmla="*/ 262405 h 2118110"/>
                          <a:gd name="connsiteX11" fmla="*/ 299866 w 3093124"/>
                          <a:gd name="connsiteY11" fmla="*/ 0 h 2118110"/>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2808572 w 3093124"/>
                          <a:gd name="connsiteY6" fmla="*/ 711875 h 2118110"/>
                          <a:gd name="connsiteX7" fmla="*/ 2808572 w 3093124"/>
                          <a:gd name="connsiteY7" fmla="*/ 2118110 h 2118110"/>
                          <a:gd name="connsiteX8" fmla="*/ 0 w 3093124"/>
                          <a:gd name="connsiteY8" fmla="*/ 2118110 h 2118110"/>
                          <a:gd name="connsiteX9" fmla="*/ 0 w 3093124"/>
                          <a:gd name="connsiteY9" fmla="*/ 262405 h 2118110"/>
                          <a:gd name="connsiteX10" fmla="*/ 299866 w 3093124"/>
                          <a:gd name="connsiteY10" fmla="*/ 0 h 2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124" h="2118110">
                            <a:moveTo>
                              <a:pt x="299866" y="0"/>
                            </a:moveTo>
                            <a:lnTo>
                              <a:pt x="912513" y="0"/>
                            </a:lnTo>
                            <a:lnTo>
                              <a:pt x="955422" y="0"/>
                            </a:lnTo>
                            <a:lnTo>
                              <a:pt x="3088019" y="0"/>
                            </a:lnTo>
                            <a:lnTo>
                              <a:pt x="3093124" y="0"/>
                            </a:lnTo>
                            <a:lnTo>
                              <a:pt x="3093124" y="450"/>
                            </a:lnTo>
                            <a:lnTo>
                              <a:pt x="2808572" y="711875"/>
                            </a:lnTo>
                            <a:lnTo>
                              <a:pt x="2808572" y="2118110"/>
                            </a:lnTo>
                            <a:lnTo>
                              <a:pt x="0" y="2118110"/>
                            </a:lnTo>
                            <a:lnTo>
                              <a:pt x="0" y="262405"/>
                            </a:lnTo>
                            <a:cubicBezTo>
                              <a:pt x="0" y="117483"/>
                              <a:pt x="134255" y="0"/>
                              <a:pt x="299866" y="0"/>
                            </a:cubicBezTo>
                            <a:close/>
                          </a:path>
                        </a:pathLst>
                      </a:custGeom>
                      <a:solidFill>
                        <a:srgbClr val="C13018"/>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63" name="Freeform: Shape 40">
                        <a:extLst>
                          <a:ext uri="{FF2B5EF4-FFF2-40B4-BE49-F238E27FC236}">
                            <a16:creationId xmlns:a16="http://schemas.microsoft.com/office/drawing/2014/main" id="{B46F1932-353C-4AEF-8F4B-EE642F6E1E5C}"/>
                          </a:ext>
                        </a:extLst>
                      </p:cNvPr>
                      <p:cNvSpPr/>
                      <p:nvPr/>
                    </p:nvSpPr>
                    <p:spPr>
                      <a:xfrm>
                        <a:off x="4862601" y="2657368"/>
                        <a:ext cx="428219" cy="525615"/>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A2B969">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64" name="Freeform: Shape 41">
                        <a:extLst>
                          <a:ext uri="{FF2B5EF4-FFF2-40B4-BE49-F238E27FC236}">
                            <a16:creationId xmlns:a16="http://schemas.microsoft.com/office/drawing/2014/main" id="{9F2BF3D1-3C16-4912-8925-9438AD1E0AD1}"/>
                          </a:ext>
                        </a:extLst>
                      </p:cNvPr>
                      <p:cNvSpPr/>
                      <p:nvPr/>
                    </p:nvSpPr>
                    <p:spPr>
                      <a:xfrm>
                        <a:off x="4441647" y="3703699"/>
                        <a:ext cx="426853" cy="525615"/>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C13018">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65" name="Freeform: Shape 43">
                        <a:extLst>
                          <a:ext uri="{FF2B5EF4-FFF2-40B4-BE49-F238E27FC236}">
                            <a16:creationId xmlns:a16="http://schemas.microsoft.com/office/drawing/2014/main" id="{F8DF6954-D0EC-4660-97EE-96C2AC474D34}"/>
                          </a:ext>
                        </a:extLst>
                      </p:cNvPr>
                      <p:cNvSpPr/>
                      <p:nvPr/>
                    </p:nvSpPr>
                    <p:spPr>
                      <a:xfrm>
                        <a:off x="1597333" y="4747523"/>
                        <a:ext cx="2630447" cy="1563909"/>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rgbClr val="4CC1E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66" name="Freeform: Shape 44">
                        <a:extLst>
                          <a:ext uri="{FF2B5EF4-FFF2-40B4-BE49-F238E27FC236}">
                            <a16:creationId xmlns:a16="http://schemas.microsoft.com/office/drawing/2014/main" id="{E92A923F-8C41-48F7-AA04-E12D9AF5B825}"/>
                          </a:ext>
                        </a:extLst>
                      </p:cNvPr>
                      <p:cNvSpPr/>
                      <p:nvPr/>
                    </p:nvSpPr>
                    <p:spPr>
                      <a:xfrm flipH="1">
                        <a:off x="4019807" y="4747525"/>
                        <a:ext cx="427737" cy="525615"/>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3A5C84">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grpSp>
                <p:sp>
                  <p:nvSpPr>
                    <p:cNvPr id="59" name="Freeform: Shape 43">
                      <a:extLst>
                        <a:ext uri="{FF2B5EF4-FFF2-40B4-BE49-F238E27FC236}">
                          <a16:creationId xmlns:a16="http://schemas.microsoft.com/office/drawing/2014/main" id="{A8464870-9029-411C-942C-D63C977359F9}"/>
                        </a:ext>
                      </a:extLst>
                    </p:cNvPr>
                    <p:cNvSpPr/>
                    <p:nvPr/>
                  </p:nvSpPr>
                  <p:spPr>
                    <a:xfrm>
                      <a:off x="2342046" y="3647506"/>
                      <a:ext cx="2229953" cy="1292047"/>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rgbClr val="FFCC4C"/>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grpSp>
              <p:sp>
                <p:nvSpPr>
                  <p:cNvPr id="57" name="Freeform: Shape 44">
                    <a:extLst>
                      <a:ext uri="{FF2B5EF4-FFF2-40B4-BE49-F238E27FC236}">
                        <a16:creationId xmlns:a16="http://schemas.microsoft.com/office/drawing/2014/main" id="{5E5D63E7-ACFE-4EDA-9FA0-7269B036E8CF}"/>
                      </a:ext>
                    </a:extLst>
                  </p:cNvPr>
                  <p:cNvSpPr/>
                  <p:nvPr/>
                </p:nvSpPr>
                <p:spPr>
                  <a:xfrm flipH="1">
                    <a:off x="4406179" y="3647506"/>
                    <a:ext cx="304695" cy="410006"/>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FFCC4C">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grpSp>
            <p:sp>
              <p:nvSpPr>
                <p:cNvPr id="54" name="Freeform: Shape 43">
                  <a:extLst>
                    <a:ext uri="{FF2B5EF4-FFF2-40B4-BE49-F238E27FC236}">
                      <a16:creationId xmlns:a16="http://schemas.microsoft.com/office/drawing/2014/main" id="{E4F7DD85-2F9E-4810-A870-4CF1A52CC965}"/>
                    </a:ext>
                  </a:extLst>
                </p:cNvPr>
                <p:cNvSpPr/>
                <p:nvPr/>
              </p:nvSpPr>
              <p:spPr>
                <a:xfrm>
                  <a:off x="2877672" y="3294751"/>
                  <a:ext cx="1822882" cy="954518"/>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rgbClr val="3A5C8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55" name="Freeform: Shape 44">
                  <a:extLst>
                    <a:ext uri="{FF2B5EF4-FFF2-40B4-BE49-F238E27FC236}">
                      <a16:creationId xmlns:a16="http://schemas.microsoft.com/office/drawing/2014/main" id="{B82579CE-BB4F-41D8-A433-E90A4D04D4FC}"/>
                    </a:ext>
                  </a:extLst>
                </p:cNvPr>
                <p:cNvSpPr/>
                <p:nvPr/>
              </p:nvSpPr>
              <p:spPr>
                <a:xfrm flipH="1">
                  <a:off x="4552078" y="3294751"/>
                  <a:ext cx="225233" cy="296595"/>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3A5C84">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grpSp>
          <p:sp>
            <p:nvSpPr>
              <p:cNvPr id="32" name="Rectángulo 31">
                <a:extLst>
                  <a:ext uri="{FF2B5EF4-FFF2-40B4-BE49-F238E27FC236}">
                    <a16:creationId xmlns:a16="http://schemas.microsoft.com/office/drawing/2014/main" id="{08EB069E-57BC-45A9-8792-686B51450ACC}"/>
                  </a:ext>
                </a:extLst>
              </p:cNvPr>
              <p:cNvSpPr/>
              <p:nvPr/>
            </p:nvSpPr>
            <p:spPr>
              <a:xfrm>
                <a:off x="3582849" y="3910931"/>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02</a:t>
                </a:r>
              </a:p>
            </p:txBody>
          </p:sp>
          <p:sp>
            <p:nvSpPr>
              <p:cNvPr id="33" name="Rectángulo 32">
                <a:extLst>
                  <a:ext uri="{FF2B5EF4-FFF2-40B4-BE49-F238E27FC236}">
                    <a16:creationId xmlns:a16="http://schemas.microsoft.com/office/drawing/2014/main" id="{8CAA823E-A502-4478-9E26-8858FD5986C1}"/>
                  </a:ext>
                </a:extLst>
              </p:cNvPr>
              <p:cNvSpPr/>
              <p:nvPr/>
            </p:nvSpPr>
            <p:spPr>
              <a:xfrm>
                <a:off x="3914879" y="3252986"/>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03</a:t>
                </a:r>
              </a:p>
            </p:txBody>
          </p:sp>
          <p:sp>
            <p:nvSpPr>
              <p:cNvPr id="34" name="Rectángulo 33">
                <a:extLst>
                  <a:ext uri="{FF2B5EF4-FFF2-40B4-BE49-F238E27FC236}">
                    <a16:creationId xmlns:a16="http://schemas.microsoft.com/office/drawing/2014/main" id="{206A7293-BB59-462A-B1DE-6FD2A13A7D97}"/>
                  </a:ext>
                </a:extLst>
              </p:cNvPr>
              <p:cNvSpPr/>
              <p:nvPr/>
            </p:nvSpPr>
            <p:spPr>
              <a:xfrm>
                <a:off x="3295397" y="4630190"/>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01</a:t>
                </a:r>
              </a:p>
            </p:txBody>
          </p:sp>
          <p:sp>
            <p:nvSpPr>
              <p:cNvPr id="35" name="Rectángulo 34">
                <a:extLst>
                  <a:ext uri="{FF2B5EF4-FFF2-40B4-BE49-F238E27FC236}">
                    <a16:creationId xmlns:a16="http://schemas.microsoft.com/office/drawing/2014/main" id="{67D362A2-1F7C-45F4-A5FB-2F5071FA3396}"/>
                  </a:ext>
                </a:extLst>
              </p:cNvPr>
              <p:cNvSpPr/>
              <p:nvPr/>
            </p:nvSpPr>
            <p:spPr>
              <a:xfrm>
                <a:off x="4270360" y="2679283"/>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04</a:t>
                </a:r>
              </a:p>
            </p:txBody>
          </p:sp>
          <p:sp>
            <p:nvSpPr>
              <p:cNvPr id="36" name="Rectángulo 35">
                <a:extLst>
                  <a:ext uri="{FF2B5EF4-FFF2-40B4-BE49-F238E27FC236}">
                    <a16:creationId xmlns:a16="http://schemas.microsoft.com/office/drawing/2014/main" id="{A888C8F6-6F3C-4F6F-87BE-C3603559B1B1}"/>
                  </a:ext>
                </a:extLst>
              </p:cNvPr>
              <p:cNvSpPr/>
              <p:nvPr/>
            </p:nvSpPr>
            <p:spPr>
              <a:xfrm>
                <a:off x="4556948" y="2072361"/>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05</a:t>
                </a:r>
              </a:p>
            </p:txBody>
          </p:sp>
          <p:sp>
            <p:nvSpPr>
              <p:cNvPr id="37" name="Rectángulo 36">
                <a:extLst>
                  <a:ext uri="{FF2B5EF4-FFF2-40B4-BE49-F238E27FC236}">
                    <a16:creationId xmlns:a16="http://schemas.microsoft.com/office/drawing/2014/main" id="{EFF32881-4E19-4F3C-9B36-F5622FE168F5}"/>
                  </a:ext>
                </a:extLst>
              </p:cNvPr>
              <p:cNvSpPr/>
              <p:nvPr/>
            </p:nvSpPr>
            <p:spPr>
              <a:xfrm>
                <a:off x="4861370" y="1462410"/>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06</a:t>
                </a:r>
              </a:p>
            </p:txBody>
          </p:sp>
          <p:grpSp>
            <p:nvGrpSpPr>
              <p:cNvPr id="38" name="Group 36">
                <a:extLst>
                  <a:ext uri="{FF2B5EF4-FFF2-40B4-BE49-F238E27FC236}">
                    <a16:creationId xmlns:a16="http://schemas.microsoft.com/office/drawing/2014/main" id="{FE3F35A7-70E4-4E73-B2AA-01B60FAC1398}"/>
                  </a:ext>
                </a:extLst>
              </p:cNvPr>
              <p:cNvGrpSpPr/>
              <p:nvPr/>
            </p:nvGrpSpPr>
            <p:grpSpPr>
              <a:xfrm>
                <a:off x="1513229" y="1784453"/>
                <a:ext cx="2664317" cy="707309"/>
                <a:chOff x="8948177" y="1485867"/>
                <a:chExt cx="2760327" cy="943078"/>
              </a:xfrm>
            </p:grpSpPr>
            <p:sp>
              <p:nvSpPr>
                <p:cNvPr id="51" name="TextBox 37">
                  <a:extLst>
                    <a:ext uri="{FF2B5EF4-FFF2-40B4-BE49-F238E27FC236}">
                      <a16:creationId xmlns:a16="http://schemas.microsoft.com/office/drawing/2014/main" id="{8D538FDC-84F5-4F98-9945-0FB60D339FC9}"/>
                    </a:ext>
                  </a:extLst>
                </p:cNvPr>
                <p:cNvSpPr txBox="1"/>
                <p:nvPr/>
              </p:nvSpPr>
              <p:spPr>
                <a:xfrm>
                  <a:off x="9034457" y="1485867"/>
                  <a:ext cx="2674047" cy="285774"/>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1">
                      <a:ln>
                        <a:noFill/>
                      </a:ln>
                      <a:solidFill>
                        <a:srgbClr val="069169"/>
                      </a:solidFill>
                      <a:effectLst/>
                      <a:uLnTx/>
                      <a:uFillTx/>
                      <a:latin typeface="Helvetica" panose="020B0604020202020204" pitchFamily="34" charset="0"/>
                      <a:cs typeface="Helvetica" panose="020B0604020202020204" pitchFamily="34" charset="0"/>
                    </a:rPr>
                    <a:t>05 - Aprobación por la Dirección General</a:t>
                  </a:r>
                </a:p>
              </p:txBody>
            </p:sp>
            <p:sp>
              <p:nvSpPr>
                <p:cNvPr id="52" name="TextBox 38">
                  <a:extLst>
                    <a:ext uri="{FF2B5EF4-FFF2-40B4-BE49-F238E27FC236}">
                      <a16:creationId xmlns:a16="http://schemas.microsoft.com/office/drawing/2014/main" id="{FDE649CC-3416-4567-99D9-31E18583A10A}"/>
                    </a:ext>
                  </a:extLst>
                </p:cNvPr>
                <p:cNvSpPr txBox="1"/>
                <p:nvPr/>
              </p:nvSpPr>
              <p:spPr>
                <a:xfrm>
                  <a:off x="8948177" y="1790157"/>
                  <a:ext cx="2576498" cy="638788"/>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800" b="0" i="1" u="none" strike="noStrike" kern="0" cap="none" spc="0" normalizeH="0" baseline="0" noProof="0" dirty="0">
                      <a:ln>
                        <a:noFill/>
                      </a:ln>
                      <a:solidFill>
                        <a:srgbClr val="069169"/>
                      </a:solidFill>
                      <a:effectLst/>
                      <a:uLnTx/>
                      <a:uFillTx/>
                      <a:latin typeface="Helvetica" panose="020B0604020202020204" pitchFamily="34" charset="0"/>
                      <a:cs typeface="Helvetica" panose="020B0604020202020204" pitchFamily="34" charset="0"/>
                    </a:rPr>
                    <a:t>Es la persona designada por la Dirección para aprobar o rechazar la planeación formulada y los ajustes solicitados por las dependencias previamente validados por el Jefe de la Oficina Asesora de Planeación, a través de la herramienta*.</a:t>
                  </a:r>
                </a:p>
              </p:txBody>
            </p:sp>
          </p:grpSp>
          <p:grpSp>
            <p:nvGrpSpPr>
              <p:cNvPr id="39" name="Group 36">
                <a:extLst>
                  <a:ext uri="{FF2B5EF4-FFF2-40B4-BE49-F238E27FC236}">
                    <a16:creationId xmlns:a16="http://schemas.microsoft.com/office/drawing/2014/main" id="{05DC3FE2-842D-43E5-A38A-D5009B1050BB}"/>
                  </a:ext>
                </a:extLst>
              </p:cNvPr>
              <p:cNvGrpSpPr/>
              <p:nvPr/>
            </p:nvGrpSpPr>
            <p:grpSpPr>
              <a:xfrm>
                <a:off x="5485918" y="2799421"/>
                <a:ext cx="2824305" cy="741804"/>
                <a:chOff x="8902519" y="1863360"/>
                <a:chExt cx="2926080" cy="989067"/>
              </a:xfrm>
            </p:grpSpPr>
            <p:sp>
              <p:nvSpPr>
                <p:cNvPr id="49" name="TextBox 37">
                  <a:extLst>
                    <a:ext uri="{FF2B5EF4-FFF2-40B4-BE49-F238E27FC236}">
                      <a16:creationId xmlns:a16="http://schemas.microsoft.com/office/drawing/2014/main" id="{B8DC6205-E612-49DD-8450-1EE298EC1843}"/>
                    </a:ext>
                  </a:extLst>
                </p:cNvPr>
                <p:cNvSpPr txBox="1"/>
                <p:nvPr/>
              </p:nvSpPr>
              <p:spPr>
                <a:xfrm>
                  <a:off x="8902519" y="1863360"/>
                  <a:ext cx="2926080" cy="30258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1">
                      <a:ln>
                        <a:noFill/>
                      </a:ln>
                      <a:solidFill>
                        <a:srgbClr val="C00000"/>
                      </a:solidFill>
                      <a:effectLst/>
                      <a:uLnTx/>
                      <a:uFillTx/>
                      <a:latin typeface="Helvetica" panose="020B0604020202020204" pitchFamily="34" charset="0"/>
                      <a:cs typeface="Helvetica" panose="020B0604020202020204" pitchFamily="34" charset="0"/>
                    </a:rPr>
                    <a:t>04 – Aprobación Oficina de Planeación</a:t>
                  </a:r>
                </a:p>
              </p:txBody>
            </p:sp>
            <p:sp>
              <p:nvSpPr>
                <p:cNvPr id="50" name="TextBox 38">
                  <a:extLst>
                    <a:ext uri="{FF2B5EF4-FFF2-40B4-BE49-F238E27FC236}">
                      <a16:creationId xmlns:a16="http://schemas.microsoft.com/office/drawing/2014/main" id="{B88B76A4-8DA3-48C3-8CD6-1361A8974D2C}"/>
                    </a:ext>
                  </a:extLst>
                </p:cNvPr>
                <p:cNvSpPr txBox="1"/>
                <p:nvPr/>
              </p:nvSpPr>
              <p:spPr>
                <a:xfrm>
                  <a:off x="8946154" y="2213640"/>
                  <a:ext cx="2452744" cy="638787"/>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800" b="0" i="1" u="none" strike="noStrike" kern="0" cap="none" spc="0" normalizeH="0" baseline="0" noProof="0" dirty="0">
                      <a:ln>
                        <a:noFill/>
                      </a:ln>
                      <a:solidFill>
                        <a:srgbClr val="C00000"/>
                      </a:solidFill>
                      <a:effectLst/>
                      <a:uLnTx/>
                      <a:uFillTx/>
                      <a:latin typeface="Helvetica" panose="020B0604020202020204" pitchFamily="34" charset="0"/>
                      <a:cs typeface="Helvetica" panose="020B0604020202020204" pitchFamily="34" charset="0"/>
                    </a:rPr>
                    <a:t>El Jefe de la Oficina Asesora de Planeación es la persona encargada de aprobar o rechazar la propuesta de entregables y modificaciones enviadas por las dependencias a través de la herramienta.</a:t>
                  </a:r>
                </a:p>
              </p:txBody>
            </p:sp>
          </p:grpSp>
          <p:grpSp>
            <p:nvGrpSpPr>
              <p:cNvPr id="40" name="Group 36">
                <a:extLst>
                  <a:ext uri="{FF2B5EF4-FFF2-40B4-BE49-F238E27FC236}">
                    <a16:creationId xmlns:a16="http://schemas.microsoft.com/office/drawing/2014/main" id="{49F7E382-BDDB-4487-951F-C58609F84554}"/>
                  </a:ext>
                </a:extLst>
              </p:cNvPr>
              <p:cNvGrpSpPr/>
              <p:nvPr/>
            </p:nvGrpSpPr>
            <p:grpSpPr>
              <a:xfrm>
                <a:off x="821783" y="3001072"/>
                <a:ext cx="3415683" cy="813242"/>
                <a:chOff x="9020419" y="1404358"/>
                <a:chExt cx="3538769" cy="1084321"/>
              </a:xfrm>
            </p:grpSpPr>
            <p:sp>
              <p:nvSpPr>
                <p:cNvPr id="47" name="TextBox 37">
                  <a:extLst>
                    <a:ext uri="{FF2B5EF4-FFF2-40B4-BE49-F238E27FC236}">
                      <a16:creationId xmlns:a16="http://schemas.microsoft.com/office/drawing/2014/main" id="{D1602C4D-7946-4F1F-8423-618BBAF74BDA}"/>
                    </a:ext>
                  </a:extLst>
                </p:cNvPr>
                <p:cNvSpPr txBox="1"/>
                <p:nvPr/>
              </p:nvSpPr>
              <p:spPr>
                <a:xfrm>
                  <a:off x="9633108" y="1404358"/>
                  <a:ext cx="2926080" cy="302584"/>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1">
                      <a:ln>
                        <a:noFill/>
                      </a:ln>
                      <a:solidFill>
                        <a:srgbClr val="0070C0"/>
                      </a:solidFill>
                      <a:effectLst/>
                      <a:uLnTx/>
                      <a:uFillTx/>
                      <a:latin typeface="Helvetica" panose="020B0604020202020204" pitchFamily="34" charset="0"/>
                      <a:cs typeface="Helvetica" panose="020B0604020202020204" pitchFamily="34" charset="0"/>
                    </a:rPr>
                    <a:t>03 – Validación</a:t>
                  </a:r>
                </a:p>
              </p:txBody>
            </p:sp>
            <p:sp>
              <p:nvSpPr>
                <p:cNvPr id="48" name="TextBox 38">
                  <a:extLst>
                    <a:ext uri="{FF2B5EF4-FFF2-40B4-BE49-F238E27FC236}">
                      <a16:creationId xmlns:a16="http://schemas.microsoft.com/office/drawing/2014/main" id="{5A4D4EF6-F03D-4BFF-B2E9-18B8E2802C8B}"/>
                    </a:ext>
                  </a:extLst>
                </p:cNvPr>
                <p:cNvSpPr txBox="1"/>
                <p:nvPr/>
              </p:nvSpPr>
              <p:spPr>
                <a:xfrm>
                  <a:off x="9020419" y="1715409"/>
                  <a:ext cx="2085985" cy="773270"/>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800" b="0" i="1" u="none" strike="noStrike" kern="0" cap="none" spc="0" normalizeH="0" baseline="0" noProof="0" dirty="0">
                      <a:ln>
                        <a:noFill/>
                      </a:ln>
                      <a:solidFill>
                        <a:srgbClr val="0070C0"/>
                      </a:solidFill>
                      <a:effectLst/>
                      <a:uLnTx/>
                      <a:uFillTx/>
                      <a:latin typeface="Helvetica" panose="020B0604020202020204" pitchFamily="34" charset="0"/>
                      <a:cs typeface="Helvetica" panose="020B0604020202020204" pitchFamily="34" charset="0"/>
                    </a:rPr>
                    <a:t>Persona(s) designada por el Jefe de la Oficina Asesora de Planeación, para revisar la planeación formulada, los ajustes solicitados y los reportes de avance remitidos por las Dependencias a través de la herramienta.</a:t>
                  </a:r>
                </a:p>
              </p:txBody>
            </p:sp>
          </p:grpSp>
          <p:grpSp>
            <p:nvGrpSpPr>
              <p:cNvPr id="41" name="Group 36">
                <a:extLst>
                  <a:ext uri="{FF2B5EF4-FFF2-40B4-BE49-F238E27FC236}">
                    <a16:creationId xmlns:a16="http://schemas.microsoft.com/office/drawing/2014/main" id="{D57CBB42-3882-47C2-A2BB-40B3CA92BCC4}"/>
                  </a:ext>
                </a:extLst>
              </p:cNvPr>
              <p:cNvGrpSpPr/>
              <p:nvPr/>
            </p:nvGrpSpPr>
            <p:grpSpPr>
              <a:xfrm>
                <a:off x="5090031" y="3967189"/>
                <a:ext cx="3542335" cy="984852"/>
                <a:chOff x="8925449" y="1704535"/>
                <a:chExt cx="3669984" cy="1313131"/>
              </a:xfrm>
            </p:grpSpPr>
            <p:sp>
              <p:nvSpPr>
                <p:cNvPr id="45" name="TextBox 37">
                  <a:extLst>
                    <a:ext uri="{FF2B5EF4-FFF2-40B4-BE49-F238E27FC236}">
                      <a16:creationId xmlns:a16="http://schemas.microsoft.com/office/drawing/2014/main" id="{69F62E94-E0AC-4395-9779-5365EFA4BF25}"/>
                    </a:ext>
                  </a:extLst>
                </p:cNvPr>
                <p:cNvSpPr txBox="1"/>
                <p:nvPr/>
              </p:nvSpPr>
              <p:spPr>
                <a:xfrm>
                  <a:off x="9669353" y="1704535"/>
                  <a:ext cx="2926080" cy="302582"/>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1">
                      <a:ln>
                        <a:noFill/>
                      </a:ln>
                      <a:solidFill>
                        <a:srgbClr val="AA7F12"/>
                      </a:solidFill>
                      <a:effectLst/>
                      <a:uLnTx/>
                      <a:uFillTx/>
                      <a:latin typeface="Helvetica" panose="020B0604020202020204" pitchFamily="34" charset="0"/>
                      <a:cs typeface="Helvetica" panose="020B0604020202020204" pitchFamily="34" charset="0"/>
                    </a:rPr>
                    <a:t>02 – Aprobación</a:t>
                  </a:r>
                </a:p>
              </p:txBody>
            </p:sp>
            <p:sp>
              <p:nvSpPr>
                <p:cNvPr id="46" name="TextBox 38">
                  <a:extLst>
                    <a:ext uri="{FF2B5EF4-FFF2-40B4-BE49-F238E27FC236}">
                      <a16:creationId xmlns:a16="http://schemas.microsoft.com/office/drawing/2014/main" id="{B350C5BF-C488-43E9-9451-5C075D919503}"/>
                    </a:ext>
                  </a:extLst>
                </p:cNvPr>
                <p:cNvSpPr txBox="1"/>
                <p:nvPr/>
              </p:nvSpPr>
              <p:spPr>
                <a:xfrm>
                  <a:off x="8925449" y="1975435"/>
                  <a:ext cx="2764991" cy="1042231"/>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ES" sz="800" b="0" i="1" u="none" strike="noStrike" kern="0" cap="none" spc="0" normalizeH="0" baseline="0" noProof="0" dirty="0">
                      <a:ln>
                        <a:noFill/>
                      </a:ln>
                      <a:solidFill>
                        <a:srgbClr val="AA7F12"/>
                      </a:solidFill>
                      <a:effectLst/>
                      <a:uLnTx/>
                      <a:uFillTx/>
                      <a:latin typeface="Helvetica" panose="020B0604020202020204" pitchFamily="34" charset="0"/>
                      <a:cs typeface="Helvetica" panose="020B0604020202020204" pitchFamily="34" charset="0"/>
                    </a:rPr>
                    <a:t>Este rol lo tienen todos los jefes de las Direcciones Técnicas, Oficinas, Secretaría General, Coordinadores de los Grupos de Apoyo de la Secretaría General, Subdirección y Dirección General (la dirección general podrá contar con un designado), quienes están encargados de aprobar los entregables cargados, las modificaciones realizadas al plan por el enlace en la herramienta y los reportes de seguimiento de las actividades y entregables. </a:t>
                  </a:r>
                  <a:endParaRPr kumimoji="0" lang="es-CO" sz="800" b="0" i="1" u="none" strike="noStrike" kern="0" cap="none" spc="0" normalizeH="0" baseline="0" noProof="0" dirty="0">
                    <a:ln>
                      <a:noFill/>
                    </a:ln>
                    <a:solidFill>
                      <a:srgbClr val="AA7F12"/>
                    </a:solidFill>
                    <a:effectLst/>
                    <a:uLnTx/>
                    <a:uFillTx/>
                    <a:latin typeface="Helvetica" panose="020B0604020202020204" pitchFamily="34" charset="0"/>
                    <a:cs typeface="Helvetica" panose="020B0604020202020204" pitchFamily="34" charset="0"/>
                  </a:endParaRPr>
                </a:p>
              </p:txBody>
            </p:sp>
          </p:grpSp>
          <p:grpSp>
            <p:nvGrpSpPr>
              <p:cNvPr id="42" name="Group 36">
                <a:extLst>
                  <a:ext uri="{FF2B5EF4-FFF2-40B4-BE49-F238E27FC236}">
                    <a16:creationId xmlns:a16="http://schemas.microsoft.com/office/drawing/2014/main" id="{ED604DBB-E3BF-4513-87AD-72D3A804C91A}"/>
                  </a:ext>
                </a:extLst>
              </p:cNvPr>
              <p:cNvGrpSpPr/>
              <p:nvPr/>
            </p:nvGrpSpPr>
            <p:grpSpPr>
              <a:xfrm>
                <a:off x="562858" y="4529636"/>
                <a:ext cx="3317102" cy="611519"/>
                <a:chOff x="9100702" y="1704554"/>
                <a:chExt cx="3436634" cy="815356"/>
              </a:xfrm>
            </p:grpSpPr>
            <p:sp>
              <p:nvSpPr>
                <p:cNvPr id="43" name="TextBox 37">
                  <a:extLst>
                    <a:ext uri="{FF2B5EF4-FFF2-40B4-BE49-F238E27FC236}">
                      <a16:creationId xmlns:a16="http://schemas.microsoft.com/office/drawing/2014/main" id="{B3B7F73B-F349-496B-B522-48102CCC645B}"/>
                    </a:ext>
                  </a:extLst>
                </p:cNvPr>
                <p:cNvSpPr txBox="1"/>
                <p:nvPr/>
              </p:nvSpPr>
              <p:spPr>
                <a:xfrm>
                  <a:off x="9611256" y="1704554"/>
                  <a:ext cx="2926080" cy="30258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1">
                      <a:ln>
                        <a:noFill/>
                      </a:ln>
                      <a:solidFill>
                        <a:srgbClr val="004A84"/>
                      </a:solidFill>
                      <a:effectLst/>
                      <a:uLnTx/>
                      <a:uFillTx/>
                      <a:latin typeface="Helvetica" panose="020B0604020202020204" pitchFamily="34" charset="0"/>
                      <a:cs typeface="Helvetica" panose="020B0604020202020204" pitchFamily="34" charset="0"/>
                    </a:rPr>
                    <a:t>01 – Enlace</a:t>
                  </a:r>
                </a:p>
              </p:txBody>
            </p:sp>
            <p:sp>
              <p:nvSpPr>
                <p:cNvPr id="44" name="TextBox 38">
                  <a:extLst>
                    <a:ext uri="{FF2B5EF4-FFF2-40B4-BE49-F238E27FC236}">
                      <a16:creationId xmlns:a16="http://schemas.microsoft.com/office/drawing/2014/main" id="{DF7FCAA0-FA2C-4E46-801B-C9067A30931B}"/>
                    </a:ext>
                  </a:extLst>
                </p:cNvPr>
                <p:cNvSpPr txBox="1"/>
                <p:nvPr/>
              </p:nvSpPr>
              <p:spPr>
                <a:xfrm>
                  <a:off x="9100702" y="2015604"/>
                  <a:ext cx="1833580" cy="504306"/>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ES" sz="800" b="0" i="1" u="none" strike="noStrike" kern="0" cap="none" spc="0" normalizeH="0" baseline="0" noProof="0" dirty="0">
                      <a:ln>
                        <a:noFill/>
                      </a:ln>
                      <a:solidFill>
                        <a:srgbClr val="004A84"/>
                      </a:solidFill>
                      <a:effectLst/>
                      <a:uLnTx/>
                      <a:uFillTx/>
                      <a:latin typeface="Helvetica" panose="020B0604020202020204" pitchFamily="34" charset="0"/>
                      <a:cs typeface="Helvetica" panose="020B0604020202020204" pitchFamily="34" charset="0"/>
                    </a:rPr>
                    <a:t>Persona de cada dependencia con permisos para formular y ajustar la planeación en la herramienta SGI.</a:t>
                  </a:r>
                  <a:endParaRPr kumimoji="0" lang="es-CO" sz="800" b="0" i="1" u="none" strike="noStrike" kern="0" cap="none" spc="0" normalizeH="0" baseline="0" noProof="0" dirty="0">
                    <a:ln>
                      <a:noFill/>
                    </a:ln>
                    <a:solidFill>
                      <a:srgbClr val="004A84"/>
                    </a:solidFill>
                    <a:effectLst/>
                    <a:uLnTx/>
                    <a:uFillTx/>
                    <a:latin typeface="Helvetica" panose="020B0604020202020204" pitchFamily="34" charset="0"/>
                    <a:cs typeface="Helvetica" panose="020B0604020202020204" pitchFamily="34" charset="0"/>
                  </a:endParaRPr>
                </a:p>
              </p:txBody>
            </p:sp>
          </p:grpSp>
        </p:grpSp>
        <p:sp>
          <p:nvSpPr>
            <p:cNvPr id="29" name="Forma libre: forma 98">
              <a:extLst>
                <a:ext uri="{FF2B5EF4-FFF2-40B4-BE49-F238E27FC236}">
                  <a16:creationId xmlns:a16="http://schemas.microsoft.com/office/drawing/2014/main" id="{E62F5F29-3B89-477E-A096-E87BA47E57EA}"/>
                </a:ext>
              </a:extLst>
            </p:cNvPr>
            <p:cNvSpPr/>
            <p:nvPr/>
          </p:nvSpPr>
          <p:spPr>
            <a:xfrm>
              <a:off x="7954584" y="1836064"/>
              <a:ext cx="2679192" cy="1665766"/>
            </a:xfrm>
            <a:custGeom>
              <a:avLst/>
              <a:gdLst>
                <a:gd name="connsiteX0" fmla="*/ 749808 w 2679192"/>
                <a:gd name="connsiteY0" fmla="*/ 47278 h 1665766"/>
                <a:gd name="connsiteX1" fmla="*/ 667512 w 2679192"/>
                <a:gd name="connsiteY1" fmla="*/ 1558 h 1665766"/>
                <a:gd name="connsiteX2" fmla="*/ 466344 w 2679192"/>
                <a:gd name="connsiteY2" fmla="*/ 19846 h 1665766"/>
                <a:gd name="connsiteX3" fmla="*/ 374904 w 2679192"/>
                <a:gd name="connsiteY3" fmla="*/ 56422 h 1665766"/>
                <a:gd name="connsiteX4" fmla="*/ 329184 w 2679192"/>
                <a:gd name="connsiteY4" fmla="*/ 65566 h 1665766"/>
                <a:gd name="connsiteX5" fmla="*/ 274320 w 2679192"/>
                <a:gd name="connsiteY5" fmla="*/ 111286 h 1665766"/>
                <a:gd name="connsiteX6" fmla="*/ 246888 w 2679192"/>
                <a:gd name="connsiteY6" fmla="*/ 138718 h 1665766"/>
                <a:gd name="connsiteX7" fmla="*/ 192024 w 2679192"/>
                <a:gd name="connsiteY7" fmla="*/ 175294 h 1665766"/>
                <a:gd name="connsiteX8" fmla="*/ 173736 w 2679192"/>
                <a:gd name="connsiteY8" fmla="*/ 202726 h 1665766"/>
                <a:gd name="connsiteX9" fmla="*/ 91440 w 2679192"/>
                <a:gd name="connsiteY9" fmla="*/ 275878 h 1665766"/>
                <a:gd name="connsiteX10" fmla="*/ 82296 w 2679192"/>
                <a:gd name="connsiteY10" fmla="*/ 303310 h 1665766"/>
                <a:gd name="connsiteX11" fmla="*/ 54864 w 2679192"/>
                <a:gd name="connsiteY11" fmla="*/ 321598 h 1665766"/>
                <a:gd name="connsiteX12" fmla="*/ 27432 w 2679192"/>
                <a:gd name="connsiteY12" fmla="*/ 349030 h 1665766"/>
                <a:gd name="connsiteX13" fmla="*/ 0 w 2679192"/>
                <a:gd name="connsiteY13" fmla="*/ 440470 h 1665766"/>
                <a:gd name="connsiteX14" fmla="*/ 18288 w 2679192"/>
                <a:gd name="connsiteY14" fmla="*/ 751366 h 1665766"/>
                <a:gd name="connsiteX15" fmla="*/ 27432 w 2679192"/>
                <a:gd name="connsiteY15" fmla="*/ 797086 h 1665766"/>
                <a:gd name="connsiteX16" fmla="*/ 36576 w 2679192"/>
                <a:gd name="connsiteY16" fmla="*/ 851950 h 1665766"/>
                <a:gd name="connsiteX17" fmla="*/ 64008 w 2679192"/>
                <a:gd name="connsiteY17" fmla="*/ 906814 h 1665766"/>
                <a:gd name="connsiteX18" fmla="*/ 82296 w 2679192"/>
                <a:gd name="connsiteY18" fmla="*/ 943390 h 1665766"/>
                <a:gd name="connsiteX19" fmla="*/ 91440 w 2679192"/>
                <a:gd name="connsiteY19" fmla="*/ 970822 h 1665766"/>
                <a:gd name="connsiteX20" fmla="*/ 118872 w 2679192"/>
                <a:gd name="connsiteY20" fmla="*/ 1007398 h 1665766"/>
                <a:gd name="connsiteX21" fmla="*/ 137160 w 2679192"/>
                <a:gd name="connsiteY21" fmla="*/ 1043974 h 1665766"/>
                <a:gd name="connsiteX22" fmla="*/ 146304 w 2679192"/>
                <a:gd name="connsiteY22" fmla="*/ 1071406 h 1665766"/>
                <a:gd name="connsiteX23" fmla="*/ 173736 w 2679192"/>
                <a:gd name="connsiteY23" fmla="*/ 1107982 h 1665766"/>
                <a:gd name="connsiteX24" fmla="*/ 192024 w 2679192"/>
                <a:gd name="connsiteY24" fmla="*/ 1135414 h 1665766"/>
                <a:gd name="connsiteX25" fmla="*/ 246888 w 2679192"/>
                <a:gd name="connsiteY25" fmla="*/ 1190278 h 1665766"/>
                <a:gd name="connsiteX26" fmla="*/ 274320 w 2679192"/>
                <a:gd name="connsiteY26" fmla="*/ 1217710 h 1665766"/>
                <a:gd name="connsiteX27" fmla="*/ 301752 w 2679192"/>
                <a:gd name="connsiteY27" fmla="*/ 1235998 h 1665766"/>
                <a:gd name="connsiteX28" fmla="*/ 356616 w 2679192"/>
                <a:gd name="connsiteY28" fmla="*/ 1290862 h 1665766"/>
                <a:gd name="connsiteX29" fmla="*/ 374904 w 2679192"/>
                <a:gd name="connsiteY29" fmla="*/ 1318294 h 1665766"/>
                <a:gd name="connsiteX30" fmla="*/ 402336 w 2679192"/>
                <a:gd name="connsiteY30" fmla="*/ 1327438 h 1665766"/>
                <a:gd name="connsiteX31" fmla="*/ 429768 w 2679192"/>
                <a:gd name="connsiteY31" fmla="*/ 1345726 h 1665766"/>
                <a:gd name="connsiteX32" fmla="*/ 466344 w 2679192"/>
                <a:gd name="connsiteY32" fmla="*/ 1382302 h 1665766"/>
                <a:gd name="connsiteX33" fmla="*/ 521208 w 2679192"/>
                <a:gd name="connsiteY33" fmla="*/ 1418878 h 1665766"/>
                <a:gd name="connsiteX34" fmla="*/ 548640 w 2679192"/>
                <a:gd name="connsiteY34" fmla="*/ 1437166 h 1665766"/>
                <a:gd name="connsiteX35" fmla="*/ 585216 w 2679192"/>
                <a:gd name="connsiteY35" fmla="*/ 1455454 h 1665766"/>
                <a:gd name="connsiteX36" fmla="*/ 612648 w 2679192"/>
                <a:gd name="connsiteY36" fmla="*/ 1473742 h 1665766"/>
                <a:gd name="connsiteX37" fmla="*/ 667512 w 2679192"/>
                <a:gd name="connsiteY37" fmla="*/ 1492030 h 1665766"/>
                <a:gd name="connsiteX38" fmla="*/ 749808 w 2679192"/>
                <a:gd name="connsiteY38" fmla="*/ 1519462 h 1665766"/>
                <a:gd name="connsiteX39" fmla="*/ 813816 w 2679192"/>
                <a:gd name="connsiteY39" fmla="*/ 1556038 h 1665766"/>
                <a:gd name="connsiteX40" fmla="*/ 850392 w 2679192"/>
                <a:gd name="connsiteY40" fmla="*/ 1565182 h 1665766"/>
                <a:gd name="connsiteX41" fmla="*/ 886968 w 2679192"/>
                <a:gd name="connsiteY41" fmla="*/ 1583470 h 1665766"/>
                <a:gd name="connsiteX42" fmla="*/ 960120 w 2679192"/>
                <a:gd name="connsiteY42" fmla="*/ 1629190 h 1665766"/>
                <a:gd name="connsiteX43" fmla="*/ 1051560 w 2679192"/>
                <a:gd name="connsiteY43" fmla="*/ 1647478 h 1665766"/>
                <a:gd name="connsiteX44" fmla="*/ 1088136 w 2679192"/>
                <a:gd name="connsiteY44" fmla="*/ 1656622 h 1665766"/>
                <a:gd name="connsiteX45" fmla="*/ 1197864 w 2679192"/>
                <a:gd name="connsiteY45" fmla="*/ 1665766 h 1665766"/>
                <a:gd name="connsiteX46" fmla="*/ 1389888 w 2679192"/>
                <a:gd name="connsiteY46" fmla="*/ 1656622 h 1665766"/>
                <a:gd name="connsiteX47" fmla="*/ 1426464 w 2679192"/>
                <a:gd name="connsiteY47" fmla="*/ 1647478 h 1665766"/>
                <a:gd name="connsiteX48" fmla="*/ 1554480 w 2679192"/>
                <a:gd name="connsiteY48" fmla="*/ 1638334 h 1665766"/>
                <a:gd name="connsiteX49" fmla="*/ 1591056 w 2679192"/>
                <a:gd name="connsiteY49" fmla="*/ 1620046 h 1665766"/>
                <a:gd name="connsiteX50" fmla="*/ 1655064 w 2679192"/>
                <a:gd name="connsiteY50" fmla="*/ 1610902 h 1665766"/>
                <a:gd name="connsiteX51" fmla="*/ 1700784 w 2679192"/>
                <a:gd name="connsiteY51" fmla="*/ 1601758 h 1665766"/>
                <a:gd name="connsiteX52" fmla="*/ 1819656 w 2679192"/>
                <a:gd name="connsiteY52" fmla="*/ 1574326 h 1665766"/>
                <a:gd name="connsiteX53" fmla="*/ 1901952 w 2679192"/>
                <a:gd name="connsiteY53" fmla="*/ 1546894 h 1665766"/>
                <a:gd name="connsiteX54" fmla="*/ 1965960 w 2679192"/>
                <a:gd name="connsiteY54" fmla="*/ 1510318 h 1665766"/>
                <a:gd name="connsiteX55" fmla="*/ 2020824 w 2679192"/>
                <a:gd name="connsiteY55" fmla="*/ 1492030 h 1665766"/>
                <a:gd name="connsiteX56" fmla="*/ 2066544 w 2679192"/>
                <a:gd name="connsiteY56" fmla="*/ 1473742 h 1665766"/>
                <a:gd name="connsiteX57" fmla="*/ 2130552 w 2679192"/>
                <a:gd name="connsiteY57" fmla="*/ 1455454 h 1665766"/>
                <a:gd name="connsiteX58" fmla="*/ 2194560 w 2679192"/>
                <a:gd name="connsiteY58" fmla="*/ 1400590 h 1665766"/>
                <a:gd name="connsiteX59" fmla="*/ 2258568 w 2679192"/>
                <a:gd name="connsiteY59" fmla="*/ 1354870 h 1665766"/>
                <a:gd name="connsiteX60" fmla="*/ 2286000 w 2679192"/>
                <a:gd name="connsiteY60" fmla="*/ 1327438 h 1665766"/>
                <a:gd name="connsiteX61" fmla="*/ 2322576 w 2679192"/>
                <a:gd name="connsiteY61" fmla="*/ 1318294 h 1665766"/>
                <a:gd name="connsiteX62" fmla="*/ 2368296 w 2679192"/>
                <a:gd name="connsiteY62" fmla="*/ 1281718 h 1665766"/>
                <a:gd name="connsiteX63" fmla="*/ 2423160 w 2679192"/>
                <a:gd name="connsiteY63" fmla="*/ 1208566 h 1665766"/>
                <a:gd name="connsiteX64" fmla="*/ 2432304 w 2679192"/>
                <a:gd name="connsiteY64" fmla="*/ 1171990 h 1665766"/>
                <a:gd name="connsiteX65" fmla="*/ 2487168 w 2679192"/>
                <a:gd name="connsiteY65" fmla="*/ 1089694 h 1665766"/>
                <a:gd name="connsiteX66" fmla="*/ 2523744 w 2679192"/>
                <a:gd name="connsiteY66" fmla="*/ 1034830 h 1665766"/>
                <a:gd name="connsiteX67" fmla="*/ 2542032 w 2679192"/>
                <a:gd name="connsiteY67" fmla="*/ 1007398 h 1665766"/>
                <a:gd name="connsiteX68" fmla="*/ 2569464 w 2679192"/>
                <a:gd name="connsiteY68" fmla="*/ 934246 h 1665766"/>
                <a:gd name="connsiteX69" fmla="*/ 2587752 w 2679192"/>
                <a:gd name="connsiteY69" fmla="*/ 897670 h 1665766"/>
                <a:gd name="connsiteX70" fmla="*/ 2606040 w 2679192"/>
                <a:gd name="connsiteY70" fmla="*/ 833662 h 1665766"/>
                <a:gd name="connsiteX71" fmla="*/ 2633472 w 2679192"/>
                <a:gd name="connsiteY71" fmla="*/ 778798 h 1665766"/>
                <a:gd name="connsiteX72" fmla="*/ 2660904 w 2679192"/>
                <a:gd name="connsiteY72" fmla="*/ 678214 h 1665766"/>
                <a:gd name="connsiteX73" fmla="*/ 2679192 w 2679192"/>
                <a:gd name="connsiteY73" fmla="*/ 614206 h 1665766"/>
                <a:gd name="connsiteX74" fmla="*/ 2670048 w 2679192"/>
                <a:gd name="connsiteY74" fmla="*/ 431326 h 1665766"/>
                <a:gd name="connsiteX75" fmla="*/ 2606040 w 2679192"/>
                <a:gd name="connsiteY75" fmla="*/ 330742 h 1665766"/>
                <a:gd name="connsiteX76" fmla="*/ 2551176 w 2679192"/>
                <a:gd name="connsiteY76" fmla="*/ 275878 h 1665766"/>
                <a:gd name="connsiteX77" fmla="*/ 2487168 w 2679192"/>
                <a:gd name="connsiteY77" fmla="*/ 193582 h 1665766"/>
                <a:gd name="connsiteX78" fmla="*/ 2468880 w 2679192"/>
                <a:gd name="connsiteY78" fmla="*/ 166150 h 1665766"/>
                <a:gd name="connsiteX79" fmla="*/ 2441448 w 2679192"/>
                <a:gd name="connsiteY79" fmla="*/ 147862 h 1665766"/>
                <a:gd name="connsiteX80" fmla="*/ 2414016 w 2679192"/>
                <a:gd name="connsiteY80" fmla="*/ 120430 h 1665766"/>
                <a:gd name="connsiteX81" fmla="*/ 2359152 w 2679192"/>
                <a:gd name="connsiteY81" fmla="*/ 83854 h 1665766"/>
                <a:gd name="connsiteX82" fmla="*/ 2331720 w 2679192"/>
                <a:gd name="connsiteY82" fmla="*/ 65566 h 1665766"/>
                <a:gd name="connsiteX83" fmla="*/ 2258568 w 2679192"/>
                <a:gd name="connsiteY83" fmla="*/ 47278 h 1665766"/>
                <a:gd name="connsiteX84" fmla="*/ 2221992 w 2679192"/>
                <a:gd name="connsiteY84" fmla="*/ 38134 h 1665766"/>
                <a:gd name="connsiteX85" fmla="*/ 2176272 w 2679192"/>
                <a:gd name="connsiteY85" fmla="*/ 28990 h 1665766"/>
                <a:gd name="connsiteX86" fmla="*/ 1920240 w 2679192"/>
                <a:gd name="connsiteY86" fmla="*/ 38134 h 1665766"/>
                <a:gd name="connsiteX87" fmla="*/ 1874520 w 2679192"/>
                <a:gd name="connsiteY87" fmla="*/ 47278 h 1665766"/>
                <a:gd name="connsiteX88" fmla="*/ 1792224 w 2679192"/>
                <a:gd name="connsiteY88" fmla="*/ 56422 h 1665766"/>
                <a:gd name="connsiteX89" fmla="*/ 1252728 w 2679192"/>
                <a:gd name="connsiteY89" fmla="*/ 47278 h 1665766"/>
                <a:gd name="connsiteX90" fmla="*/ 1197864 w 2679192"/>
                <a:gd name="connsiteY90" fmla="*/ 38134 h 1665766"/>
                <a:gd name="connsiteX91" fmla="*/ 758952 w 2679192"/>
                <a:gd name="connsiteY91" fmla="*/ 47278 h 1665766"/>
                <a:gd name="connsiteX92" fmla="*/ 694944 w 2679192"/>
                <a:gd name="connsiteY92" fmla="*/ 65566 h 1665766"/>
                <a:gd name="connsiteX93" fmla="*/ 640080 w 2679192"/>
                <a:gd name="connsiteY93" fmla="*/ 65566 h 16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679192" h="1665766">
                  <a:moveTo>
                    <a:pt x="749808" y="47278"/>
                  </a:moveTo>
                  <a:cubicBezTo>
                    <a:pt x="722376" y="32038"/>
                    <a:pt x="698747" y="4581"/>
                    <a:pt x="667512" y="1558"/>
                  </a:cubicBezTo>
                  <a:cubicBezTo>
                    <a:pt x="600493" y="-4928"/>
                    <a:pt x="533000" y="10324"/>
                    <a:pt x="466344" y="19846"/>
                  </a:cubicBezTo>
                  <a:cubicBezTo>
                    <a:pt x="399748" y="29360"/>
                    <a:pt x="427874" y="38765"/>
                    <a:pt x="374904" y="56422"/>
                  </a:cubicBezTo>
                  <a:cubicBezTo>
                    <a:pt x="360160" y="61337"/>
                    <a:pt x="344424" y="62518"/>
                    <a:pt x="329184" y="65566"/>
                  </a:cubicBezTo>
                  <a:cubicBezTo>
                    <a:pt x="249041" y="145709"/>
                    <a:pt x="350703" y="47633"/>
                    <a:pt x="274320" y="111286"/>
                  </a:cubicBezTo>
                  <a:cubicBezTo>
                    <a:pt x="264386" y="119565"/>
                    <a:pt x="257096" y="130779"/>
                    <a:pt x="246888" y="138718"/>
                  </a:cubicBezTo>
                  <a:cubicBezTo>
                    <a:pt x="229538" y="152212"/>
                    <a:pt x="192024" y="175294"/>
                    <a:pt x="192024" y="175294"/>
                  </a:cubicBezTo>
                  <a:cubicBezTo>
                    <a:pt x="185928" y="184438"/>
                    <a:pt x="181037" y="194512"/>
                    <a:pt x="173736" y="202726"/>
                  </a:cubicBezTo>
                  <a:cubicBezTo>
                    <a:pt x="128183" y="253973"/>
                    <a:pt x="133133" y="248083"/>
                    <a:pt x="91440" y="275878"/>
                  </a:cubicBezTo>
                  <a:cubicBezTo>
                    <a:pt x="88392" y="285022"/>
                    <a:pt x="88317" y="295784"/>
                    <a:pt x="82296" y="303310"/>
                  </a:cubicBezTo>
                  <a:cubicBezTo>
                    <a:pt x="75431" y="311892"/>
                    <a:pt x="63307" y="314563"/>
                    <a:pt x="54864" y="321598"/>
                  </a:cubicBezTo>
                  <a:cubicBezTo>
                    <a:pt x="44930" y="329877"/>
                    <a:pt x="36576" y="339886"/>
                    <a:pt x="27432" y="349030"/>
                  </a:cubicBezTo>
                  <a:cubicBezTo>
                    <a:pt x="5170" y="415816"/>
                    <a:pt x="13819" y="385192"/>
                    <a:pt x="0" y="440470"/>
                  </a:cubicBezTo>
                  <a:cubicBezTo>
                    <a:pt x="6096" y="544102"/>
                    <a:pt x="-2071" y="649571"/>
                    <a:pt x="18288" y="751366"/>
                  </a:cubicBezTo>
                  <a:cubicBezTo>
                    <a:pt x="21336" y="766606"/>
                    <a:pt x="24652" y="781795"/>
                    <a:pt x="27432" y="797086"/>
                  </a:cubicBezTo>
                  <a:cubicBezTo>
                    <a:pt x="30749" y="815327"/>
                    <a:pt x="32554" y="833851"/>
                    <a:pt x="36576" y="851950"/>
                  </a:cubicBezTo>
                  <a:cubicBezTo>
                    <a:pt x="44196" y="886242"/>
                    <a:pt x="46073" y="875428"/>
                    <a:pt x="64008" y="906814"/>
                  </a:cubicBezTo>
                  <a:cubicBezTo>
                    <a:pt x="70771" y="918649"/>
                    <a:pt x="76926" y="930861"/>
                    <a:pt x="82296" y="943390"/>
                  </a:cubicBezTo>
                  <a:cubicBezTo>
                    <a:pt x="86093" y="952249"/>
                    <a:pt x="86658" y="962453"/>
                    <a:pt x="91440" y="970822"/>
                  </a:cubicBezTo>
                  <a:cubicBezTo>
                    <a:pt x="99001" y="984054"/>
                    <a:pt x="110795" y="994475"/>
                    <a:pt x="118872" y="1007398"/>
                  </a:cubicBezTo>
                  <a:cubicBezTo>
                    <a:pt x="126096" y="1018957"/>
                    <a:pt x="131790" y="1031445"/>
                    <a:pt x="137160" y="1043974"/>
                  </a:cubicBezTo>
                  <a:cubicBezTo>
                    <a:pt x="140957" y="1052833"/>
                    <a:pt x="141522" y="1063037"/>
                    <a:pt x="146304" y="1071406"/>
                  </a:cubicBezTo>
                  <a:cubicBezTo>
                    <a:pt x="153865" y="1084638"/>
                    <a:pt x="164878" y="1095581"/>
                    <a:pt x="173736" y="1107982"/>
                  </a:cubicBezTo>
                  <a:cubicBezTo>
                    <a:pt x="180124" y="1116925"/>
                    <a:pt x="184723" y="1127200"/>
                    <a:pt x="192024" y="1135414"/>
                  </a:cubicBezTo>
                  <a:cubicBezTo>
                    <a:pt x="209207" y="1154744"/>
                    <a:pt x="228600" y="1171990"/>
                    <a:pt x="246888" y="1190278"/>
                  </a:cubicBezTo>
                  <a:cubicBezTo>
                    <a:pt x="256032" y="1199422"/>
                    <a:pt x="263560" y="1210537"/>
                    <a:pt x="274320" y="1217710"/>
                  </a:cubicBezTo>
                  <a:cubicBezTo>
                    <a:pt x="283464" y="1223806"/>
                    <a:pt x="293538" y="1228697"/>
                    <a:pt x="301752" y="1235998"/>
                  </a:cubicBezTo>
                  <a:cubicBezTo>
                    <a:pt x="321082" y="1253181"/>
                    <a:pt x="342270" y="1269343"/>
                    <a:pt x="356616" y="1290862"/>
                  </a:cubicBezTo>
                  <a:cubicBezTo>
                    <a:pt x="362712" y="1300006"/>
                    <a:pt x="366322" y="1311429"/>
                    <a:pt x="374904" y="1318294"/>
                  </a:cubicBezTo>
                  <a:cubicBezTo>
                    <a:pt x="382430" y="1324315"/>
                    <a:pt x="393715" y="1323127"/>
                    <a:pt x="402336" y="1327438"/>
                  </a:cubicBezTo>
                  <a:cubicBezTo>
                    <a:pt x="412166" y="1332353"/>
                    <a:pt x="421424" y="1338574"/>
                    <a:pt x="429768" y="1345726"/>
                  </a:cubicBezTo>
                  <a:cubicBezTo>
                    <a:pt x="442859" y="1356947"/>
                    <a:pt x="452880" y="1371531"/>
                    <a:pt x="466344" y="1382302"/>
                  </a:cubicBezTo>
                  <a:cubicBezTo>
                    <a:pt x="483507" y="1396032"/>
                    <a:pt x="502920" y="1406686"/>
                    <a:pt x="521208" y="1418878"/>
                  </a:cubicBezTo>
                  <a:cubicBezTo>
                    <a:pt x="530352" y="1424974"/>
                    <a:pt x="538810" y="1432251"/>
                    <a:pt x="548640" y="1437166"/>
                  </a:cubicBezTo>
                  <a:cubicBezTo>
                    <a:pt x="560832" y="1443262"/>
                    <a:pt x="573381" y="1448691"/>
                    <a:pt x="585216" y="1455454"/>
                  </a:cubicBezTo>
                  <a:cubicBezTo>
                    <a:pt x="594758" y="1460906"/>
                    <a:pt x="602605" y="1469279"/>
                    <a:pt x="612648" y="1473742"/>
                  </a:cubicBezTo>
                  <a:cubicBezTo>
                    <a:pt x="630264" y="1481571"/>
                    <a:pt x="649614" y="1484871"/>
                    <a:pt x="667512" y="1492030"/>
                  </a:cubicBezTo>
                  <a:cubicBezTo>
                    <a:pt x="724900" y="1514985"/>
                    <a:pt x="697308" y="1506337"/>
                    <a:pt x="749808" y="1519462"/>
                  </a:cubicBezTo>
                  <a:cubicBezTo>
                    <a:pt x="772547" y="1534622"/>
                    <a:pt x="787299" y="1546094"/>
                    <a:pt x="813816" y="1556038"/>
                  </a:cubicBezTo>
                  <a:cubicBezTo>
                    <a:pt x="825583" y="1560451"/>
                    <a:pt x="838625" y="1560769"/>
                    <a:pt x="850392" y="1565182"/>
                  </a:cubicBezTo>
                  <a:cubicBezTo>
                    <a:pt x="863155" y="1569968"/>
                    <a:pt x="875409" y="1576246"/>
                    <a:pt x="886968" y="1583470"/>
                  </a:cubicBezTo>
                  <a:cubicBezTo>
                    <a:pt x="916489" y="1601921"/>
                    <a:pt x="925976" y="1619435"/>
                    <a:pt x="960120" y="1629190"/>
                  </a:cubicBezTo>
                  <a:cubicBezTo>
                    <a:pt x="990008" y="1637729"/>
                    <a:pt x="1021404" y="1639939"/>
                    <a:pt x="1051560" y="1647478"/>
                  </a:cubicBezTo>
                  <a:cubicBezTo>
                    <a:pt x="1063752" y="1650526"/>
                    <a:pt x="1075666" y="1655063"/>
                    <a:pt x="1088136" y="1656622"/>
                  </a:cubicBezTo>
                  <a:cubicBezTo>
                    <a:pt x="1124555" y="1661174"/>
                    <a:pt x="1161288" y="1662718"/>
                    <a:pt x="1197864" y="1665766"/>
                  </a:cubicBezTo>
                  <a:cubicBezTo>
                    <a:pt x="1261872" y="1662718"/>
                    <a:pt x="1326012" y="1661732"/>
                    <a:pt x="1389888" y="1656622"/>
                  </a:cubicBezTo>
                  <a:cubicBezTo>
                    <a:pt x="1402415" y="1655620"/>
                    <a:pt x="1413974" y="1648866"/>
                    <a:pt x="1426464" y="1647478"/>
                  </a:cubicBezTo>
                  <a:cubicBezTo>
                    <a:pt x="1468983" y="1642754"/>
                    <a:pt x="1511808" y="1641382"/>
                    <a:pt x="1554480" y="1638334"/>
                  </a:cubicBezTo>
                  <a:cubicBezTo>
                    <a:pt x="1566672" y="1632238"/>
                    <a:pt x="1577905" y="1623633"/>
                    <a:pt x="1591056" y="1620046"/>
                  </a:cubicBezTo>
                  <a:cubicBezTo>
                    <a:pt x="1611849" y="1614375"/>
                    <a:pt x="1633805" y="1614445"/>
                    <a:pt x="1655064" y="1610902"/>
                  </a:cubicBezTo>
                  <a:cubicBezTo>
                    <a:pt x="1670394" y="1608347"/>
                    <a:pt x="1685640" y="1605253"/>
                    <a:pt x="1700784" y="1601758"/>
                  </a:cubicBezTo>
                  <a:cubicBezTo>
                    <a:pt x="1844157" y="1568672"/>
                    <a:pt x="1715192" y="1595219"/>
                    <a:pt x="1819656" y="1574326"/>
                  </a:cubicBezTo>
                  <a:cubicBezTo>
                    <a:pt x="1911591" y="1528359"/>
                    <a:pt x="1795597" y="1582346"/>
                    <a:pt x="1901952" y="1546894"/>
                  </a:cubicBezTo>
                  <a:cubicBezTo>
                    <a:pt x="1974935" y="1522566"/>
                    <a:pt x="1905759" y="1537074"/>
                    <a:pt x="1965960" y="1510318"/>
                  </a:cubicBezTo>
                  <a:cubicBezTo>
                    <a:pt x="1983576" y="1502489"/>
                    <a:pt x="2002707" y="1498618"/>
                    <a:pt x="2020824" y="1492030"/>
                  </a:cubicBezTo>
                  <a:cubicBezTo>
                    <a:pt x="2036250" y="1486421"/>
                    <a:pt x="2050972" y="1478933"/>
                    <a:pt x="2066544" y="1473742"/>
                  </a:cubicBezTo>
                  <a:cubicBezTo>
                    <a:pt x="2084123" y="1467882"/>
                    <a:pt x="2112940" y="1464260"/>
                    <a:pt x="2130552" y="1455454"/>
                  </a:cubicBezTo>
                  <a:cubicBezTo>
                    <a:pt x="2163184" y="1439138"/>
                    <a:pt x="2164563" y="1426837"/>
                    <a:pt x="2194560" y="1400590"/>
                  </a:cubicBezTo>
                  <a:cubicBezTo>
                    <a:pt x="2326328" y="1285293"/>
                    <a:pt x="2156151" y="1440217"/>
                    <a:pt x="2258568" y="1354870"/>
                  </a:cubicBezTo>
                  <a:cubicBezTo>
                    <a:pt x="2268502" y="1346591"/>
                    <a:pt x="2274772" y="1333854"/>
                    <a:pt x="2286000" y="1327438"/>
                  </a:cubicBezTo>
                  <a:cubicBezTo>
                    <a:pt x="2296911" y="1321203"/>
                    <a:pt x="2310384" y="1321342"/>
                    <a:pt x="2322576" y="1318294"/>
                  </a:cubicBezTo>
                  <a:cubicBezTo>
                    <a:pt x="2337816" y="1306102"/>
                    <a:pt x="2355108" y="1296105"/>
                    <a:pt x="2368296" y="1281718"/>
                  </a:cubicBezTo>
                  <a:cubicBezTo>
                    <a:pt x="2388892" y="1259250"/>
                    <a:pt x="2423160" y="1208566"/>
                    <a:pt x="2423160" y="1208566"/>
                  </a:cubicBezTo>
                  <a:cubicBezTo>
                    <a:pt x="2426208" y="1196374"/>
                    <a:pt x="2427200" y="1183474"/>
                    <a:pt x="2432304" y="1171990"/>
                  </a:cubicBezTo>
                  <a:cubicBezTo>
                    <a:pt x="2447679" y="1137396"/>
                    <a:pt x="2466135" y="1119742"/>
                    <a:pt x="2487168" y="1089694"/>
                  </a:cubicBezTo>
                  <a:cubicBezTo>
                    <a:pt x="2499772" y="1071688"/>
                    <a:pt x="2511552" y="1053118"/>
                    <a:pt x="2523744" y="1034830"/>
                  </a:cubicBezTo>
                  <a:cubicBezTo>
                    <a:pt x="2529840" y="1025686"/>
                    <a:pt x="2538557" y="1017824"/>
                    <a:pt x="2542032" y="1007398"/>
                  </a:cubicBezTo>
                  <a:cubicBezTo>
                    <a:pt x="2552086" y="977235"/>
                    <a:pt x="2554886" y="967048"/>
                    <a:pt x="2569464" y="934246"/>
                  </a:cubicBezTo>
                  <a:cubicBezTo>
                    <a:pt x="2575000" y="921790"/>
                    <a:pt x="2582382" y="910199"/>
                    <a:pt x="2587752" y="897670"/>
                  </a:cubicBezTo>
                  <a:cubicBezTo>
                    <a:pt x="2627652" y="804569"/>
                    <a:pt x="2559639" y="949666"/>
                    <a:pt x="2606040" y="833662"/>
                  </a:cubicBezTo>
                  <a:cubicBezTo>
                    <a:pt x="2613634" y="814678"/>
                    <a:pt x="2625608" y="797672"/>
                    <a:pt x="2633472" y="778798"/>
                  </a:cubicBezTo>
                  <a:cubicBezTo>
                    <a:pt x="2653862" y="729861"/>
                    <a:pt x="2650247" y="726171"/>
                    <a:pt x="2660904" y="678214"/>
                  </a:cubicBezTo>
                  <a:cubicBezTo>
                    <a:pt x="2668558" y="643769"/>
                    <a:pt x="2669009" y="644754"/>
                    <a:pt x="2679192" y="614206"/>
                  </a:cubicBezTo>
                  <a:cubicBezTo>
                    <a:pt x="2676144" y="553246"/>
                    <a:pt x="2675336" y="492133"/>
                    <a:pt x="2670048" y="431326"/>
                  </a:cubicBezTo>
                  <a:cubicBezTo>
                    <a:pt x="2666969" y="395916"/>
                    <a:pt x="2617028" y="345393"/>
                    <a:pt x="2606040" y="330742"/>
                  </a:cubicBezTo>
                  <a:cubicBezTo>
                    <a:pt x="2572014" y="285374"/>
                    <a:pt x="2591288" y="302620"/>
                    <a:pt x="2551176" y="275878"/>
                  </a:cubicBezTo>
                  <a:cubicBezTo>
                    <a:pt x="2458733" y="137213"/>
                    <a:pt x="2558791" y="279530"/>
                    <a:pt x="2487168" y="193582"/>
                  </a:cubicBezTo>
                  <a:cubicBezTo>
                    <a:pt x="2480133" y="185139"/>
                    <a:pt x="2476651" y="173921"/>
                    <a:pt x="2468880" y="166150"/>
                  </a:cubicBezTo>
                  <a:cubicBezTo>
                    <a:pt x="2461109" y="158379"/>
                    <a:pt x="2449891" y="154897"/>
                    <a:pt x="2441448" y="147862"/>
                  </a:cubicBezTo>
                  <a:cubicBezTo>
                    <a:pt x="2431514" y="139583"/>
                    <a:pt x="2424224" y="128369"/>
                    <a:pt x="2414016" y="120430"/>
                  </a:cubicBezTo>
                  <a:cubicBezTo>
                    <a:pt x="2396666" y="106936"/>
                    <a:pt x="2377440" y="96046"/>
                    <a:pt x="2359152" y="83854"/>
                  </a:cubicBezTo>
                  <a:cubicBezTo>
                    <a:pt x="2350008" y="77758"/>
                    <a:pt x="2342382" y="68231"/>
                    <a:pt x="2331720" y="65566"/>
                  </a:cubicBezTo>
                  <a:lnTo>
                    <a:pt x="2258568" y="47278"/>
                  </a:lnTo>
                  <a:cubicBezTo>
                    <a:pt x="2246376" y="44230"/>
                    <a:pt x="2234315" y="40599"/>
                    <a:pt x="2221992" y="38134"/>
                  </a:cubicBezTo>
                  <a:lnTo>
                    <a:pt x="2176272" y="28990"/>
                  </a:lnTo>
                  <a:cubicBezTo>
                    <a:pt x="2090928" y="32038"/>
                    <a:pt x="2005482" y="32968"/>
                    <a:pt x="1920240" y="38134"/>
                  </a:cubicBezTo>
                  <a:cubicBezTo>
                    <a:pt x="1904727" y="39074"/>
                    <a:pt x="1889906" y="45080"/>
                    <a:pt x="1874520" y="47278"/>
                  </a:cubicBezTo>
                  <a:cubicBezTo>
                    <a:pt x="1847197" y="51181"/>
                    <a:pt x="1819656" y="53374"/>
                    <a:pt x="1792224" y="56422"/>
                  </a:cubicBezTo>
                  <a:lnTo>
                    <a:pt x="1252728" y="47278"/>
                  </a:lnTo>
                  <a:cubicBezTo>
                    <a:pt x="1234197" y="46708"/>
                    <a:pt x="1216404" y="38134"/>
                    <a:pt x="1197864" y="38134"/>
                  </a:cubicBezTo>
                  <a:cubicBezTo>
                    <a:pt x="1051528" y="38134"/>
                    <a:pt x="905256" y="44230"/>
                    <a:pt x="758952" y="47278"/>
                  </a:cubicBezTo>
                  <a:cubicBezTo>
                    <a:pt x="742242" y="52848"/>
                    <a:pt x="711346" y="63926"/>
                    <a:pt x="694944" y="65566"/>
                  </a:cubicBezTo>
                  <a:cubicBezTo>
                    <a:pt x="676747" y="67386"/>
                    <a:pt x="658368" y="65566"/>
                    <a:pt x="640080" y="65566"/>
                  </a:cubicBez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latin typeface="Helvetica" panose="020B0604020202020204" pitchFamily="34" charset="0"/>
                <a:cs typeface="Helvetica" panose="020B0604020202020204" pitchFamily="34" charset="0"/>
              </a:endParaRPr>
            </a:p>
          </p:txBody>
        </p:sp>
      </p:grpSp>
      <p:sp>
        <p:nvSpPr>
          <p:cNvPr id="69" name="Forma libre: forma 127">
            <a:extLst>
              <a:ext uri="{FF2B5EF4-FFF2-40B4-BE49-F238E27FC236}">
                <a16:creationId xmlns:a16="http://schemas.microsoft.com/office/drawing/2014/main" id="{896CE6AE-86FC-4816-B416-517CCE7A1BDE}"/>
              </a:ext>
            </a:extLst>
          </p:cNvPr>
          <p:cNvSpPr/>
          <p:nvPr/>
        </p:nvSpPr>
        <p:spPr>
          <a:xfrm>
            <a:off x="7379209" y="2807208"/>
            <a:ext cx="3042800" cy="1326753"/>
          </a:xfrm>
          <a:custGeom>
            <a:avLst/>
            <a:gdLst>
              <a:gd name="connsiteX0" fmla="*/ 1225296 w 2980944"/>
              <a:gd name="connsiteY0" fmla="*/ 45720 h 1280160"/>
              <a:gd name="connsiteX1" fmla="*/ 411480 w 2980944"/>
              <a:gd name="connsiteY1" fmla="*/ 45720 h 1280160"/>
              <a:gd name="connsiteX2" fmla="*/ 374904 w 2980944"/>
              <a:gd name="connsiteY2" fmla="*/ 54864 h 1280160"/>
              <a:gd name="connsiteX3" fmla="*/ 274320 w 2980944"/>
              <a:gd name="connsiteY3" fmla="*/ 73152 h 1280160"/>
              <a:gd name="connsiteX4" fmla="*/ 128016 w 2980944"/>
              <a:gd name="connsiteY4" fmla="*/ 82296 h 1280160"/>
              <a:gd name="connsiteX5" fmla="*/ 100584 w 2980944"/>
              <a:gd name="connsiteY5" fmla="*/ 91440 h 1280160"/>
              <a:gd name="connsiteX6" fmla="*/ 54864 w 2980944"/>
              <a:gd name="connsiteY6" fmla="*/ 146304 h 1280160"/>
              <a:gd name="connsiteX7" fmla="*/ 36576 w 2980944"/>
              <a:gd name="connsiteY7" fmla="*/ 201168 h 1280160"/>
              <a:gd name="connsiteX8" fmla="*/ 18288 w 2980944"/>
              <a:gd name="connsiteY8" fmla="*/ 228600 h 1280160"/>
              <a:gd name="connsiteX9" fmla="*/ 0 w 2980944"/>
              <a:gd name="connsiteY9" fmla="*/ 347472 h 1280160"/>
              <a:gd name="connsiteX10" fmla="*/ 18288 w 2980944"/>
              <a:gd name="connsiteY10" fmla="*/ 612648 h 1280160"/>
              <a:gd name="connsiteX11" fmla="*/ 36576 w 2980944"/>
              <a:gd name="connsiteY11" fmla="*/ 722376 h 1280160"/>
              <a:gd name="connsiteX12" fmla="*/ 54864 w 2980944"/>
              <a:gd name="connsiteY12" fmla="*/ 813816 h 1280160"/>
              <a:gd name="connsiteX13" fmla="*/ 82296 w 2980944"/>
              <a:gd name="connsiteY13" fmla="*/ 868680 h 1280160"/>
              <a:gd name="connsiteX14" fmla="*/ 109728 w 2980944"/>
              <a:gd name="connsiteY14" fmla="*/ 886968 h 1280160"/>
              <a:gd name="connsiteX15" fmla="*/ 173736 w 2980944"/>
              <a:gd name="connsiteY15" fmla="*/ 960120 h 1280160"/>
              <a:gd name="connsiteX16" fmla="*/ 256032 w 2980944"/>
              <a:gd name="connsiteY16" fmla="*/ 1024128 h 1280160"/>
              <a:gd name="connsiteX17" fmla="*/ 338328 w 2980944"/>
              <a:gd name="connsiteY17" fmla="*/ 1060704 h 1280160"/>
              <a:gd name="connsiteX18" fmla="*/ 365760 w 2980944"/>
              <a:gd name="connsiteY18" fmla="*/ 1069848 h 1280160"/>
              <a:gd name="connsiteX19" fmla="*/ 393192 w 2980944"/>
              <a:gd name="connsiteY19" fmla="*/ 1088136 h 1280160"/>
              <a:gd name="connsiteX20" fmla="*/ 448056 w 2980944"/>
              <a:gd name="connsiteY20" fmla="*/ 1106424 h 1280160"/>
              <a:gd name="connsiteX21" fmla="*/ 512064 w 2980944"/>
              <a:gd name="connsiteY21" fmla="*/ 1133856 h 1280160"/>
              <a:gd name="connsiteX22" fmla="*/ 539496 w 2980944"/>
              <a:gd name="connsiteY22" fmla="*/ 1152144 h 1280160"/>
              <a:gd name="connsiteX23" fmla="*/ 603504 w 2980944"/>
              <a:gd name="connsiteY23" fmla="*/ 1179576 h 1280160"/>
              <a:gd name="connsiteX24" fmla="*/ 694944 w 2980944"/>
              <a:gd name="connsiteY24" fmla="*/ 1207008 h 1280160"/>
              <a:gd name="connsiteX25" fmla="*/ 777240 w 2980944"/>
              <a:gd name="connsiteY25" fmla="*/ 1243584 h 1280160"/>
              <a:gd name="connsiteX26" fmla="*/ 804672 w 2980944"/>
              <a:gd name="connsiteY26" fmla="*/ 1252728 h 1280160"/>
              <a:gd name="connsiteX27" fmla="*/ 832104 w 2980944"/>
              <a:gd name="connsiteY27" fmla="*/ 1261872 h 1280160"/>
              <a:gd name="connsiteX28" fmla="*/ 905256 w 2980944"/>
              <a:gd name="connsiteY28" fmla="*/ 1280160 h 1280160"/>
              <a:gd name="connsiteX29" fmla="*/ 1124712 w 2980944"/>
              <a:gd name="connsiteY29" fmla="*/ 1271016 h 1280160"/>
              <a:gd name="connsiteX30" fmla="*/ 1179576 w 2980944"/>
              <a:gd name="connsiteY30" fmla="*/ 1252728 h 1280160"/>
              <a:gd name="connsiteX31" fmla="*/ 1234440 w 2980944"/>
              <a:gd name="connsiteY31" fmla="*/ 1234440 h 1280160"/>
              <a:gd name="connsiteX32" fmla="*/ 1261872 w 2980944"/>
              <a:gd name="connsiteY32" fmla="*/ 1225296 h 1280160"/>
              <a:gd name="connsiteX33" fmla="*/ 1316736 w 2980944"/>
              <a:gd name="connsiteY33" fmla="*/ 1188720 h 1280160"/>
              <a:gd name="connsiteX34" fmla="*/ 1399032 w 2980944"/>
              <a:gd name="connsiteY34" fmla="*/ 1170432 h 1280160"/>
              <a:gd name="connsiteX35" fmla="*/ 1426464 w 2980944"/>
              <a:gd name="connsiteY35" fmla="*/ 1161288 h 1280160"/>
              <a:gd name="connsiteX36" fmla="*/ 1481328 w 2980944"/>
              <a:gd name="connsiteY36" fmla="*/ 1124712 h 1280160"/>
              <a:gd name="connsiteX37" fmla="*/ 1572768 w 2980944"/>
              <a:gd name="connsiteY37" fmla="*/ 1106424 h 1280160"/>
              <a:gd name="connsiteX38" fmla="*/ 1600200 w 2980944"/>
              <a:gd name="connsiteY38" fmla="*/ 1097280 h 1280160"/>
              <a:gd name="connsiteX39" fmla="*/ 1709928 w 2980944"/>
              <a:gd name="connsiteY39" fmla="*/ 1078992 h 1280160"/>
              <a:gd name="connsiteX40" fmla="*/ 1792224 w 2980944"/>
              <a:gd name="connsiteY40" fmla="*/ 1088136 h 1280160"/>
              <a:gd name="connsiteX41" fmla="*/ 1911096 w 2980944"/>
              <a:gd name="connsiteY41" fmla="*/ 1097280 h 1280160"/>
              <a:gd name="connsiteX42" fmla="*/ 1938528 w 2980944"/>
              <a:gd name="connsiteY42" fmla="*/ 1106424 h 1280160"/>
              <a:gd name="connsiteX43" fmla="*/ 1993392 w 2980944"/>
              <a:gd name="connsiteY43" fmla="*/ 1115568 h 1280160"/>
              <a:gd name="connsiteX44" fmla="*/ 2029968 w 2980944"/>
              <a:gd name="connsiteY44" fmla="*/ 1124712 h 1280160"/>
              <a:gd name="connsiteX45" fmla="*/ 2103120 w 2980944"/>
              <a:gd name="connsiteY45" fmla="*/ 1161288 h 1280160"/>
              <a:gd name="connsiteX46" fmla="*/ 2249424 w 2980944"/>
              <a:gd name="connsiteY46" fmla="*/ 1179576 h 1280160"/>
              <a:gd name="connsiteX47" fmla="*/ 2679192 w 2980944"/>
              <a:gd name="connsiteY47" fmla="*/ 1170432 h 1280160"/>
              <a:gd name="connsiteX48" fmla="*/ 2706624 w 2980944"/>
              <a:gd name="connsiteY48" fmla="*/ 1152144 h 1280160"/>
              <a:gd name="connsiteX49" fmla="*/ 2798064 w 2980944"/>
              <a:gd name="connsiteY49" fmla="*/ 1042416 h 1280160"/>
              <a:gd name="connsiteX50" fmla="*/ 2807208 w 2980944"/>
              <a:gd name="connsiteY50" fmla="*/ 1014984 h 1280160"/>
              <a:gd name="connsiteX51" fmla="*/ 2852928 w 2980944"/>
              <a:gd name="connsiteY51" fmla="*/ 950976 h 1280160"/>
              <a:gd name="connsiteX52" fmla="*/ 2871216 w 2980944"/>
              <a:gd name="connsiteY52" fmla="*/ 923544 h 1280160"/>
              <a:gd name="connsiteX53" fmla="*/ 2898648 w 2980944"/>
              <a:gd name="connsiteY53" fmla="*/ 822960 h 1280160"/>
              <a:gd name="connsiteX54" fmla="*/ 2907792 w 2980944"/>
              <a:gd name="connsiteY54" fmla="*/ 740664 h 1280160"/>
              <a:gd name="connsiteX55" fmla="*/ 2916936 w 2980944"/>
              <a:gd name="connsiteY55" fmla="*/ 713232 h 1280160"/>
              <a:gd name="connsiteX56" fmla="*/ 2935224 w 2980944"/>
              <a:gd name="connsiteY56" fmla="*/ 594360 h 1280160"/>
              <a:gd name="connsiteX57" fmla="*/ 2944368 w 2980944"/>
              <a:gd name="connsiteY57" fmla="*/ 557784 h 1280160"/>
              <a:gd name="connsiteX58" fmla="*/ 2953512 w 2980944"/>
              <a:gd name="connsiteY58" fmla="*/ 466344 h 1280160"/>
              <a:gd name="connsiteX59" fmla="*/ 2971800 w 2980944"/>
              <a:gd name="connsiteY59" fmla="*/ 420624 h 1280160"/>
              <a:gd name="connsiteX60" fmla="*/ 2980944 w 2980944"/>
              <a:gd name="connsiteY60" fmla="*/ 393192 h 1280160"/>
              <a:gd name="connsiteX61" fmla="*/ 2962656 w 2980944"/>
              <a:gd name="connsiteY61" fmla="*/ 301752 h 1280160"/>
              <a:gd name="connsiteX62" fmla="*/ 2926080 w 2980944"/>
              <a:gd name="connsiteY62" fmla="*/ 237744 h 1280160"/>
              <a:gd name="connsiteX63" fmla="*/ 2916936 w 2980944"/>
              <a:gd name="connsiteY63" fmla="*/ 210312 h 1280160"/>
              <a:gd name="connsiteX64" fmla="*/ 2825496 w 2980944"/>
              <a:gd name="connsiteY64" fmla="*/ 100584 h 1280160"/>
              <a:gd name="connsiteX65" fmla="*/ 2798064 w 2980944"/>
              <a:gd name="connsiteY65" fmla="*/ 82296 h 1280160"/>
              <a:gd name="connsiteX66" fmla="*/ 2770632 w 2980944"/>
              <a:gd name="connsiteY66" fmla="*/ 73152 h 1280160"/>
              <a:gd name="connsiteX67" fmla="*/ 2743200 w 2980944"/>
              <a:gd name="connsiteY67" fmla="*/ 54864 h 1280160"/>
              <a:gd name="connsiteX68" fmla="*/ 2688336 w 2980944"/>
              <a:gd name="connsiteY68" fmla="*/ 36576 h 1280160"/>
              <a:gd name="connsiteX69" fmla="*/ 2660904 w 2980944"/>
              <a:gd name="connsiteY69" fmla="*/ 27432 h 1280160"/>
              <a:gd name="connsiteX70" fmla="*/ 2514600 w 2980944"/>
              <a:gd name="connsiteY70" fmla="*/ 0 h 1280160"/>
              <a:gd name="connsiteX71" fmla="*/ 2167128 w 2980944"/>
              <a:gd name="connsiteY71" fmla="*/ 18288 h 1280160"/>
              <a:gd name="connsiteX72" fmla="*/ 2103120 w 2980944"/>
              <a:gd name="connsiteY72" fmla="*/ 27432 h 1280160"/>
              <a:gd name="connsiteX73" fmla="*/ 2066544 w 2980944"/>
              <a:gd name="connsiteY73" fmla="*/ 36576 h 1280160"/>
              <a:gd name="connsiteX74" fmla="*/ 1984248 w 2980944"/>
              <a:gd name="connsiteY74" fmla="*/ 54864 h 1280160"/>
              <a:gd name="connsiteX75" fmla="*/ 1956816 w 2980944"/>
              <a:gd name="connsiteY75" fmla="*/ 64008 h 1280160"/>
              <a:gd name="connsiteX76" fmla="*/ 1911096 w 2980944"/>
              <a:gd name="connsiteY76" fmla="*/ 82296 h 1280160"/>
              <a:gd name="connsiteX77" fmla="*/ 1856232 w 2980944"/>
              <a:gd name="connsiteY77" fmla="*/ 91440 h 1280160"/>
              <a:gd name="connsiteX78" fmla="*/ 1810512 w 2980944"/>
              <a:gd name="connsiteY78" fmla="*/ 100584 h 1280160"/>
              <a:gd name="connsiteX79" fmla="*/ 1691640 w 2980944"/>
              <a:gd name="connsiteY79" fmla="*/ 128016 h 1280160"/>
              <a:gd name="connsiteX80" fmla="*/ 1609344 w 2980944"/>
              <a:gd name="connsiteY80" fmla="*/ 137160 h 1280160"/>
              <a:gd name="connsiteX81" fmla="*/ 1444752 w 2980944"/>
              <a:gd name="connsiteY81" fmla="*/ 137160 h 1280160"/>
              <a:gd name="connsiteX82" fmla="*/ 1408176 w 2980944"/>
              <a:gd name="connsiteY82" fmla="*/ 118872 h 1280160"/>
              <a:gd name="connsiteX83" fmla="*/ 1335024 w 2980944"/>
              <a:gd name="connsiteY83" fmla="*/ 100584 h 1280160"/>
              <a:gd name="connsiteX84" fmla="*/ 1298448 w 2980944"/>
              <a:gd name="connsiteY84" fmla="*/ 91440 h 1280160"/>
              <a:gd name="connsiteX85" fmla="*/ 1179576 w 2980944"/>
              <a:gd name="connsiteY85" fmla="*/ 82296 h 1280160"/>
              <a:gd name="connsiteX86" fmla="*/ 1152144 w 2980944"/>
              <a:gd name="connsiteY86" fmla="*/ 73152 h 1280160"/>
              <a:gd name="connsiteX87" fmla="*/ 1097280 w 2980944"/>
              <a:gd name="connsiteY87" fmla="*/ 36576 h 1280160"/>
              <a:gd name="connsiteX88" fmla="*/ 1042416 w 2980944"/>
              <a:gd name="connsiteY88" fmla="*/ 18288 h 1280160"/>
              <a:gd name="connsiteX89" fmla="*/ 841248 w 2980944"/>
              <a:gd name="connsiteY89" fmla="*/ 36576 h 1280160"/>
              <a:gd name="connsiteX90" fmla="*/ 804672 w 2980944"/>
              <a:gd name="connsiteY90" fmla="*/ 45720 h 1280160"/>
              <a:gd name="connsiteX91" fmla="*/ 740664 w 2980944"/>
              <a:gd name="connsiteY91" fmla="*/ 54864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80944" h="1280160">
                <a:moveTo>
                  <a:pt x="1225296" y="45720"/>
                </a:moveTo>
                <a:cubicBezTo>
                  <a:pt x="853112" y="30833"/>
                  <a:pt x="941565" y="30129"/>
                  <a:pt x="411480" y="45720"/>
                </a:cubicBezTo>
                <a:cubicBezTo>
                  <a:pt x="398918" y="46089"/>
                  <a:pt x="387172" y="52138"/>
                  <a:pt x="374904" y="54864"/>
                </a:cubicBezTo>
                <a:cubicBezTo>
                  <a:pt x="355765" y="59117"/>
                  <a:pt x="291117" y="71625"/>
                  <a:pt x="274320" y="73152"/>
                </a:cubicBezTo>
                <a:cubicBezTo>
                  <a:pt x="225658" y="77576"/>
                  <a:pt x="176784" y="79248"/>
                  <a:pt x="128016" y="82296"/>
                </a:cubicBezTo>
                <a:cubicBezTo>
                  <a:pt x="118872" y="85344"/>
                  <a:pt x="108604" y="86093"/>
                  <a:pt x="100584" y="91440"/>
                </a:cubicBezTo>
                <a:cubicBezTo>
                  <a:pt x="86984" y="100507"/>
                  <a:pt x="61966" y="130324"/>
                  <a:pt x="54864" y="146304"/>
                </a:cubicBezTo>
                <a:cubicBezTo>
                  <a:pt x="47035" y="163920"/>
                  <a:pt x="47269" y="185128"/>
                  <a:pt x="36576" y="201168"/>
                </a:cubicBezTo>
                <a:lnTo>
                  <a:pt x="18288" y="228600"/>
                </a:lnTo>
                <a:cubicBezTo>
                  <a:pt x="15722" y="243994"/>
                  <a:pt x="0" y="335706"/>
                  <a:pt x="0" y="347472"/>
                </a:cubicBezTo>
                <a:cubicBezTo>
                  <a:pt x="0" y="414009"/>
                  <a:pt x="7162" y="534765"/>
                  <a:pt x="18288" y="612648"/>
                </a:cubicBezTo>
                <a:cubicBezTo>
                  <a:pt x="23532" y="649356"/>
                  <a:pt x="30480" y="685800"/>
                  <a:pt x="36576" y="722376"/>
                </a:cubicBezTo>
                <a:cubicBezTo>
                  <a:pt x="43761" y="765488"/>
                  <a:pt x="43951" y="775622"/>
                  <a:pt x="54864" y="813816"/>
                </a:cubicBezTo>
                <a:cubicBezTo>
                  <a:pt x="60814" y="834640"/>
                  <a:pt x="66266" y="852650"/>
                  <a:pt x="82296" y="868680"/>
                </a:cubicBezTo>
                <a:cubicBezTo>
                  <a:pt x="90067" y="876451"/>
                  <a:pt x="100584" y="880872"/>
                  <a:pt x="109728" y="886968"/>
                </a:cubicBezTo>
                <a:cubicBezTo>
                  <a:pt x="175260" y="985266"/>
                  <a:pt x="116586" y="912495"/>
                  <a:pt x="173736" y="960120"/>
                </a:cubicBezTo>
                <a:cubicBezTo>
                  <a:pt x="205295" y="986419"/>
                  <a:pt x="209810" y="1008721"/>
                  <a:pt x="256032" y="1024128"/>
                </a:cubicBezTo>
                <a:cubicBezTo>
                  <a:pt x="397576" y="1071309"/>
                  <a:pt x="251385" y="1017232"/>
                  <a:pt x="338328" y="1060704"/>
                </a:cubicBezTo>
                <a:cubicBezTo>
                  <a:pt x="346949" y="1065015"/>
                  <a:pt x="357139" y="1065537"/>
                  <a:pt x="365760" y="1069848"/>
                </a:cubicBezTo>
                <a:cubicBezTo>
                  <a:pt x="375590" y="1074763"/>
                  <a:pt x="383149" y="1083673"/>
                  <a:pt x="393192" y="1088136"/>
                </a:cubicBezTo>
                <a:cubicBezTo>
                  <a:pt x="410808" y="1095965"/>
                  <a:pt x="432016" y="1095731"/>
                  <a:pt x="448056" y="1106424"/>
                </a:cubicBezTo>
                <a:cubicBezTo>
                  <a:pt x="485945" y="1131683"/>
                  <a:pt x="464826" y="1122047"/>
                  <a:pt x="512064" y="1133856"/>
                </a:cubicBezTo>
                <a:cubicBezTo>
                  <a:pt x="521208" y="1139952"/>
                  <a:pt x="529954" y="1146692"/>
                  <a:pt x="539496" y="1152144"/>
                </a:cubicBezTo>
                <a:cubicBezTo>
                  <a:pt x="563880" y="1166078"/>
                  <a:pt x="577857" y="1172248"/>
                  <a:pt x="603504" y="1179576"/>
                </a:cubicBezTo>
                <a:cubicBezTo>
                  <a:pt x="625867" y="1185965"/>
                  <a:pt x="678646" y="1196143"/>
                  <a:pt x="694944" y="1207008"/>
                </a:cubicBezTo>
                <a:cubicBezTo>
                  <a:pt x="738416" y="1235989"/>
                  <a:pt x="711950" y="1221821"/>
                  <a:pt x="777240" y="1243584"/>
                </a:cubicBezTo>
                <a:lnTo>
                  <a:pt x="804672" y="1252728"/>
                </a:lnTo>
                <a:cubicBezTo>
                  <a:pt x="813816" y="1255776"/>
                  <a:pt x="822753" y="1259534"/>
                  <a:pt x="832104" y="1261872"/>
                </a:cubicBezTo>
                <a:lnTo>
                  <a:pt x="905256" y="1280160"/>
                </a:lnTo>
                <a:cubicBezTo>
                  <a:pt x="978408" y="1277112"/>
                  <a:pt x="1051860" y="1278301"/>
                  <a:pt x="1124712" y="1271016"/>
                </a:cubicBezTo>
                <a:cubicBezTo>
                  <a:pt x="1143894" y="1269098"/>
                  <a:pt x="1161288" y="1258824"/>
                  <a:pt x="1179576" y="1252728"/>
                </a:cubicBezTo>
                <a:lnTo>
                  <a:pt x="1234440" y="1234440"/>
                </a:lnTo>
                <a:cubicBezTo>
                  <a:pt x="1243584" y="1231392"/>
                  <a:pt x="1253852" y="1230643"/>
                  <a:pt x="1261872" y="1225296"/>
                </a:cubicBezTo>
                <a:cubicBezTo>
                  <a:pt x="1280160" y="1213104"/>
                  <a:pt x="1295183" y="1193031"/>
                  <a:pt x="1316736" y="1188720"/>
                </a:cubicBezTo>
                <a:cubicBezTo>
                  <a:pt x="1348163" y="1182435"/>
                  <a:pt x="1368901" y="1179041"/>
                  <a:pt x="1399032" y="1170432"/>
                </a:cubicBezTo>
                <a:cubicBezTo>
                  <a:pt x="1408300" y="1167784"/>
                  <a:pt x="1418038" y="1165969"/>
                  <a:pt x="1426464" y="1161288"/>
                </a:cubicBezTo>
                <a:cubicBezTo>
                  <a:pt x="1445677" y="1150614"/>
                  <a:pt x="1459775" y="1129023"/>
                  <a:pt x="1481328" y="1124712"/>
                </a:cubicBezTo>
                <a:cubicBezTo>
                  <a:pt x="1511808" y="1118616"/>
                  <a:pt x="1543279" y="1116254"/>
                  <a:pt x="1572768" y="1106424"/>
                </a:cubicBezTo>
                <a:cubicBezTo>
                  <a:pt x="1581912" y="1103376"/>
                  <a:pt x="1590717" y="1099004"/>
                  <a:pt x="1600200" y="1097280"/>
                </a:cubicBezTo>
                <a:cubicBezTo>
                  <a:pt x="1757174" y="1068739"/>
                  <a:pt x="1613022" y="1103218"/>
                  <a:pt x="1709928" y="1078992"/>
                </a:cubicBezTo>
                <a:cubicBezTo>
                  <a:pt x="1737360" y="1082040"/>
                  <a:pt x="1764737" y="1085637"/>
                  <a:pt x="1792224" y="1088136"/>
                </a:cubicBezTo>
                <a:cubicBezTo>
                  <a:pt x="1831802" y="1091734"/>
                  <a:pt x="1871662" y="1092351"/>
                  <a:pt x="1911096" y="1097280"/>
                </a:cubicBezTo>
                <a:cubicBezTo>
                  <a:pt x="1920660" y="1098476"/>
                  <a:pt x="1929119" y="1104333"/>
                  <a:pt x="1938528" y="1106424"/>
                </a:cubicBezTo>
                <a:cubicBezTo>
                  <a:pt x="1956627" y="1110446"/>
                  <a:pt x="1975212" y="1111932"/>
                  <a:pt x="1993392" y="1115568"/>
                </a:cubicBezTo>
                <a:cubicBezTo>
                  <a:pt x="2005715" y="1118033"/>
                  <a:pt x="2018367" y="1119878"/>
                  <a:pt x="2029968" y="1124712"/>
                </a:cubicBezTo>
                <a:cubicBezTo>
                  <a:pt x="2055133" y="1135197"/>
                  <a:pt x="2076672" y="1154676"/>
                  <a:pt x="2103120" y="1161288"/>
                </a:cubicBezTo>
                <a:cubicBezTo>
                  <a:pt x="2175303" y="1179334"/>
                  <a:pt x="2127172" y="1169388"/>
                  <a:pt x="2249424" y="1179576"/>
                </a:cubicBezTo>
                <a:cubicBezTo>
                  <a:pt x="2392680" y="1176528"/>
                  <a:pt x="2536161" y="1179014"/>
                  <a:pt x="2679192" y="1170432"/>
                </a:cubicBezTo>
                <a:cubicBezTo>
                  <a:pt x="2690162" y="1169774"/>
                  <a:pt x="2698410" y="1159445"/>
                  <a:pt x="2706624" y="1152144"/>
                </a:cubicBezTo>
                <a:cubicBezTo>
                  <a:pt x="2730749" y="1130699"/>
                  <a:pt x="2786472" y="1077191"/>
                  <a:pt x="2798064" y="1042416"/>
                </a:cubicBezTo>
                <a:cubicBezTo>
                  <a:pt x="2801112" y="1033272"/>
                  <a:pt x="2802897" y="1023605"/>
                  <a:pt x="2807208" y="1014984"/>
                </a:cubicBezTo>
                <a:cubicBezTo>
                  <a:pt x="2814391" y="1000618"/>
                  <a:pt x="2846025" y="960640"/>
                  <a:pt x="2852928" y="950976"/>
                </a:cubicBezTo>
                <a:cubicBezTo>
                  <a:pt x="2859316" y="942033"/>
                  <a:pt x="2866753" y="933587"/>
                  <a:pt x="2871216" y="923544"/>
                </a:cubicBezTo>
                <a:cubicBezTo>
                  <a:pt x="2884005" y="894768"/>
                  <a:pt x="2894119" y="854663"/>
                  <a:pt x="2898648" y="822960"/>
                </a:cubicBezTo>
                <a:cubicBezTo>
                  <a:pt x="2902551" y="795637"/>
                  <a:pt x="2903254" y="767889"/>
                  <a:pt x="2907792" y="740664"/>
                </a:cubicBezTo>
                <a:cubicBezTo>
                  <a:pt x="2909377" y="731157"/>
                  <a:pt x="2914845" y="722641"/>
                  <a:pt x="2916936" y="713232"/>
                </a:cubicBezTo>
                <a:cubicBezTo>
                  <a:pt x="2925775" y="673458"/>
                  <a:pt x="2927932" y="634466"/>
                  <a:pt x="2935224" y="594360"/>
                </a:cubicBezTo>
                <a:cubicBezTo>
                  <a:pt x="2937472" y="581995"/>
                  <a:pt x="2941320" y="569976"/>
                  <a:pt x="2944368" y="557784"/>
                </a:cubicBezTo>
                <a:cubicBezTo>
                  <a:pt x="2947416" y="527304"/>
                  <a:pt x="2947505" y="496381"/>
                  <a:pt x="2953512" y="466344"/>
                </a:cubicBezTo>
                <a:cubicBezTo>
                  <a:pt x="2956731" y="450249"/>
                  <a:pt x="2966037" y="435993"/>
                  <a:pt x="2971800" y="420624"/>
                </a:cubicBezTo>
                <a:cubicBezTo>
                  <a:pt x="2975184" y="411599"/>
                  <a:pt x="2977896" y="402336"/>
                  <a:pt x="2980944" y="393192"/>
                </a:cubicBezTo>
                <a:cubicBezTo>
                  <a:pt x="2975535" y="355329"/>
                  <a:pt x="2976336" y="333671"/>
                  <a:pt x="2962656" y="301752"/>
                </a:cubicBezTo>
                <a:cubicBezTo>
                  <a:pt x="2914563" y="189535"/>
                  <a:pt x="2971996" y="329576"/>
                  <a:pt x="2926080" y="237744"/>
                </a:cubicBezTo>
                <a:cubicBezTo>
                  <a:pt x="2921769" y="229123"/>
                  <a:pt x="2921617" y="218738"/>
                  <a:pt x="2916936" y="210312"/>
                </a:cubicBezTo>
                <a:cubicBezTo>
                  <a:pt x="2897091" y="174591"/>
                  <a:pt x="2859333" y="123142"/>
                  <a:pt x="2825496" y="100584"/>
                </a:cubicBezTo>
                <a:cubicBezTo>
                  <a:pt x="2816352" y="94488"/>
                  <a:pt x="2807894" y="87211"/>
                  <a:pt x="2798064" y="82296"/>
                </a:cubicBezTo>
                <a:cubicBezTo>
                  <a:pt x="2789443" y="77985"/>
                  <a:pt x="2779253" y="77463"/>
                  <a:pt x="2770632" y="73152"/>
                </a:cubicBezTo>
                <a:cubicBezTo>
                  <a:pt x="2760802" y="68237"/>
                  <a:pt x="2753243" y="59327"/>
                  <a:pt x="2743200" y="54864"/>
                </a:cubicBezTo>
                <a:cubicBezTo>
                  <a:pt x="2725584" y="47035"/>
                  <a:pt x="2706624" y="42672"/>
                  <a:pt x="2688336" y="36576"/>
                </a:cubicBezTo>
                <a:cubicBezTo>
                  <a:pt x="2679192" y="33528"/>
                  <a:pt x="2670355" y="29322"/>
                  <a:pt x="2660904" y="27432"/>
                </a:cubicBezTo>
                <a:cubicBezTo>
                  <a:pt x="2551284" y="5508"/>
                  <a:pt x="2600125" y="14254"/>
                  <a:pt x="2514600" y="0"/>
                </a:cubicBezTo>
                <a:cubicBezTo>
                  <a:pt x="2305524" y="7210"/>
                  <a:pt x="2311212" y="277"/>
                  <a:pt x="2167128" y="18288"/>
                </a:cubicBezTo>
                <a:cubicBezTo>
                  <a:pt x="2145742" y="20961"/>
                  <a:pt x="2124325" y="23577"/>
                  <a:pt x="2103120" y="27432"/>
                </a:cubicBezTo>
                <a:cubicBezTo>
                  <a:pt x="2090755" y="29680"/>
                  <a:pt x="2078812" y="33850"/>
                  <a:pt x="2066544" y="36576"/>
                </a:cubicBezTo>
                <a:cubicBezTo>
                  <a:pt x="2024118" y="46004"/>
                  <a:pt x="2023273" y="43714"/>
                  <a:pt x="1984248" y="54864"/>
                </a:cubicBezTo>
                <a:cubicBezTo>
                  <a:pt x="1974980" y="57512"/>
                  <a:pt x="1965841" y="60624"/>
                  <a:pt x="1956816" y="64008"/>
                </a:cubicBezTo>
                <a:cubicBezTo>
                  <a:pt x="1941447" y="69771"/>
                  <a:pt x="1926932" y="77977"/>
                  <a:pt x="1911096" y="82296"/>
                </a:cubicBezTo>
                <a:cubicBezTo>
                  <a:pt x="1893209" y="87174"/>
                  <a:pt x="1874473" y="88123"/>
                  <a:pt x="1856232" y="91440"/>
                </a:cubicBezTo>
                <a:cubicBezTo>
                  <a:pt x="1840941" y="94220"/>
                  <a:pt x="1825656" y="97089"/>
                  <a:pt x="1810512" y="100584"/>
                </a:cubicBezTo>
                <a:cubicBezTo>
                  <a:pt x="1776950" y="108329"/>
                  <a:pt x="1728202" y="122793"/>
                  <a:pt x="1691640" y="128016"/>
                </a:cubicBezTo>
                <a:cubicBezTo>
                  <a:pt x="1664317" y="131919"/>
                  <a:pt x="1636776" y="134112"/>
                  <a:pt x="1609344" y="137160"/>
                </a:cubicBezTo>
                <a:cubicBezTo>
                  <a:pt x="1544176" y="158883"/>
                  <a:pt x="1564271" y="156031"/>
                  <a:pt x="1444752" y="137160"/>
                </a:cubicBezTo>
                <a:cubicBezTo>
                  <a:pt x="1431288" y="135034"/>
                  <a:pt x="1421108" y="123183"/>
                  <a:pt x="1408176" y="118872"/>
                </a:cubicBezTo>
                <a:cubicBezTo>
                  <a:pt x="1384331" y="110924"/>
                  <a:pt x="1359408" y="106680"/>
                  <a:pt x="1335024" y="100584"/>
                </a:cubicBezTo>
                <a:cubicBezTo>
                  <a:pt x="1322832" y="97536"/>
                  <a:pt x="1310978" y="92404"/>
                  <a:pt x="1298448" y="91440"/>
                </a:cubicBezTo>
                <a:lnTo>
                  <a:pt x="1179576" y="82296"/>
                </a:lnTo>
                <a:cubicBezTo>
                  <a:pt x="1170432" y="79248"/>
                  <a:pt x="1160570" y="77833"/>
                  <a:pt x="1152144" y="73152"/>
                </a:cubicBezTo>
                <a:cubicBezTo>
                  <a:pt x="1132931" y="62478"/>
                  <a:pt x="1118132" y="43527"/>
                  <a:pt x="1097280" y="36576"/>
                </a:cubicBezTo>
                <a:lnTo>
                  <a:pt x="1042416" y="18288"/>
                </a:lnTo>
                <a:cubicBezTo>
                  <a:pt x="915337" y="25763"/>
                  <a:pt x="924726" y="18025"/>
                  <a:pt x="841248" y="36576"/>
                </a:cubicBezTo>
                <a:cubicBezTo>
                  <a:pt x="828980" y="39302"/>
                  <a:pt x="817037" y="43472"/>
                  <a:pt x="804672" y="45720"/>
                </a:cubicBezTo>
                <a:cubicBezTo>
                  <a:pt x="783467" y="49575"/>
                  <a:pt x="740664" y="54864"/>
                  <a:pt x="740664" y="54864"/>
                </a:cubicBez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0" name="Bocadillo: ovalado 136">
            <a:extLst>
              <a:ext uri="{FF2B5EF4-FFF2-40B4-BE49-F238E27FC236}">
                <a16:creationId xmlns:a16="http://schemas.microsoft.com/office/drawing/2014/main" id="{1FB10649-038E-4839-800A-129AB6509D0F}"/>
              </a:ext>
            </a:extLst>
          </p:cNvPr>
          <p:cNvSpPr/>
          <p:nvPr/>
        </p:nvSpPr>
        <p:spPr>
          <a:xfrm rot="15665170">
            <a:off x="1894759" y="4516642"/>
            <a:ext cx="1261136" cy="2340515"/>
          </a:xfrm>
          <a:prstGeom prst="wedgeEllipseCallout">
            <a:avLst/>
          </a:prstGeom>
          <a:solidFill>
            <a:srgbClr val="89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1" name="Bocadillo: ovalado 135">
            <a:extLst>
              <a:ext uri="{FF2B5EF4-FFF2-40B4-BE49-F238E27FC236}">
                <a16:creationId xmlns:a16="http://schemas.microsoft.com/office/drawing/2014/main" id="{DE9D911C-08AE-4269-8F88-509FAA570436}"/>
              </a:ext>
            </a:extLst>
          </p:cNvPr>
          <p:cNvSpPr/>
          <p:nvPr/>
        </p:nvSpPr>
        <p:spPr>
          <a:xfrm rot="15665170">
            <a:off x="2279991" y="2352531"/>
            <a:ext cx="1540865" cy="3087343"/>
          </a:xfrm>
          <a:prstGeom prst="wedgeEllipseCallout">
            <a:avLst/>
          </a:prstGeom>
          <a:solidFill>
            <a:srgbClr val="C9E8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2" name="Bocadillo: ovalado 134">
            <a:extLst>
              <a:ext uri="{FF2B5EF4-FFF2-40B4-BE49-F238E27FC236}">
                <a16:creationId xmlns:a16="http://schemas.microsoft.com/office/drawing/2014/main" id="{5BA4A5F8-CCE0-42A1-8939-2A55222ED82F}"/>
              </a:ext>
            </a:extLst>
          </p:cNvPr>
          <p:cNvSpPr/>
          <p:nvPr/>
        </p:nvSpPr>
        <p:spPr>
          <a:xfrm rot="5400000">
            <a:off x="7518037" y="3389624"/>
            <a:ext cx="1752349" cy="3696232"/>
          </a:xfrm>
          <a:prstGeom prst="wedgeEllipseCallout">
            <a:avLst/>
          </a:prstGeom>
          <a:solidFill>
            <a:srgbClr val="FFED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3" name="Bocadillo: ovalado 133">
            <a:extLst>
              <a:ext uri="{FF2B5EF4-FFF2-40B4-BE49-F238E27FC236}">
                <a16:creationId xmlns:a16="http://schemas.microsoft.com/office/drawing/2014/main" id="{2B599988-E0D0-4238-BB7B-E9D0F07791AC}"/>
              </a:ext>
            </a:extLst>
          </p:cNvPr>
          <p:cNvSpPr/>
          <p:nvPr/>
        </p:nvSpPr>
        <p:spPr>
          <a:xfrm rot="16200000">
            <a:off x="3231198" y="738962"/>
            <a:ext cx="1638501" cy="3187786"/>
          </a:xfrm>
          <a:prstGeom prst="wedgeEllipseCallout">
            <a:avLst/>
          </a:prstGeom>
          <a:solidFill>
            <a:srgbClr val="E1F2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4" name="Bocadillo: ovalado 132">
            <a:extLst>
              <a:ext uri="{FF2B5EF4-FFF2-40B4-BE49-F238E27FC236}">
                <a16:creationId xmlns:a16="http://schemas.microsoft.com/office/drawing/2014/main" id="{9F2965F6-0289-461D-A688-1D7E4457815A}"/>
              </a:ext>
            </a:extLst>
          </p:cNvPr>
          <p:cNvSpPr/>
          <p:nvPr/>
        </p:nvSpPr>
        <p:spPr>
          <a:xfrm rot="5400000">
            <a:off x="7915551" y="1894133"/>
            <a:ext cx="1550193" cy="3347773"/>
          </a:xfrm>
          <a:prstGeom prst="wedgeEllipseCallout">
            <a:avLst/>
          </a:prstGeom>
          <a:solidFill>
            <a:srgbClr val="FFA7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sp>
        <p:nvSpPr>
          <p:cNvPr id="75" name="Bocadillo: ovalado 131">
            <a:extLst>
              <a:ext uri="{FF2B5EF4-FFF2-40B4-BE49-F238E27FC236}">
                <a16:creationId xmlns:a16="http://schemas.microsoft.com/office/drawing/2014/main" id="{CC5C0C87-D005-4C3F-A460-9C84685F9280}"/>
              </a:ext>
            </a:extLst>
          </p:cNvPr>
          <p:cNvSpPr/>
          <p:nvPr/>
        </p:nvSpPr>
        <p:spPr>
          <a:xfrm rot="5400000">
            <a:off x="8149117" y="566064"/>
            <a:ext cx="1571421" cy="2655954"/>
          </a:xfrm>
          <a:prstGeom prst="wedgeEllipseCallout">
            <a:avLst/>
          </a:prstGeom>
          <a:solidFill>
            <a:srgbClr val="D5B8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err="1"/>
          </a:p>
        </p:txBody>
      </p:sp>
      <p:grpSp>
        <p:nvGrpSpPr>
          <p:cNvPr id="76" name="Grupo 75">
            <a:extLst>
              <a:ext uri="{FF2B5EF4-FFF2-40B4-BE49-F238E27FC236}">
                <a16:creationId xmlns:a16="http://schemas.microsoft.com/office/drawing/2014/main" id="{7A955F4D-08F1-40AF-A546-E8F575E4FEAB}"/>
              </a:ext>
            </a:extLst>
          </p:cNvPr>
          <p:cNvGrpSpPr/>
          <p:nvPr/>
        </p:nvGrpSpPr>
        <p:grpSpPr>
          <a:xfrm>
            <a:off x="1449685" y="1053517"/>
            <a:ext cx="10058424" cy="5276526"/>
            <a:chOff x="1818568" y="1343441"/>
            <a:chExt cx="9853950" cy="5091226"/>
          </a:xfrm>
        </p:grpSpPr>
        <p:grpSp>
          <p:nvGrpSpPr>
            <p:cNvPr id="77" name="Grupo 76">
              <a:extLst>
                <a:ext uri="{FF2B5EF4-FFF2-40B4-BE49-F238E27FC236}">
                  <a16:creationId xmlns:a16="http://schemas.microsoft.com/office/drawing/2014/main" id="{8D7FF30F-D7F9-4EAF-8FCC-68DE1A449C43}"/>
                </a:ext>
              </a:extLst>
            </p:cNvPr>
            <p:cNvGrpSpPr/>
            <p:nvPr/>
          </p:nvGrpSpPr>
          <p:grpSpPr>
            <a:xfrm>
              <a:off x="1818568" y="1343441"/>
              <a:ext cx="9853950" cy="5091226"/>
              <a:chOff x="562858" y="1120998"/>
              <a:chExt cx="8321666" cy="4171117"/>
            </a:xfrm>
          </p:grpSpPr>
          <p:grpSp>
            <p:nvGrpSpPr>
              <p:cNvPr id="79" name="Group 36">
                <a:extLst>
                  <a:ext uri="{FF2B5EF4-FFF2-40B4-BE49-F238E27FC236}">
                    <a16:creationId xmlns:a16="http://schemas.microsoft.com/office/drawing/2014/main" id="{A3E664EA-EBA6-42E1-80A5-813005758BCC}"/>
                  </a:ext>
                </a:extLst>
              </p:cNvPr>
              <p:cNvGrpSpPr/>
              <p:nvPr/>
            </p:nvGrpSpPr>
            <p:grpSpPr>
              <a:xfrm>
                <a:off x="6039209" y="1348942"/>
                <a:ext cx="2845315" cy="885358"/>
                <a:chOff x="9192629" y="1436186"/>
                <a:chExt cx="2947845" cy="1180475"/>
              </a:xfrm>
            </p:grpSpPr>
            <p:sp>
              <p:nvSpPr>
                <p:cNvPr id="116" name="TextBox 37">
                  <a:extLst>
                    <a:ext uri="{FF2B5EF4-FFF2-40B4-BE49-F238E27FC236}">
                      <a16:creationId xmlns:a16="http://schemas.microsoft.com/office/drawing/2014/main" id="{45847851-E190-422B-90D1-FC8A0B5D20D5}"/>
                    </a:ext>
                  </a:extLst>
                </p:cNvPr>
                <p:cNvSpPr txBox="1"/>
                <p:nvPr/>
              </p:nvSpPr>
              <p:spPr>
                <a:xfrm>
                  <a:off x="9214394" y="1436186"/>
                  <a:ext cx="2926080" cy="302582"/>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1">
                      <a:ln>
                        <a:noFill/>
                      </a:ln>
                      <a:solidFill>
                        <a:srgbClr val="7030A0"/>
                      </a:solidFill>
                      <a:effectLst/>
                      <a:uLnTx/>
                      <a:uFillTx/>
                      <a:latin typeface="Helvetica" panose="020B0604020202020204" pitchFamily="34" charset="0"/>
                      <a:cs typeface="Helvetica" panose="020B0604020202020204" pitchFamily="34" charset="0"/>
                    </a:rPr>
                    <a:t>06 - Habilitar Planeación</a:t>
                  </a:r>
                </a:p>
              </p:txBody>
            </p:sp>
            <p:sp>
              <p:nvSpPr>
                <p:cNvPr id="117" name="TextBox 38">
                  <a:extLst>
                    <a:ext uri="{FF2B5EF4-FFF2-40B4-BE49-F238E27FC236}">
                      <a16:creationId xmlns:a16="http://schemas.microsoft.com/office/drawing/2014/main" id="{05E4BEF3-8F65-445B-A657-4F12976330C0}"/>
                    </a:ext>
                  </a:extLst>
                </p:cNvPr>
                <p:cNvSpPr txBox="1"/>
                <p:nvPr/>
              </p:nvSpPr>
              <p:spPr>
                <a:xfrm>
                  <a:off x="9192629" y="1708908"/>
                  <a:ext cx="1645964" cy="907753"/>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800" b="0" i="1" u="none" strike="noStrike" kern="0" cap="none" spc="0" normalizeH="0" baseline="0" noProof="0" dirty="0">
                      <a:ln>
                        <a:noFill/>
                      </a:ln>
                      <a:solidFill>
                        <a:srgbClr val="7030A0"/>
                      </a:solidFill>
                      <a:effectLst/>
                      <a:uLnTx/>
                      <a:uFillTx/>
                      <a:latin typeface="Helvetica" panose="020B0604020202020204" pitchFamily="34" charset="0"/>
                      <a:cs typeface="Helvetica" panose="020B0604020202020204" pitchFamily="34" charset="0"/>
                    </a:rPr>
                    <a:t>Este rol lo tienen los directores, jefes de oficina y coordinadores de grupos, para habilitar la formulación de la planeación una vez se haya leído y analizado los documentos de insumo de la planeación institucional.</a:t>
                  </a:r>
                </a:p>
              </p:txBody>
            </p:sp>
          </p:grpSp>
          <p:grpSp>
            <p:nvGrpSpPr>
              <p:cNvPr id="80" name="Grupo 79">
                <a:extLst>
                  <a:ext uri="{FF2B5EF4-FFF2-40B4-BE49-F238E27FC236}">
                    <a16:creationId xmlns:a16="http://schemas.microsoft.com/office/drawing/2014/main" id="{71891FC9-7465-4803-B86A-87775C3DCBC0}"/>
                  </a:ext>
                </a:extLst>
              </p:cNvPr>
              <p:cNvGrpSpPr/>
              <p:nvPr/>
            </p:nvGrpSpPr>
            <p:grpSpPr>
              <a:xfrm>
                <a:off x="2633752" y="1120998"/>
                <a:ext cx="2946404" cy="4171117"/>
                <a:chOff x="2877672" y="78152"/>
                <a:chExt cx="2946404" cy="4171117"/>
              </a:xfrm>
            </p:grpSpPr>
            <p:grpSp>
              <p:nvGrpSpPr>
                <p:cNvPr id="102" name="Grupo 101">
                  <a:extLst>
                    <a:ext uri="{FF2B5EF4-FFF2-40B4-BE49-F238E27FC236}">
                      <a16:creationId xmlns:a16="http://schemas.microsoft.com/office/drawing/2014/main" id="{C01DDEEF-6C90-484E-9966-68CCD5E7C2A3}"/>
                    </a:ext>
                  </a:extLst>
                </p:cNvPr>
                <p:cNvGrpSpPr/>
                <p:nvPr/>
              </p:nvGrpSpPr>
              <p:grpSpPr>
                <a:xfrm>
                  <a:off x="3250132" y="78152"/>
                  <a:ext cx="2573944" cy="3516695"/>
                  <a:chOff x="2342046" y="78152"/>
                  <a:chExt cx="3482030" cy="4861401"/>
                </a:xfrm>
              </p:grpSpPr>
              <p:grpSp>
                <p:nvGrpSpPr>
                  <p:cNvPr id="105" name="Grupo 104">
                    <a:extLst>
                      <a:ext uri="{FF2B5EF4-FFF2-40B4-BE49-F238E27FC236}">
                        <a16:creationId xmlns:a16="http://schemas.microsoft.com/office/drawing/2014/main" id="{51337F35-326E-4BD0-BCA3-8B6A24E428FF}"/>
                      </a:ext>
                    </a:extLst>
                  </p:cNvPr>
                  <p:cNvGrpSpPr/>
                  <p:nvPr/>
                </p:nvGrpSpPr>
                <p:grpSpPr>
                  <a:xfrm>
                    <a:off x="2342046" y="78152"/>
                    <a:ext cx="3482030" cy="4861401"/>
                    <a:chOff x="2342046" y="78152"/>
                    <a:chExt cx="3482030" cy="4861401"/>
                  </a:xfrm>
                </p:grpSpPr>
                <p:grpSp>
                  <p:nvGrpSpPr>
                    <p:cNvPr id="107" name="Group 3">
                      <a:extLst>
                        <a:ext uri="{FF2B5EF4-FFF2-40B4-BE49-F238E27FC236}">
                          <a16:creationId xmlns:a16="http://schemas.microsoft.com/office/drawing/2014/main" id="{51C06682-FA60-42EC-92FA-1EEE7F1B6865}"/>
                        </a:ext>
                      </a:extLst>
                    </p:cNvPr>
                    <p:cNvGrpSpPr/>
                    <p:nvPr/>
                  </p:nvGrpSpPr>
                  <p:grpSpPr>
                    <a:xfrm>
                      <a:off x="2985247" y="78152"/>
                      <a:ext cx="2838829" cy="3972192"/>
                      <a:chOff x="1597333" y="1219199"/>
                      <a:chExt cx="3985211" cy="5092233"/>
                    </a:xfrm>
                  </p:grpSpPr>
                  <p:sp>
                    <p:nvSpPr>
                      <p:cNvPr id="109" name="Shape">
                        <a:extLst>
                          <a:ext uri="{FF2B5EF4-FFF2-40B4-BE49-F238E27FC236}">
                            <a16:creationId xmlns:a16="http://schemas.microsoft.com/office/drawing/2014/main" id="{2AB714B7-4B25-40C0-AFA2-B03B40945FAB}"/>
                          </a:ext>
                        </a:extLst>
                      </p:cNvPr>
                      <p:cNvSpPr/>
                      <p:nvPr/>
                    </p:nvSpPr>
                    <p:spPr>
                      <a:xfrm>
                        <a:off x="3559970" y="1219199"/>
                        <a:ext cx="2022574" cy="1957102"/>
                      </a:xfrm>
                      <a:custGeom>
                        <a:avLst/>
                        <a:gdLst/>
                        <a:ahLst/>
                        <a:cxnLst>
                          <a:cxn ang="0">
                            <a:pos x="wd2" y="hd2"/>
                          </a:cxn>
                          <a:cxn ang="5400000">
                            <a:pos x="wd2" y="hd2"/>
                          </a:cxn>
                          <a:cxn ang="10800000">
                            <a:pos x="wd2" y="hd2"/>
                          </a:cxn>
                          <a:cxn ang="16200000">
                            <a:pos x="wd2" y="hd2"/>
                          </a:cxn>
                        </a:cxnLst>
                        <a:rect l="0" t="0" r="r" b="b"/>
                        <a:pathLst>
                          <a:path w="21308" h="21577" extrusionOk="0">
                            <a:moveTo>
                              <a:pt x="18235" y="11956"/>
                            </a:moveTo>
                            <a:lnTo>
                              <a:pt x="18235" y="7870"/>
                            </a:lnTo>
                            <a:lnTo>
                              <a:pt x="20912" y="7870"/>
                            </a:lnTo>
                            <a:cubicBezTo>
                              <a:pt x="21314" y="7870"/>
                              <a:pt x="21448" y="7333"/>
                              <a:pt x="21136" y="7099"/>
                            </a:cubicBezTo>
                            <a:lnTo>
                              <a:pt x="16450" y="3900"/>
                            </a:lnTo>
                            <a:lnTo>
                              <a:pt x="10871" y="70"/>
                            </a:lnTo>
                            <a:cubicBezTo>
                              <a:pt x="10737" y="-23"/>
                              <a:pt x="10559" y="-23"/>
                              <a:pt x="10447" y="70"/>
                            </a:cubicBezTo>
                            <a:lnTo>
                              <a:pt x="4869" y="3900"/>
                            </a:lnTo>
                            <a:lnTo>
                              <a:pt x="183" y="7099"/>
                            </a:lnTo>
                            <a:cubicBezTo>
                              <a:pt x="-152" y="7333"/>
                              <a:pt x="4" y="7870"/>
                              <a:pt x="406" y="7870"/>
                            </a:cubicBezTo>
                            <a:lnTo>
                              <a:pt x="3084" y="7870"/>
                            </a:lnTo>
                            <a:lnTo>
                              <a:pt x="3084" y="9201"/>
                            </a:lnTo>
                            <a:lnTo>
                              <a:pt x="3084" y="9201"/>
                            </a:lnTo>
                            <a:lnTo>
                              <a:pt x="3084" y="15833"/>
                            </a:lnTo>
                            <a:lnTo>
                              <a:pt x="3106" y="15833"/>
                            </a:lnTo>
                            <a:lnTo>
                              <a:pt x="3106" y="20970"/>
                            </a:lnTo>
                            <a:lnTo>
                              <a:pt x="3106" y="20970"/>
                            </a:lnTo>
                            <a:lnTo>
                              <a:pt x="3106" y="21577"/>
                            </a:lnTo>
                            <a:lnTo>
                              <a:pt x="18235" y="21577"/>
                            </a:lnTo>
                            <a:lnTo>
                              <a:pt x="18235" y="14338"/>
                            </a:lnTo>
                            <a:lnTo>
                              <a:pt x="18212" y="14338"/>
                            </a:lnTo>
                            <a:lnTo>
                              <a:pt x="18235" y="11956"/>
                            </a:lnTo>
                            <a:lnTo>
                              <a:pt x="18235" y="11956"/>
                            </a:lnTo>
                            <a:close/>
                          </a:path>
                        </a:pathLst>
                      </a:custGeom>
                      <a:solidFill>
                        <a:srgbClr val="7030A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endParaRPr>
                      </a:p>
                    </p:txBody>
                  </p:sp>
                  <p:sp>
                    <p:nvSpPr>
                      <p:cNvPr id="110" name="Freeform: Shape 31">
                        <a:extLst>
                          <a:ext uri="{FF2B5EF4-FFF2-40B4-BE49-F238E27FC236}">
                            <a16:creationId xmlns:a16="http://schemas.microsoft.com/office/drawing/2014/main" id="{D006B3C7-87A1-444F-A01D-DD3E52E97CA8}"/>
                          </a:ext>
                        </a:extLst>
                      </p:cNvPr>
                      <p:cNvSpPr/>
                      <p:nvPr/>
                    </p:nvSpPr>
                    <p:spPr>
                      <a:xfrm>
                        <a:off x="3107041" y="2657368"/>
                        <a:ext cx="1966139" cy="1358744"/>
                      </a:xfrm>
                      <a:custGeom>
                        <a:avLst/>
                        <a:gdLst>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662878 w 2662878"/>
                          <a:gd name="connsiteY6" fmla="*/ 711876 h 1840240"/>
                          <a:gd name="connsiteX7" fmla="*/ 2378327 w 2662878"/>
                          <a:gd name="connsiteY7" fmla="*/ 711876 h 1840240"/>
                          <a:gd name="connsiteX8" fmla="*/ 2378327 w 2662878"/>
                          <a:gd name="connsiteY8" fmla="*/ 1840240 h 1840240"/>
                          <a:gd name="connsiteX9" fmla="*/ 2378326 w 2662878"/>
                          <a:gd name="connsiteY9" fmla="*/ 1840240 h 1840240"/>
                          <a:gd name="connsiteX10" fmla="*/ 955422 w 2662878"/>
                          <a:gd name="connsiteY10" fmla="*/ 1840240 h 1840240"/>
                          <a:gd name="connsiteX11" fmla="*/ 482267 w 2662878"/>
                          <a:gd name="connsiteY11" fmla="*/ 1840240 h 1840240"/>
                          <a:gd name="connsiteX12" fmla="*/ 0 w 2662878"/>
                          <a:gd name="connsiteY12" fmla="*/ 1840240 h 1840240"/>
                          <a:gd name="connsiteX13" fmla="*/ 0 w 2662878"/>
                          <a:gd name="connsiteY13" fmla="*/ 262405 h 1840240"/>
                          <a:gd name="connsiteX14" fmla="*/ 299866 w 2662878"/>
                          <a:gd name="connsiteY14" fmla="*/ 0 h 1840240"/>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378327 w 2662878"/>
                          <a:gd name="connsiteY6" fmla="*/ 711876 h 1840240"/>
                          <a:gd name="connsiteX7" fmla="*/ 2378327 w 2662878"/>
                          <a:gd name="connsiteY7" fmla="*/ 1840240 h 1840240"/>
                          <a:gd name="connsiteX8" fmla="*/ 2378326 w 2662878"/>
                          <a:gd name="connsiteY8" fmla="*/ 1840240 h 1840240"/>
                          <a:gd name="connsiteX9" fmla="*/ 955422 w 2662878"/>
                          <a:gd name="connsiteY9" fmla="*/ 1840240 h 1840240"/>
                          <a:gd name="connsiteX10" fmla="*/ 482267 w 2662878"/>
                          <a:gd name="connsiteY10" fmla="*/ 1840240 h 1840240"/>
                          <a:gd name="connsiteX11" fmla="*/ 0 w 2662878"/>
                          <a:gd name="connsiteY11" fmla="*/ 1840240 h 1840240"/>
                          <a:gd name="connsiteX12" fmla="*/ 0 w 2662878"/>
                          <a:gd name="connsiteY12" fmla="*/ 262405 h 1840240"/>
                          <a:gd name="connsiteX13" fmla="*/ 299866 w 2662878"/>
                          <a:gd name="connsiteY13" fmla="*/ 0 h 18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2878" h="1840240">
                            <a:moveTo>
                              <a:pt x="299866" y="0"/>
                            </a:moveTo>
                            <a:lnTo>
                              <a:pt x="482267" y="0"/>
                            </a:lnTo>
                            <a:lnTo>
                              <a:pt x="955422" y="0"/>
                            </a:lnTo>
                            <a:lnTo>
                              <a:pt x="2657773" y="0"/>
                            </a:lnTo>
                            <a:lnTo>
                              <a:pt x="2662878" y="0"/>
                            </a:lnTo>
                            <a:lnTo>
                              <a:pt x="2662878" y="450"/>
                            </a:lnTo>
                            <a:lnTo>
                              <a:pt x="2378327" y="711876"/>
                            </a:lnTo>
                            <a:lnTo>
                              <a:pt x="2378327" y="1840240"/>
                            </a:lnTo>
                            <a:lnTo>
                              <a:pt x="2378326" y="1840240"/>
                            </a:lnTo>
                            <a:lnTo>
                              <a:pt x="955422" y="1840240"/>
                            </a:lnTo>
                            <a:lnTo>
                              <a:pt x="482267" y="1840240"/>
                            </a:lnTo>
                            <a:lnTo>
                              <a:pt x="0" y="1840240"/>
                            </a:lnTo>
                            <a:lnTo>
                              <a:pt x="0" y="262405"/>
                            </a:lnTo>
                            <a:cubicBezTo>
                              <a:pt x="0" y="117483"/>
                              <a:pt x="134255" y="0"/>
                              <a:pt x="299866" y="0"/>
                            </a:cubicBezTo>
                            <a:close/>
                          </a:path>
                        </a:pathLst>
                      </a:custGeom>
                      <a:solidFill>
                        <a:srgbClr val="A2B96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11" name="Freeform: Shape 39">
                        <a:extLst>
                          <a:ext uri="{FF2B5EF4-FFF2-40B4-BE49-F238E27FC236}">
                            <a16:creationId xmlns:a16="http://schemas.microsoft.com/office/drawing/2014/main" id="{9CF09173-4FBA-41F3-BC4C-C66A6F0300EF}"/>
                          </a:ext>
                        </a:extLst>
                      </p:cNvPr>
                      <p:cNvSpPr/>
                      <p:nvPr/>
                    </p:nvSpPr>
                    <p:spPr>
                      <a:xfrm>
                        <a:off x="2367937" y="3703699"/>
                        <a:ext cx="2283813" cy="1563909"/>
                      </a:xfrm>
                      <a:custGeom>
                        <a:avLst/>
                        <a:gdLst>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3093124 w 3093124"/>
                          <a:gd name="connsiteY6" fmla="*/ 711875 h 2118110"/>
                          <a:gd name="connsiteX7" fmla="*/ 2808572 w 3093124"/>
                          <a:gd name="connsiteY7" fmla="*/ 711875 h 2118110"/>
                          <a:gd name="connsiteX8" fmla="*/ 2808572 w 3093124"/>
                          <a:gd name="connsiteY8" fmla="*/ 2118110 h 2118110"/>
                          <a:gd name="connsiteX9" fmla="*/ 0 w 3093124"/>
                          <a:gd name="connsiteY9" fmla="*/ 2118110 h 2118110"/>
                          <a:gd name="connsiteX10" fmla="*/ 0 w 3093124"/>
                          <a:gd name="connsiteY10" fmla="*/ 262405 h 2118110"/>
                          <a:gd name="connsiteX11" fmla="*/ 299866 w 3093124"/>
                          <a:gd name="connsiteY11" fmla="*/ 0 h 2118110"/>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2808572 w 3093124"/>
                          <a:gd name="connsiteY6" fmla="*/ 711875 h 2118110"/>
                          <a:gd name="connsiteX7" fmla="*/ 2808572 w 3093124"/>
                          <a:gd name="connsiteY7" fmla="*/ 2118110 h 2118110"/>
                          <a:gd name="connsiteX8" fmla="*/ 0 w 3093124"/>
                          <a:gd name="connsiteY8" fmla="*/ 2118110 h 2118110"/>
                          <a:gd name="connsiteX9" fmla="*/ 0 w 3093124"/>
                          <a:gd name="connsiteY9" fmla="*/ 262405 h 2118110"/>
                          <a:gd name="connsiteX10" fmla="*/ 299866 w 3093124"/>
                          <a:gd name="connsiteY10" fmla="*/ 0 h 2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124" h="2118110">
                            <a:moveTo>
                              <a:pt x="299866" y="0"/>
                            </a:moveTo>
                            <a:lnTo>
                              <a:pt x="912513" y="0"/>
                            </a:lnTo>
                            <a:lnTo>
                              <a:pt x="955422" y="0"/>
                            </a:lnTo>
                            <a:lnTo>
                              <a:pt x="3088019" y="0"/>
                            </a:lnTo>
                            <a:lnTo>
                              <a:pt x="3093124" y="0"/>
                            </a:lnTo>
                            <a:lnTo>
                              <a:pt x="3093124" y="450"/>
                            </a:lnTo>
                            <a:lnTo>
                              <a:pt x="2808572" y="711875"/>
                            </a:lnTo>
                            <a:lnTo>
                              <a:pt x="2808572" y="2118110"/>
                            </a:lnTo>
                            <a:lnTo>
                              <a:pt x="0" y="2118110"/>
                            </a:lnTo>
                            <a:lnTo>
                              <a:pt x="0" y="262405"/>
                            </a:lnTo>
                            <a:cubicBezTo>
                              <a:pt x="0" y="117483"/>
                              <a:pt x="134255" y="0"/>
                              <a:pt x="299866" y="0"/>
                            </a:cubicBezTo>
                            <a:close/>
                          </a:path>
                        </a:pathLst>
                      </a:custGeom>
                      <a:solidFill>
                        <a:srgbClr val="C13018"/>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12" name="Freeform: Shape 40">
                        <a:extLst>
                          <a:ext uri="{FF2B5EF4-FFF2-40B4-BE49-F238E27FC236}">
                            <a16:creationId xmlns:a16="http://schemas.microsoft.com/office/drawing/2014/main" id="{B46F1932-353C-4AEF-8F4B-EE642F6E1E5C}"/>
                          </a:ext>
                        </a:extLst>
                      </p:cNvPr>
                      <p:cNvSpPr/>
                      <p:nvPr/>
                    </p:nvSpPr>
                    <p:spPr>
                      <a:xfrm>
                        <a:off x="4862601" y="2657368"/>
                        <a:ext cx="428219" cy="525615"/>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A2B969">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13" name="Freeform: Shape 41">
                        <a:extLst>
                          <a:ext uri="{FF2B5EF4-FFF2-40B4-BE49-F238E27FC236}">
                            <a16:creationId xmlns:a16="http://schemas.microsoft.com/office/drawing/2014/main" id="{9F2BF3D1-3C16-4912-8925-9438AD1E0AD1}"/>
                          </a:ext>
                        </a:extLst>
                      </p:cNvPr>
                      <p:cNvSpPr/>
                      <p:nvPr/>
                    </p:nvSpPr>
                    <p:spPr>
                      <a:xfrm>
                        <a:off x="4441647" y="3703699"/>
                        <a:ext cx="426853" cy="525615"/>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C13018">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14" name="Freeform: Shape 43">
                        <a:extLst>
                          <a:ext uri="{FF2B5EF4-FFF2-40B4-BE49-F238E27FC236}">
                            <a16:creationId xmlns:a16="http://schemas.microsoft.com/office/drawing/2014/main" id="{F8DF6954-D0EC-4660-97EE-96C2AC474D34}"/>
                          </a:ext>
                        </a:extLst>
                      </p:cNvPr>
                      <p:cNvSpPr/>
                      <p:nvPr/>
                    </p:nvSpPr>
                    <p:spPr>
                      <a:xfrm>
                        <a:off x="1597333" y="4747523"/>
                        <a:ext cx="2630447" cy="1563909"/>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rgbClr val="4CC1E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15" name="Freeform: Shape 44">
                        <a:extLst>
                          <a:ext uri="{FF2B5EF4-FFF2-40B4-BE49-F238E27FC236}">
                            <a16:creationId xmlns:a16="http://schemas.microsoft.com/office/drawing/2014/main" id="{E92A923F-8C41-48F7-AA04-E12D9AF5B825}"/>
                          </a:ext>
                        </a:extLst>
                      </p:cNvPr>
                      <p:cNvSpPr/>
                      <p:nvPr/>
                    </p:nvSpPr>
                    <p:spPr>
                      <a:xfrm flipH="1">
                        <a:off x="4019807" y="4747525"/>
                        <a:ext cx="427737" cy="525615"/>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3A5C84">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grpSp>
                <p:sp>
                  <p:nvSpPr>
                    <p:cNvPr id="108" name="Freeform: Shape 43">
                      <a:extLst>
                        <a:ext uri="{FF2B5EF4-FFF2-40B4-BE49-F238E27FC236}">
                          <a16:creationId xmlns:a16="http://schemas.microsoft.com/office/drawing/2014/main" id="{A8464870-9029-411C-942C-D63C977359F9}"/>
                        </a:ext>
                      </a:extLst>
                    </p:cNvPr>
                    <p:cNvSpPr/>
                    <p:nvPr/>
                  </p:nvSpPr>
                  <p:spPr>
                    <a:xfrm>
                      <a:off x="2342046" y="3647506"/>
                      <a:ext cx="2229953" cy="1292047"/>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rgbClr val="FFCC4C"/>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grpSp>
              <p:sp>
                <p:nvSpPr>
                  <p:cNvPr id="106" name="Freeform: Shape 44">
                    <a:extLst>
                      <a:ext uri="{FF2B5EF4-FFF2-40B4-BE49-F238E27FC236}">
                        <a16:creationId xmlns:a16="http://schemas.microsoft.com/office/drawing/2014/main" id="{5E5D63E7-ACFE-4EDA-9FA0-7269B036E8CF}"/>
                      </a:ext>
                    </a:extLst>
                  </p:cNvPr>
                  <p:cNvSpPr/>
                  <p:nvPr/>
                </p:nvSpPr>
                <p:spPr>
                  <a:xfrm flipH="1">
                    <a:off x="4406179" y="3647506"/>
                    <a:ext cx="304695" cy="410006"/>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FFCC4C">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grpSp>
            <p:sp>
              <p:nvSpPr>
                <p:cNvPr id="103" name="Freeform: Shape 43">
                  <a:extLst>
                    <a:ext uri="{FF2B5EF4-FFF2-40B4-BE49-F238E27FC236}">
                      <a16:creationId xmlns:a16="http://schemas.microsoft.com/office/drawing/2014/main" id="{E4F7DD85-2F9E-4810-A870-4CF1A52CC965}"/>
                    </a:ext>
                  </a:extLst>
                </p:cNvPr>
                <p:cNvSpPr/>
                <p:nvPr/>
              </p:nvSpPr>
              <p:spPr>
                <a:xfrm>
                  <a:off x="2877672" y="3294751"/>
                  <a:ext cx="1822882" cy="954518"/>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rgbClr val="3A5C8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04" name="Freeform: Shape 44">
                  <a:extLst>
                    <a:ext uri="{FF2B5EF4-FFF2-40B4-BE49-F238E27FC236}">
                      <a16:creationId xmlns:a16="http://schemas.microsoft.com/office/drawing/2014/main" id="{B82579CE-BB4F-41D8-A433-E90A4D04D4FC}"/>
                    </a:ext>
                  </a:extLst>
                </p:cNvPr>
                <p:cNvSpPr/>
                <p:nvPr/>
              </p:nvSpPr>
              <p:spPr>
                <a:xfrm flipH="1">
                  <a:off x="4552078" y="3294751"/>
                  <a:ext cx="225233" cy="296595"/>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3A5C84">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grpSp>
          <p:sp>
            <p:nvSpPr>
              <p:cNvPr id="81" name="Rectángulo 80">
                <a:extLst>
                  <a:ext uri="{FF2B5EF4-FFF2-40B4-BE49-F238E27FC236}">
                    <a16:creationId xmlns:a16="http://schemas.microsoft.com/office/drawing/2014/main" id="{08EB069E-57BC-45A9-8792-686B51450ACC}"/>
                  </a:ext>
                </a:extLst>
              </p:cNvPr>
              <p:cNvSpPr/>
              <p:nvPr/>
            </p:nvSpPr>
            <p:spPr>
              <a:xfrm>
                <a:off x="3582849" y="3910931"/>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02</a:t>
                </a:r>
              </a:p>
            </p:txBody>
          </p:sp>
          <p:sp>
            <p:nvSpPr>
              <p:cNvPr id="82" name="Rectángulo 81">
                <a:extLst>
                  <a:ext uri="{FF2B5EF4-FFF2-40B4-BE49-F238E27FC236}">
                    <a16:creationId xmlns:a16="http://schemas.microsoft.com/office/drawing/2014/main" id="{8CAA823E-A502-4478-9E26-8858FD5986C1}"/>
                  </a:ext>
                </a:extLst>
              </p:cNvPr>
              <p:cNvSpPr/>
              <p:nvPr/>
            </p:nvSpPr>
            <p:spPr>
              <a:xfrm>
                <a:off x="3914879" y="3252986"/>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03</a:t>
                </a:r>
              </a:p>
            </p:txBody>
          </p:sp>
          <p:sp>
            <p:nvSpPr>
              <p:cNvPr id="83" name="Rectángulo 82">
                <a:extLst>
                  <a:ext uri="{FF2B5EF4-FFF2-40B4-BE49-F238E27FC236}">
                    <a16:creationId xmlns:a16="http://schemas.microsoft.com/office/drawing/2014/main" id="{206A7293-BB59-462A-B1DE-6FD2A13A7D97}"/>
                  </a:ext>
                </a:extLst>
              </p:cNvPr>
              <p:cNvSpPr/>
              <p:nvPr/>
            </p:nvSpPr>
            <p:spPr>
              <a:xfrm>
                <a:off x="3295397" y="4630190"/>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01</a:t>
                </a:r>
              </a:p>
            </p:txBody>
          </p:sp>
          <p:sp>
            <p:nvSpPr>
              <p:cNvPr id="84" name="Rectángulo 83">
                <a:extLst>
                  <a:ext uri="{FF2B5EF4-FFF2-40B4-BE49-F238E27FC236}">
                    <a16:creationId xmlns:a16="http://schemas.microsoft.com/office/drawing/2014/main" id="{67D362A2-1F7C-45F4-A5FB-2F5071FA3396}"/>
                  </a:ext>
                </a:extLst>
              </p:cNvPr>
              <p:cNvSpPr/>
              <p:nvPr/>
            </p:nvSpPr>
            <p:spPr>
              <a:xfrm>
                <a:off x="4270360" y="2679283"/>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04</a:t>
                </a:r>
              </a:p>
            </p:txBody>
          </p:sp>
          <p:sp>
            <p:nvSpPr>
              <p:cNvPr id="85" name="Rectángulo 84">
                <a:extLst>
                  <a:ext uri="{FF2B5EF4-FFF2-40B4-BE49-F238E27FC236}">
                    <a16:creationId xmlns:a16="http://schemas.microsoft.com/office/drawing/2014/main" id="{A888C8F6-6F3C-4F6F-87BE-C3603559B1B1}"/>
                  </a:ext>
                </a:extLst>
              </p:cNvPr>
              <p:cNvSpPr/>
              <p:nvPr/>
            </p:nvSpPr>
            <p:spPr>
              <a:xfrm>
                <a:off x="4556948" y="2072361"/>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05</a:t>
                </a:r>
              </a:p>
            </p:txBody>
          </p:sp>
          <p:sp>
            <p:nvSpPr>
              <p:cNvPr id="86" name="Rectángulo 85">
                <a:extLst>
                  <a:ext uri="{FF2B5EF4-FFF2-40B4-BE49-F238E27FC236}">
                    <a16:creationId xmlns:a16="http://schemas.microsoft.com/office/drawing/2014/main" id="{EFF32881-4E19-4F3C-9B36-F5622FE168F5}"/>
                  </a:ext>
                </a:extLst>
              </p:cNvPr>
              <p:cNvSpPr/>
              <p:nvPr/>
            </p:nvSpPr>
            <p:spPr>
              <a:xfrm>
                <a:off x="4861370" y="1462410"/>
                <a:ext cx="372548" cy="30258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06</a:t>
                </a:r>
              </a:p>
            </p:txBody>
          </p:sp>
          <p:grpSp>
            <p:nvGrpSpPr>
              <p:cNvPr id="87" name="Group 36">
                <a:extLst>
                  <a:ext uri="{FF2B5EF4-FFF2-40B4-BE49-F238E27FC236}">
                    <a16:creationId xmlns:a16="http://schemas.microsoft.com/office/drawing/2014/main" id="{FE3F35A7-70E4-4E73-B2AA-01B60FAC1398}"/>
                  </a:ext>
                </a:extLst>
              </p:cNvPr>
              <p:cNvGrpSpPr/>
              <p:nvPr/>
            </p:nvGrpSpPr>
            <p:grpSpPr>
              <a:xfrm>
                <a:off x="1513229" y="1784453"/>
                <a:ext cx="2664317" cy="707309"/>
                <a:chOff x="8948177" y="1485867"/>
                <a:chExt cx="2760327" cy="943078"/>
              </a:xfrm>
            </p:grpSpPr>
            <p:sp>
              <p:nvSpPr>
                <p:cNvPr id="100" name="TextBox 37">
                  <a:extLst>
                    <a:ext uri="{FF2B5EF4-FFF2-40B4-BE49-F238E27FC236}">
                      <a16:creationId xmlns:a16="http://schemas.microsoft.com/office/drawing/2014/main" id="{8D538FDC-84F5-4F98-9945-0FB60D339FC9}"/>
                    </a:ext>
                  </a:extLst>
                </p:cNvPr>
                <p:cNvSpPr txBox="1"/>
                <p:nvPr/>
              </p:nvSpPr>
              <p:spPr>
                <a:xfrm>
                  <a:off x="9034457" y="1485867"/>
                  <a:ext cx="2674047" cy="285774"/>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1">
                      <a:ln>
                        <a:noFill/>
                      </a:ln>
                      <a:solidFill>
                        <a:srgbClr val="069169"/>
                      </a:solidFill>
                      <a:effectLst/>
                      <a:uLnTx/>
                      <a:uFillTx/>
                      <a:latin typeface="Helvetica" panose="020B0604020202020204" pitchFamily="34" charset="0"/>
                      <a:cs typeface="Helvetica" panose="020B0604020202020204" pitchFamily="34" charset="0"/>
                    </a:rPr>
                    <a:t>05 - Aprobación por la Dirección General</a:t>
                  </a:r>
                </a:p>
              </p:txBody>
            </p:sp>
            <p:sp>
              <p:nvSpPr>
                <p:cNvPr id="101" name="TextBox 38">
                  <a:extLst>
                    <a:ext uri="{FF2B5EF4-FFF2-40B4-BE49-F238E27FC236}">
                      <a16:creationId xmlns:a16="http://schemas.microsoft.com/office/drawing/2014/main" id="{FDE649CC-3416-4567-99D9-31E18583A10A}"/>
                    </a:ext>
                  </a:extLst>
                </p:cNvPr>
                <p:cNvSpPr txBox="1"/>
                <p:nvPr/>
              </p:nvSpPr>
              <p:spPr>
                <a:xfrm>
                  <a:off x="8948177" y="1790157"/>
                  <a:ext cx="2576498" cy="638788"/>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800" b="0" i="1" u="none" strike="noStrike" kern="0" cap="none" spc="0" normalizeH="0" baseline="0" noProof="0" dirty="0">
                      <a:ln>
                        <a:noFill/>
                      </a:ln>
                      <a:solidFill>
                        <a:srgbClr val="069169"/>
                      </a:solidFill>
                      <a:effectLst/>
                      <a:uLnTx/>
                      <a:uFillTx/>
                      <a:latin typeface="Helvetica" panose="020B0604020202020204" pitchFamily="34" charset="0"/>
                      <a:cs typeface="Helvetica" panose="020B0604020202020204" pitchFamily="34" charset="0"/>
                    </a:rPr>
                    <a:t>Es la persona designada por la Dirección para aprobar o rechazar la planeación formulada y los ajustes solicitados por las dependencias previamente validados por el Jefe de la Oficina Asesora de Planeación, a través de la herramienta*.</a:t>
                  </a:r>
                </a:p>
              </p:txBody>
            </p:sp>
          </p:grpSp>
          <p:grpSp>
            <p:nvGrpSpPr>
              <p:cNvPr id="88" name="Group 36">
                <a:extLst>
                  <a:ext uri="{FF2B5EF4-FFF2-40B4-BE49-F238E27FC236}">
                    <a16:creationId xmlns:a16="http://schemas.microsoft.com/office/drawing/2014/main" id="{05DC3FE2-842D-43E5-A38A-D5009B1050BB}"/>
                  </a:ext>
                </a:extLst>
              </p:cNvPr>
              <p:cNvGrpSpPr/>
              <p:nvPr/>
            </p:nvGrpSpPr>
            <p:grpSpPr>
              <a:xfrm>
                <a:off x="5485918" y="2799421"/>
                <a:ext cx="2824305" cy="741804"/>
                <a:chOff x="8902519" y="1863360"/>
                <a:chExt cx="2926080" cy="989067"/>
              </a:xfrm>
            </p:grpSpPr>
            <p:sp>
              <p:nvSpPr>
                <p:cNvPr id="98" name="TextBox 37">
                  <a:extLst>
                    <a:ext uri="{FF2B5EF4-FFF2-40B4-BE49-F238E27FC236}">
                      <a16:creationId xmlns:a16="http://schemas.microsoft.com/office/drawing/2014/main" id="{B8DC6205-E612-49DD-8450-1EE298EC1843}"/>
                    </a:ext>
                  </a:extLst>
                </p:cNvPr>
                <p:cNvSpPr txBox="1"/>
                <p:nvPr/>
              </p:nvSpPr>
              <p:spPr>
                <a:xfrm>
                  <a:off x="8902519" y="1863360"/>
                  <a:ext cx="2926080" cy="30258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1">
                      <a:ln>
                        <a:noFill/>
                      </a:ln>
                      <a:solidFill>
                        <a:srgbClr val="C00000"/>
                      </a:solidFill>
                      <a:effectLst/>
                      <a:uLnTx/>
                      <a:uFillTx/>
                      <a:latin typeface="Helvetica" panose="020B0604020202020204" pitchFamily="34" charset="0"/>
                      <a:cs typeface="Helvetica" panose="020B0604020202020204" pitchFamily="34" charset="0"/>
                    </a:rPr>
                    <a:t>04 – Aprobación Oficina de Planeación</a:t>
                  </a:r>
                </a:p>
              </p:txBody>
            </p:sp>
            <p:sp>
              <p:nvSpPr>
                <p:cNvPr id="99" name="TextBox 38">
                  <a:extLst>
                    <a:ext uri="{FF2B5EF4-FFF2-40B4-BE49-F238E27FC236}">
                      <a16:creationId xmlns:a16="http://schemas.microsoft.com/office/drawing/2014/main" id="{B88B76A4-8DA3-48C3-8CD6-1361A8974D2C}"/>
                    </a:ext>
                  </a:extLst>
                </p:cNvPr>
                <p:cNvSpPr txBox="1"/>
                <p:nvPr/>
              </p:nvSpPr>
              <p:spPr>
                <a:xfrm>
                  <a:off x="8946154" y="2213640"/>
                  <a:ext cx="2452744" cy="638787"/>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800" b="0" i="1" u="none" strike="noStrike" kern="0" cap="none" spc="0" normalizeH="0" baseline="0" noProof="0" dirty="0">
                      <a:ln>
                        <a:noFill/>
                      </a:ln>
                      <a:solidFill>
                        <a:srgbClr val="C00000"/>
                      </a:solidFill>
                      <a:effectLst/>
                      <a:uLnTx/>
                      <a:uFillTx/>
                      <a:latin typeface="Helvetica" panose="020B0604020202020204" pitchFamily="34" charset="0"/>
                      <a:cs typeface="Helvetica" panose="020B0604020202020204" pitchFamily="34" charset="0"/>
                    </a:rPr>
                    <a:t>El Jefe de la Oficina Asesora de Planeación es la persona encargada de aprobar o rechazar la propuesta de entregables y modificaciones enviadas por las dependencias a través de la herramienta.</a:t>
                  </a:r>
                </a:p>
              </p:txBody>
            </p:sp>
          </p:grpSp>
          <p:grpSp>
            <p:nvGrpSpPr>
              <p:cNvPr id="89" name="Group 36">
                <a:extLst>
                  <a:ext uri="{FF2B5EF4-FFF2-40B4-BE49-F238E27FC236}">
                    <a16:creationId xmlns:a16="http://schemas.microsoft.com/office/drawing/2014/main" id="{49F7E382-BDDB-4487-951F-C58609F84554}"/>
                  </a:ext>
                </a:extLst>
              </p:cNvPr>
              <p:cNvGrpSpPr/>
              <p:nvPr/>
            </p:nvGrpSpPr>
            <p:grpSpPr>
              <a:xfrm>
                <a:off x="821783" y="3001072"/>
                <a:ext cx="3415683" cy="813242"/>
                <a:chOff x="9020419" y="1404358"/>
                <a:chExt cx="3538769" cy="1084321"/>
              </a:xfrm>
            </p:grpSpPr>
            <p:sp>
              <p:nvSpPr>
                <p:cNvPr id="96" name="TextBox 37">
                  <a:extLst>
                    <a:ext uri="{FF2B5EF4-FFF2-40B4-BE49-F238E27FC236}">
                      <a16:creationId xmlns:a16="http://schemas.microsoft.com/office/drawing/2014/main" id="{D1602C4D-7946-4F1F-8423-618BBAF74BDA}"/>
                    </a:ext>
                  </a:extLst>
                </p:cNvPr>
                <p:cNvSpPr txBox="1"/>
                <p:nvPr/>
              </p:nvSpPr>
              <p:spPr>
                <a:xfrm>
                  <a:off x="9633108" y="1404358"/>
                  <a:ext cx="2926080" cy="302584"/>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1">
                      <a:ln>
                        <a:noFill/>
                      </a:ln>
                      <a:solidFill>
                        <a:srgbClr val="0070C0"/>
                      </a:solidFill>
                      <a:effectLst/>
                      <a:uLnTx/>
                      <a:uFillTx/>
                      <a:latin typeface="Helvetica" panose="020B0604020202020204" pitchFamily="34" charset="0"/>
                      <a:cs typeface="Helvetica" panose="020B0604020202020204" pitchFamily="34" charset="0"/>
                    </a:rPr>
                    <a:t>03 – Validación</a:t>
                  </a:r>
                </a:p>
              </p:txBody>
            </p:sp>
            <p:sp>
              <p:nvSpPr>
                <p:cNvPr id="97" name="TextBox 38">
                  <a:extLst>
                    <a:ext uri="{FF2B5EF4-FFF2-40B4-BE49-F238E27FC236}">
                      <a16:creationId xmlns:a16="http://schemas.microsoft.com/office/drawing/2014/main" id="{5A4D4EF6-F03D-4BFF-B2E9-18B8E2802C8B}"/>
                    </a:ext>
                  </a:extLst>
                </p:cNvPr>
                <p:cNvSpPr txBox="1"/>
                <p:nvPr/>
              </p:nvSpPr>
              <p:spPr>
                <a:xfrm>
                  <a:off x="9020419" y="1715409"/>
                  <a:ext cx="2085985" cy="773270"/>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800" b="0" i="1" u="none" strike="noStrike" kern="0" cap="none" spc="0" normalizeH="0" baseline="0" noProof="0" dirty="0">
                      <a:ln>
                        <a:noFill/>
                      </a:ln>
                      <a:solidFill>
                        <a:srgbClr val="0070C0"/>
                      </a:solidFill>
                      <a:effectLst/>
                      <a:uLnTx/>
                      <a:uFillTx/>
                      <a:latin typeface="Helvetica" panose="020B0604020202020204" pitchFamily="34" charset="0"/>
                      <a:cs typeface="Helvetica" panose="020B0604020202020204" pitchFamily="34" charset="0"/>
                    </a:rPr>
                    <a:t>Persona(s) designada por el Jefe de la Oficina Asesora de Planeación, para revisar la planeación formulada, los ajustes solicitados y los reportes de avance remitidos por las Dependencias a través de la herramienta.</a:t>
                  </a:r>
                </a:p>
              </p:txBody>
            </p:sp>
          </p:grpSp>
          <p:grpSp>
            <p:nvGrpSpPr>
              <p:cNvPr id="90" name="Group 36">
                <a:extLst>
                  <a:ext uri="{FF2B5EF4-FFF2-40B4-BE49-F238E27FC236}">
                    <a16:creationId xmlns:a16="http://schemas.microsoft.com/office/drawing/2014/main" id="{D57CBB42-3882-47C2-A2BB-40B3CA92BCC4}"/>
                  </a:ext>
                </a:extLst>
              </p:cNvPr>
              <p:cNvGrpSpPr/>
              <p:nvPr/>
            </p:nvGrpSpPr>
            <p:grpSpPr>
              <a:xfrm>
                <a:off x="5090031" y="3967189"/>
                <a:ext cx="3542335" cy="984852"/>
                <a:chOff x="8925449" y="1704535"/>
                <a:chExt cx="3669984" cy="1313131"/>
              </a:xfrm>
            </p:grpSpPr>
            <p:sp>
              <p:nvSpPr>
                <p:cNvPr id="94" name="TextBox 37">
                  <a:extLst>
                    <a:ext uri="{FF2B5EF4-FFF2-40B4-BE49-F238E27FC236}">
                      <a16:creationId xmlns:a16="http://schemas.microsoft.com/office/drawing/2014/main" id="{69F62E94-E0AC-4395-9779-5365EFA4BF25}"/>
                    </a:ext>
                  </a:extLst>
                </p:cNvPr>
                <p:cNvSpPr txBox="1"/>
                <p:nvPr/>
              </p:nvSpPr>
              <p:spPr>
                <a:xfrm>
                  <a:off x="9669353" y="1704535"/>
                  <a:ext cx="2926080" cy="302582"/>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1">
                      <a:ln>
                        <a:noFill/>
                      </a:ln>
                      <a:solidFill>
                        <a:srgbClr val="AA7F12"/>
                      </a:solidFill>
                      <a:effectLst/>
                      <a:uLnTx/>
                      <a:uFillTx/>
                      <a:latin typeface="Helvetica" panose="020B0604020202020204" pitchFamily="34" charset="0"/>
                      <a:cs typeface="Helvetica" panose="020B0604020202020204" pitchFamily="34" charset="0"/>
                    </a:rPr>
                    <a:t>02 – Aprobación</a:t>
                  </a:r>
                </a:p>
              </p:txBody>
            </p:sp>
            <p:sp>
              <p:nvSpPr>
                <p:cNvPr id="95" name="TextBox 38">
                  <a:extLst>
                    <a:ext uri="{FF2B5EF4-FFF2-40B4-BE49-F238E27FC236}">
                      <a16:creationId xmlns:a16="http://schemas.microsoft.com/office/drawing/2014/main" id="{B350C5BF-C488-43E9-9451-5C075D919503}"/>
                    </a:ext>
                  </a:extLst>
                </p:cNvPr>
                <p:cNvSpPr txBox="1"/>
                <p:nvPr/>
              </p:nvSpPr>
              <p:spPr>
                <a:xfrm>
                  <a:off x="8925449" y="1975435"/>
                  <a:ext cx="2764991" cy="1042231"/>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ES" sz="800" b="0" i="1" u="none" strike="noStrike" kern="0" cap="none" spc="0" normalizeH="0" baseline="0" noProof="0" dirty="0">
                      <a:ln>
                        <a:noFill/>
                      </a:ln>
                      <a:solidFill>
                        <a:srgbClr val="AA7F12"/>
                      </a:solidFill>
                      <a:effectLst/>
                      <a:uLnTx/>
                      <a:uFillTx/>
                      <a:latin typeface="Helvetica" panose="020B0604020202020204" pitchFamily="34" charset="0"/>
                      <a:cs typeface="Helvetica" panose="020B0604020202020204" pitchFamily="34" charset="0"/>
                    </a:rPr>
                    <a:t>Este rol lo tienen todos los jefes de las Direcciones Técnicas, Oficinas, Secretaría General, Coordinadores de los Grupos de Apoyo de la Secretaría General, Subdirección y Dirección General (la dirección general podrá contar con un designado), quienes están encargados de aprobar los entregables cargados, las modificaciones realizadas al plan por el enlace en la herramienta y los reportes de seguimiento de las actividades y entregables. </a:t>
                  </a:r>
                  <a:endParaRPr kumimoji="0" lang="es-CO" sz="800" b="0" i="1" u="none" strike="noStrike" kern="0" cap="none" spc="0" normalizeH="0" baseline="0" noProof="0" dirty="0">
                    <a:ln>
                      <a:noFill/>
                    </a:ln>
                    <a:solidFill>
                      <a:srgbClr val="AA7F12"/>
                    </a:solidFill>
                    <a:effectLst/>
                    <a:uLnTx/>
                    <a:uFillTx/>
                    <a:latin typeface="Helvetica" panose="020B0604020202020204" pitchFamily="34" charset="0"/>
                    <a:cs typeface="Helvetica" panose="020B0604020202020204" pitchFamily="34" charset="0"/>
                  </a:endParaRPr>
                </a:p>
              </p:txBody>
            </p:sp>
          </p:grpSp>
          <p:grpSp>
            <p:nvGrpSpPr>
              <p:cNvPr id="91" name="Group 36">
                <a:extLst>
                  <a:ext uri="{FF2B5EF4-FFF2-40B4-BE49-F238E27FC236}">
                    <a16:creationId xmlns:a16="http://schemas.microsoft.com/office/drawing/2014/main" id="{ED604DBB-E3BF-4513-87AD-72D3A804C91A}"/>
                  </a:ext>
                </a:extLst>
              </p:cNvPr>
              <p:cNvGrpSpPr/>
              <p:nvPr/>
            </p:nvGrpSpPr>
            <p:grpSpPr>
              <a:xfrm>
                <a:off x="562858" y="4529636"/>
                <a:ext cx="3317102" cy="611519"/>
                <a:chOff x="9100702" y="1704554"/>
                <a:chExt cx="3436634" cy="815356"/>
              </a:xfrm>
            </p:grpSpPr>
            <p:sp>
              <p:nvSpPr>
                <p:cNvPr id="92" name="TextBox 37">
                  <a:extLst>
                    <a:ext uri="{FF2B5EF4-FFF2-40B4-BE49-F238E27FC236}">
                      <a16:creationId xmlns:a16="http://schemas.microsoft.com/office/drawing/2014/main" id="{B3B7F73B-F349-496B-B522-48102CCC645B}"/>
                    </a:ext>
                  </a:extLst>
                </p:cNvPr>
                <p:cNvSpPr txBox="1"/>
                <p:nvPr/>
              </p:nvSpPr>
              <p:spPr>
                <a:xfrm>
                  <a:off x="9611256" y="1704554"/>
                  <a:ext cx="2926080" cy="30258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1">
                      <a:ln>
                        <a:noFill/>
                      </a:ln>
                      <a:solidFill>
                        <a:srgbClr val="004A84"/>
                      </a:solidFill>
                      <a:effectLst/>
                      <a:uLnTx/>
                      <a:uFillTx/>
                      <a:latin typeface="Helvetica" panose="020B0604020202020204" pitchFamily="34" charset="0"/>
                      <a:cs typeface="Helvetica" panose="020B0604020202020204" pitchFamily="34" charset="0"/>
                    </a:rPr>
                    <a:t>01 – Enlace</a:t>
                  </a:r>
                </a:p>
              </p:txBody>
            </p:sp>
            <p:sp>
              <p:nvSpPr>
                <p:cNvPr id="93" name="TextBox 38">
                  <a:extLst>
                    <a:ext uri="{FF2B5EF4-FFF2-40B4-BE49-F238E27FC236}">
                      <a16:creationId xmlns:a16="http://schemas.microsoft.com/office/drawing/2014/main" id="{DF7FCAA0-FA2C-4E46-801B-C9067A30931B}"/>
                    </a:ext>
                  </a:extLst>
                </p:cNvPr>
                <p:cNvSpPr txBox="1"/>
                <p:nvPr/>
              </p:nvSpPr>
              <p:spPr>
                <a:xfrm>
                  <a:off x="9100702" y="2015604"/>
                  <a:ext cx="1833580" cy="504306"/>
                </a:xfrm>
                <a:prstGeom prst="rect">
                  <a:avLst/>
                </a:prstGeom>
                <a:noFill/>
              </p:spPr>
              <p:txBody>
                <a:bodyPr wrap="square" lIns="0" rIns="0" rtlCol="0" anchor="t">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ES" sz="800" b="0" i="1" u="none" strike="noStrike" kern="0" cap="none" spc="0" normalizeH="0" baseline="0" noProof="0" dirty="0">
                      <a:ln>
                        <a:noFill/>
                      </a:ln>
                      <a:solidFill>
                        <a:srgbClr val="004A84"/>
                      </a:solidFill>
                      <a:effectLst/>
                      <a:uLnTx/>
                      <a:uFillTx/>
                      <a:latin typeface="Helvetica" panose="020B0604020202020204" pitchFamily="34" charset="0"/>
                      <a:cs typeface="Helvetica" panose="020B0604020202020204" pitchFamily="34" charset="0"/>
                    </a:rPr>
                    <a:t>Persona de cada dependencia con permisos para formular y ajustar la planeación en la herramienta SGI.</a:t>
                  </a:r>
                  <a:endParaRPr kumimoji="0" lang="es-CO" sz="800" b="0" i="1" u="none" strike="noStrike" kern="0" cap="none" spc="0" normalizeH="0" baseline="0" noProof="0" dirty="0">
                    <a:ln>
                      <a:noFill/>
                    </a:ln>
                    <a:solidFill>
                      <a:srgbClr val="004A84"/>
                    </a:solidFill>
                    <a:effectLst/>
                    <a:uLnTx/>
                    <a:uFillTx/>
                    <a:latin typeface="Helvetica" panose="020B0604020202020204" pitchFamily="34" charset="0"/>
                    <a:cs typeface="Helvetica" panose="020B0604020202020204" pitchFamily="34" charset="0"/>
                  </a:endParaRPr>
                </a:p>
              </p:txBody>
            </p:sp>
          </p:grpSp>
        </p:grpSp>
        <p:sp>
          <p:nvSpPr>
            <p:cNvPr id="78" name="Forma libre: forma 98">
              <a:extLst>
                <a:ext uri="{FF2B5EF4-FFF2-40B4-BE49-F238E27FC236}">
                  <a16:creationId xmlns:a16="http://schemas.microsoft.com/office/drawing/2014/main" id="{E62F5F29-3B89-477E-A096-E87BA47E57EA}"/>
                </a:ext>
              </a:extLst>
            </p:cNvPr>
            <p:cNvSpPr/>
            <p:nvPr/>
          </p:nvSpPr>
          <p:spPr>
            <a:xfrm>
              <a:off x="7954584" y="1836064"/>
              <a:ext cx="2679192" cy="1665766"/>
            </a:xfrm>
            <a:custGeom>
              <a:avLst/>
              <a:gdLst>
                <a:gd name="connsiteX0" fmla="*/ 749808 w 2679192"/>
                <a:gd name="connsiteY0" fmla="*/ 47278 h 1665766"/>
                <a:gd name="connsiteX1" fmla="*/ 667512 w 2679192"/>
                <a:gd name="connsiteY1" fmla="*/ 1558 h 1665766"/>
                <a:gd name="connsiteX2" fmla="*/ 466344 w 2679192"/>
                <a:gd name="connsiteY2" fmla="*/ 19846 h 1665766"/>
                <a:gd name="connsiteX3" fmla="*/ 374904 w 2679192"/>
                <a:gd name="connsiteY3" fmla="*/ 56422 h 1665766"/>
                <a:gd name="connsiteX4" fmla="*/ 329184 w 2679192"/>
                <a:gd name="connsiteY4" fmla="*/ 65566 h 1665766"/>
                <a:gd name="connsiteX5" fmla="*/ 274320 w 2679192"/>
                <a:gd name="connsiteY5" fmla="*/ 111286 h 1665766"/>
                <a:gd name="connsiteX6" fmla="*/ 246888 w 2679192"/>
                <a:gd name="connsiteY6" fmla="*/ 138718 h 1665766"/>
                <a:gd name="connsiteX7" fmla="*/ 192024 w 2679192"/>
                <a:gd name="connsiteY7" fmla="*/ 175294 h 1665766"/>
                <a:gd name="connsiteX8" fmla="*/ 173736 w 2679192"/>
                <a:gd name="connsiteY8" fmla="*/ 202726 h 1665766"/>
                <a:gd name="connsiteX9" fmla="*/ 91440 w 2679192"/>
                <a:gd name="connsiteY9" fmla="*/ 275878 h 1665766"/>
                <a:gd name="connsiteX10" fmla="*/ 82296 w 2679192"/>
                <a:gd name="connsiteY10" fmla="*/ 303310 h 1665766"/>
                <a:gd name="connsiteX11" fmla="*/ 54864 w 2679192"/>
                <a:gd name="connsiteY11" fmla="*/ 321598 h 1665766"/>
                <a:gd name="connsiteX12" fmla="*/ 27432 w 2679192"/>
                <a:gd name="connsiteY12" fmla="*/ 349030 h 1665766"/>
                <a:gd name="connsiteX13" fmla="*/ 0 w 2679192"/>
                <a:gd name="connsiteY13" fmla="*/ 440470 h 1665766"/>
                <a:gd name="connsiteX14" fmla="*/ 18288 w 2679192"/>
                <a:gd name="connsiteY14" fmla="*/ 751366 h 1665766"/>
                <a:gd name="connsiteX15" fmla="*/ 27432 w 2679192"/>
                <a:gd name="connsiteY15" fmla="*/ 797086 h 1665766"/>
                <a:gd name="connsiteX16" fmla="*/ 36576 w 2679192"/>
                <a:gd name="connsiteY16" fmla="*/ 851950 h 1665766"/>
                <a:gd name="connsiteX17" fmla="*/ 64008 w 2679192"/>
                <a:gd name="connsiteY17" fmla="*/ 906814 h 1665766"/>
                <a:gd name="connsiteX18" fmla="*/ 82296 w 2679192"/>
                <a:gd name="connsiteY18" fmla="*/ 943390 h 1665766"/>
                <a:gd name="connsiteX19" fmla="*/ 91440 w 2679192"/>
                <a:gd name="connsiteY19" fmla="*/ 970822 h 1665766"/>
                <a:gd name="connsiteX20" fmla="*/ 118872 w 2679192"/>
                <a:gd name="connsiteY20" fmla="*/ 1007398 h 1665766"/>
                <a:gd name="connsiteX21" fmla="*/ 137160 w 2679192"/>
                <a:gd name="connsiteY21" fmla="*/ 1043974 h 1665766"/>
                <a:gd name="connsiteX22" fmla="*/ 146304 w 2679192"/>
                <a:gd name="connsiteY22" fmla="*/ 1071406 h 1665766"/>
                <a:gd name="connsiteX23" fmla="*/ 173736 w 2679192"/>
                <a:gd name="connsiteY23" fmla="*/ 1107982 h 1665766"/>
                <a:gd name="connsiteX24" fmla="*/ 192024 w 2679192"/>
                <a:gd name="connsiteY24" fmla="*/ 1135414 h 1665766"/>
                <a:gd name="connsiteX25" fmla="*/ 246888 w 2679192"/>
                <a:gd name="connsiteY25" fmla="*/ 1190278 h 1665766"/>
                <a:gd name="connsiteX26" fmla="*/ 274320 w 2679192"/>
                <a:gd name="connsiteY26" fmla="*/ 1217710 h 1665766"/>
                <a:gd name="connsiteX27" fmla="*/ 301752 w 2679192"/>
                <a:gd name="connsiteY27" fmla="*/ 1235998 h 1665766"/>
                <a:gd name="connsiteX28" fmla="*/ 356616 w 2679192"/>
                <a:gd name="connsiteY28" fmla="*/ 1290862 h 1665766"/>
                <a:gd name="connsiteX29" fmla="*/ 374904 w 2679192"/>
                <a:gd name="connsiteY29" fmla="*/ 1318294 h 1665766"/>
                <a:gd name="connsiteX30" fmla="*/ 402336 w 2679192"/>
                <a:gd name="connsiteY30" fmla="*/ 1327438 h 1665766"/>
                <a:gd name="connsiteX31" fmla="*/ 429768 w 2679192"/>
                <a:gd name="connsiteY31" fmla="*/ 1345726 h 1665766"/>
                <a:gd name="connsiteX32" fmla="*/ 466344 w 2679192"/>
                <a:gd name="connsiteY32" fmla="*/ 1382302 h 1665766"/>
                <a:gd name="connsiteX33" fmla="*/ 521208 w 2679192"/>
                <a:gd name="connsiteY33" fmla="*/ 1418878 h 1665766"/>
                <a:gd name="connsiteX34" fmla="*/ 548640 w 2679192"/>
                <a:gd name="connsiteY34" fmla="*/ 1437166 h 1665766"/>
                <a:gd name="connsiteX35" fmla="*/ 585216 w 2679192"/>
                <a:gd name="connsiteY35" fmla="*/ 1455454 h 1665766"/>
                <a:gd name="connsiteX36" fmla="*/ 612648 w 2679192"/>
                <a:gd name="connsiteY36" fmla="*/ 1473742 h 1665766"/>
                <a:gd name="connsiteX37" fmla="*/ 667512 w 2679192"/>
                <a:gd name="connsiteY37" fmla="*/ 1492030 h 1665766"/>
                <a:gd name="connsiteX38" fmla="*/ 749808 w 2679192"/>
                <a:gd name="connsiteY38" fmla="*/ 1519462 h 1665766"/>
                <a:gd name="connsiteX39" fmla="*/ 813816 w 2679192"/>
                <a:gd name="connsiteY39" fmla="*/ 1556038 h 1665766"/>
                <a:gd name="connsiteX40" fmla="*/ 850392 w 2679192"/>
                <a:gd name="connsiteY40" fmla="*/ 1565182 h 1665766"/>
                <a:gd name="connsiteX41" fmla="*/ 886968 w 2679192"/>
                <a:gd name="connsiteY41" fmla="*/ 1583470 h 1665766"/>
                <a:gd name="connsiteX42" fmla="*/ 960120 w 2679192"/>
                <a:gd name="connsiteY42" fmla="*/ 1629190 h 1665766"/>
                <a:gd name="connsiteX43" fmla="*/ 1051560 w 2679192"/>
                <a:gd name="connsiteY43" fmla="*/ 1647478 h 1665766"/>
                <a:gd name="connsiteX44" fmla="*/ 1088136 w 2679192"/>
                <a:gd name="connsiteY44" fmla="*/ 1656622 h 1665766"/>
                <a:gd name="connsiteX45" fmla="*/ 1197864 w 2679192"/>
                <a:gd name="connsiteY45" fmla="*/ 1665766 h 1665766"/>
                <a:gd name="connsiteX46" fmla="*/ 1389888 w 2679192"/>
                <a:gd name="connsiteY46" fmla="*/ 1656622 h 1665766"/>
                <a:gd name="connsiteX47" fmla="*/ 1426464 w 2679192"/>
                <a:gd name="connsiteY47" fmla="*/ 1647478 h 1665766"/>
                <a:gd name="connsiteX48" fmla="*/ 1554480 w 2679192"/>
                <a:gd name="connsiteY48" fmla="*/ 1638334 h 1665766"/>
                <a:gd name="connsiteX49" fmla="*/ 1591056 w 2679192"/>
                <a:gd name="connsiteY49" fmla="*/ 1620046 h 1665766"/>
                <a:gd name="connsiteX50" fmla="*/ 1655064 w 2679192"/>
                <a:gd name="connsiteY50" fmla="*/ 1610902 h 1665766"/>
                <a:gd name="connsiteX51" fmla="*/ 1700784 w 2679192"/>
                <a:gd name="connsiteY51" fmla="*/ 1601758 h 1665766"/>
                <a:gd name="connsiteX52" fmla="*/ 1819656 w 2679192"/>
                <a:gd name="connsiteY52" fmla="*/ 1574326 h 1665766"/>
                <a:gd name="connsiteX53" fmla="*/ 1901952 w 2679192"/>
                <a:gd name="connsiteY53" fmla="*/ 1546894 h 1665766"/>
                <a:gd name="connsiteX54" fmla="*/ 1965960 w 2679192"/>
                <a:gd name="connsiteY54" fmla="*/ 1510318 h 1665766"/>
                <a:gd name="connsiteX55" fmla="*/ 2020824 w 2679192"/>
                <a:gd name="connsiteY55" fmla="*/ 1492030 h 1665766"/>
                <a:gd name="connsiteX56" fmla="*/ 2066544 w 2679192"/>
                <a:gd name="connsiteY56" fmla="*/ 1473742 h 1665766"/>
                <a:gd name="connsiteX57" fmla="*/ 2130552 w 2679192"/>
                <a:gd name="connsiteY57" fmla="*/ 1455454 h 1665766"/>
                <a:gd name="connsiteX58" fmla="*/ 2194560 w 2679192"/>
                <a:gd name="connsiteY58" fmla="*/ 1400590 h 1665766"/>
                <a:gd name="connsiteX59" fmla="*/ 2258568 w 2679192"/>
                <a:gd name="connsiteY59" fmla="*/ 1354870 h 1665766"/>
                <a:gd name="connsiteX60" fmla="*/ 2286000 w 2679192"/>
                <a:gd name="connsiteY60" fmla="*/ 1327438 h 1665766"/>
                <a:gd name="connsiteX61" fmla="*/ 2322576 w 2679192"/>
                <a:gd name="connsiteY61" fmla="*/ 1318294 h 1665766"/>
                <a:gd name="connsiteX62" fmla="*/ 2368296 w 2679192"/>
                <a:gd name="connsiteY62" fmla="*/ 1281718 h 1665766"/>
                <a:gd name="connsiteX63" fmla="*/ 2423160 w 2679192"/>
                <a:gd name="connsiteY63" fmla="*/ 1208566 h 1665766"/>
                <a:gd name="connsiteX64" fmla="*/ 2432304 w 2679192"/>
                <a:gd name="connsiteY64" fmla="*/ 1171990 h 1665766"/>
                <a:gd name="connsiteX65" fmla="*/ 2487168 w 2679192"/>
                <a:gd name="connsiteY65" fmla="*/ 1089694 h 1665766"/>
                <a:gd name="connsiteX66" fmla="*/ 2523744 w 2679192"/>
                <a:gd name="connsiteY66" fmla="*/ 1034830 h 1665766"/>
                <a:gd name="connsiteX67" fmla="*/ 2542032 w 2679192"/>
                <a:gd name="connsiteY67" fmla="*/ 1007398 h 1665766"/>
                <a:gd name="connsiteX68" fmla="*/ 2569464 w 2679192"/>
                <a:gd name="connsiteY68" fmla="*/ 934246 h 1665766"/>
                <a:gd name="connsiteX69" fmla="*/ 2587752 w 2679192"/>
                <a:gd name="connsiteY69" fmla="*/ 897670 h 1665766"/>
                <a:gd name="connsiteX70" fmla="*/ 2606040 w 2679192"/>
                <a:gd name="connsiteY70" fmla="*/ 833662 h 1665766"/>
                <a:gd name="connsiteX71" fmla="*/ 2633472 w 2679192"/>
                <a:gd name="connsiteY71" fmla="*/ 778798 h 1665766"/>
                <a:gd name="connsiteX72" fmla="*/ 2660904 w 2679192"/>
                <a:gd name="connsiteY72" fmla="*/ 678214 h 1665766"/>
                <a:gd name="connsiteX73" fmla="*/ 2679192 w 2679192"/>
                <a:gd name="connsiteY73" fmla="*/ 614206 h 1665766"/>
                <a:gd name="connsiteX74" fmla="*/ 2670048 w 2679192"/>
                <a:gd name="connsiteY74" fmla="*/ 431326 h 1665766"/>
                <a:gd name="connsiteX75" fmla="*/ 2606040 w 2679192"/>
                <a:gd name="connsiteY75" fmla="*/ 330742 h 1665766"/>
                <a:gd name="connsiteX76" fmla="*/ 2551176 w 2679192"/>
                <a:gd name="connsiteY76" fmla="*/ 275878 h 1665766"/>
                <a:gd name="connsiteX77" fmla="*/ 2487168 w 2679192"/>
                <a:gd name="connsiteY77" fmla="*/ 193582 h 1665766"/>
                <a:gd name="connsiteX78" fmla="*/ 2468880 w 2679192"/>
                <a:gd name="connsiteY78" fmla="*/ 166150 h 1665766"/>
                <a:gd name="connsiteX79" fmla="*/ 2441448 w 2679192"/>
                <a:gd name="connsiteY79" fmla="*/ 147862 h 1665766"/>
                <a:gd name="connsiteX80" fmla="*/ 2414016 w 2679192"/>
                <a:gd name="connsiteY80" fmla="*/ 120430 h 1665766"/>
                <a:gd name="connsiteX81" fmla="*/ 2359152 w 2679192"/>
                <a:gd name="connsiteY81" fmla="*/ 83854 h 1665766"/>
                <a:gd name="connsiteX82" fmla="*/ 2331720 w 2679192"/>
                <a:gd name="connsiteY82" fmla="*/ 65566 h 1665766"/>
                <a:gd name="connsiteX83" fmla="*/ 2258568 w 2679192"/>
                <a:gd name="connsiteY83" fmla="*/ 47278 h 1665766"/>
                <a:gd name="connsiteX84" fmla="*/ 2221992 w 2679192"/>
                <a:gd name="connsiteY84" fmla="*/ 38134 h 1665766"/>
                <a:gd name="connsiteX85" fmla="*/ 2176272 w 2679192"/>
                <a:gd name="connsiteY85" fmla="*/ 28990 h 1665766"/>
                <a:gd name="connsiteX86" fmla="*/ 1920240 w 2679192"/>
                <a:gd name="connsiteY86" fmla="*/ 38134 h 1665766"/>
                <a:gd name="connsiteX87" fmla="*/ 1874520 w 2679192"/>
                <a:gd name="connsiteY87" fmla="*/ 47278 h 1665766"/>
                <a:gd name="connsiteX88" fmla="*/ 1792224 w 2679192"/>
                <a:gd name="connsiteY88" fmla="*/ 56422 h 1665766"/>
                <a:gd name="connsiteX89" fmla="*/ 1252728 w 2679192"/>
                <a:gd name="connsiteY89" fmla="*/ 47278 h 1665766"/>
                <a:gd name="connsiteX90" fmla="*/ 1197864 w 2679192"/>
                <a:gd name="connsiteY90" fmla="*/ 38134 h 1665766"/>
                <a:gd name="connsiteX91" fmla="*/ 758952 w 2679192"/>
                <a:gd name="connsiteY91" fmla="*/ 47278 h 1665766"/>
                <a:gd name="connsiteX92" fmla="*/ 694944 w 2679192"/>
                <a:gd name="connsiteY92" fmla="*/ 65566 h 1665766"/>
                <a:gd name="connsiteX93" fmla="*/ 640080 w 2679192"/>
                <a:gd name="connsiteY93" fmla="*/ 65566 h 16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679192" h="1665766">
                  <a:moveTo>
                    <a:pt x="749808" y="47278"/>
                  </a:moveTo>
                  <a:cubicBezTo>
                    <a:pt x="722376" y="32038"/>
                    <a:pt x="698747" y="4581"/>
                    <a:pt x="667512" y="1558"/>
                  </a:cubicBezTo>
                  <a:cubicBezTo>
                    <a:pt x="600493" y="-4928"/>
                    <a:pt x="533000" y="10324"/>
                    <a:pt x="466344" y="19846"/>
                  </a:cubicBezTo>
                  <a:cubicBezTo>
                    <a:pt x="399748" y="29360"/>
                    <a:pt x="427874" y="38765"/>
                    <a:pt x="374904" y="56422"/>
                  </a:cubicBezTo>
                  <a:cubicBezTo>
                    <a:pt x="360160" y="61337"/>
                    <a:pt x="344424" y="62518"/>
                    <a:pt x="329184" y="65566"/>
                  </a:cubicBezTo>
                  <a:cubicBezTo>
                    <a:pt x="249041" y="145709"/>
                    <a:pt x="350703" y="47633"/>
                    <a:pt x="274320" y="111286"/>
                  </a:cubicBezTo>
                  <a:cubicBezTo>
                    <a:pt x="264386" y="119565"/>
                    <a:pt x="257096" y="130779"/>
                    <a:pt x="246888" y="138718"/>
                  </a:cubicBezTo>
                  <a:cubicBezTo>
                    <a:pt x="229538" y="152212"/>
                    <a:pt x="192024" y="175294"/>
                    <a:pt x="192024" y="175294"/>
                  </a:cubicBezTo>
                  <a:cubicBezTo>
                    <a:pt x="185928" y="184438"/>
                    <a:pt x="181037" y="194512"/>
                    <a:pt x="173736" y="202726"/>
                  </a:cubicBezTo>
                  <a:cubicBezTo>
                    <a:pt x="128183" y="253973"/>
                    <a:pt x="133133" y="248083"/>
                    <a:pt x="91440" y="275878"/>
                  </a:cubicBezTo>
                  <a:cubicBezTo>
                    <a:pt x="88392" y="285022"/>
                    <a:pt x="88317" y="295784"/>
                    <a:pt x="82296" y="303310"/>
                  </a:cubicBezTo>
                  <a:cubicBezTo>
                    <a:pt x="75431" y="311892"/>
                    <a:pt x="63307" y="314563"/>
                    <a:pt x="54864" y="321598"/>
                  </a:cubicBezTo>
                  <a:cubicBezTo>
                    <a:pt x="44930" y="329877"/>
                    <a:pt x="36576" y="339886"/>
                    <a:pt x="27432" y="349030"/>
                  </a:cubicBezTo>
                  <a:cubicBezTo>
                    <a:pt x="5170" y="415816"/>
                    <a:pt x="13819" y="385192"/>
                    <a:pt x="0" y="440470"/>
                  </a:cubicBezTo>
                  <a:cubicBezTo>
                    <a:pt x="6096" y="544102"/>
                    <a:pt x="-2071" y="649571"/>
                    <a:pt x="18288" y="751366"/>
                  </a:cubicBezTo>
                  <a:cubicBezTo>
                    <a:pt x="21336" y="766606"/>
                    <a:pt x="24652" y="781795"/>
                    <a:pt x="27432" y="797086"/>
                  </a:cubicBezTo>
                  <a:cubicBezTo>
                    <a:pt x="30749" y="815327"/>
                    <a:pt x="32554" y="833851"/>
                    <a:pt x="36576" y="851950"/>
                  </a:cubicBezTo>
                  <a:cubicBezTo>
                    <a:pt x="44196" y="886242"/>
                    <a:pt x="46073" y="875428"/>
                    <a:pt x="64008" y="906814"/>
                  </a:cubicBezTo>
                  <a:cubicBezTo>
                    <a:pt x="70771" y="918649"/>
                    <a:pt x="76926" y="930861"/>
                    <a:pt x="82296" y="943390"/>
                  </a:cubicBezTo>
                  <a:cubicBezTo>
                    <a:pt x="86093" y="952249"/>
                    <a:pt x="86658" y="962453"/>
                    <a:pt x="91440" y="970822"/>
                  </a:cubicBezTo>
                  <a:cubicBezTo>
                    <a:pt x="99001" y="984054"/>
                    <a:pt x="110795" y="994475"/>
                    <a:pt x="118872" y="1007398"/>
                  </a:cubicBezTo>
                  <a:cubicBezTo>
                    <a:pt x="126096" y="1018957"/>
                    <a:pt x="131790" y="1031445"/>
                    <a:pt x="137160" y="1043974"/>
                  </a:cubicBezTo>
                  <a:cubicBezTo>
                    <a:pt x="140957" y="1052833"/>
                    <a:pt x="141522" y="1063037"/>
                    <a:pt x="146304" y="1071406"/>
                  </a:cubicBezTo>
                  <a:cubicBezTo>
                    <a:pt x="153865" y="1084638"/>
                    <a:pt x="164878" y="1095581"/>
                    <a:pt x="173736" y="1107982"/>
                  </a:cubicBezTo>
                  <a:cubicBezTo>
                    <a:pt x="180124" y="1116925"/>
                    <a:pt x="184723" y="1127200"/>
                    <a:pt x="192024" y="1135414"/>
                  </a:cubicBezTo>
                  <a:cubicBezTo>
                    <a:pt x="209207" y="1154744"/>
                    <a:pt x="228600" y="1171990"/>
                    <a:pt x="246888" y="1190278"/>
                  </a:cubicBezTo>
                  <a:cubicBezTo>
                    <a:pt x="256032" y="1199422"/>
                    <a:pt x="263560" y="1210537"/>
                    <a:pt x="274320" y="1217710"/>
                  </a:cubicBezTo>
                  <a:cubicBezTo>
                    <a:pt x="283464" y="1223806"/>
                    <a:pt x="293538" y="1228697"/>
                    <a:pt x="301752" y="1235998"/>
                  </a:cubicBezTo>
                  <a:cubicBezTo>
                    <a:pt x="321082" y="1253181"/>
                    <a:pt x="342270" y="1269343"/>
                    <a:pt x="356616" y="1290862"/>
                  </a:cubicBezTo>
                  <a:cubicBezTo>
                    <a:pt x="362712" y="1300006"/>
                    <a:pt x="366322" y="1311429"/>
                    <a:pt x="374904" y="1318294"/>
                  </a:cubicBezTo>
                  <a:cubicBezTo>
                    <a:pt x="382430" y="1324315"/>
                    <a:pt x="393715" y="1323127"/>
                    <a:pt x="402336" y="1327438"/>
                  </a:cubicBezTo>
                  <a:cubicBezTo>
                    <a:pt x="412166" y="1332353"/>
                    <a:pt x="421424" y="1338574"/>
                    <a:pt x="429768" y="1345726"/>
                  </a:cubicBezTo>
                  <a:cubicBezTo>
                    <a:pt x="442859" y="1356947"/>
                    <a:pt x="452880" y="1371531"/>
                    <a:pt x="466344" y="1382302"/>
                  </a:cubicBezTo>
                  <a:cubicBezTo>
                    <a:pt x="483507" y="1396032"/>
                    <a:pt x="502920" y="1406686"/>
                    <a:pt x="521208" y="1418878"/>
                  </a:cubicBezTo>
                  <a:cubicBezTo>
                    <a:pt x="530352" y="1424974"/>
                    <a:pt x="538810" y="1432251"/>
                    <a:pt x="548640" y="1437166"/>
                  </a:cubicBezTo>
                  <a:cubicBezTo>
                    <a:pt x="560832" y="1443262"/>
                    <a:pt x="573381" y="1448691"/>
                    <a:pt x="585216" y="1455454"/>
                  </a:cubicBezTo>
                  <a:cubicBezTo>
                    <a:pt x="594758" y="1460906"/>
                    <a:pt x="602605" y="1469279"/>
                    <a:pt x="612648" y="1473742"/>
                  </a:cubicBezTo>
                  <a:cubicBezTo>
                    <a:pt x="630264" y="1481571"/>
                    <a:pt x="649614" y="1484871"/>
                    <a:pt x="667512" y="1492030"/>
                  </a:cubicBezTo>
                  <a:cubicBezTo>
                    <a:pt x="724900" y="1514985"/>
                    <a:pt x="697308" y="1506337"/>
                    <a:pt x="749808" y="1519462"/>
                  </a:cubicBezTo>
                  <a:cubicBezTo>
                    <a:pt x="772547" y="1534622"/>
                    <a:pt x="787299" y="1546094"/>
                    <a:pt x="813816" y="1556038"/>
                  </a:cubicBezTo>
                  <a:cubicBezTo>
                    <a:pt x="825583" y="1560451"/>
                    <a:pt x="838625" y="1560769"/>
                    <a:pt x="850392" y="1565182"/>
                  </a:cubicBezTo>
                  <a:cubicBezTo>
                    <a:pt x="863155" y="1569968"/>
                    <a:pt x="875409" y="1576246"/>
                    <a:pt x="886968" y="1583470"/>
                  </a:cubicBezTo>
                  <a:cubicBezTo>
                    <a:pt x="916489" y="1601921"/>
                    <a:pt x="925976" y="1619435"/>
                    <a:pt x="960120" y="1629190"/>
                  </a:cubicBezTo>
                  <a:cubicBezTo>
                    <a:pt x="990008" y="1637729"/>
                    <a:pt x="1021404" y="1639939"/>
                    <a:pt x="1051560" y="1647478"/>
                  </a:cubicBezTo>
                  <a:cubicBezTo>
                    <a:pt x="1063752" y="1650526"/>
                    <a:pt x="1075666" y="1655063"/>
                    <a:pt x="1088136" y="1656622"/>
                  </a:cubicBezTo>
                  <a:cubicBezTo>
                    <a:pt x="1124555" y="1661174"/>
                    <a:pt x="1161288" y="1662718"/>
                    <a:pt x="1197864" y="1665766"/>
                  </a:cubicBezTo>
                  <a:cubicBezTo>
                    <a:pt x="1261872" y="1662718"/>
                    <a:pt x="1326012" y="1661732"/>
                    <a:pt x="1389888" y="1656622"/>
                  </a:cubicBezTo>
                  <a:cubicBezTo>
                    <a:pt x="1402415" y="1655620"/>
                    <a:pt x="1413974" y="1648866"/>
                    <a:pt x="1426464" y="1647478"/>
                  </a:cubicBezTo>
                  <a:cubicBezTo>
                    <a:pt x="1468983" y="1642754"/>
                    <a:pt x="1511808" y="1641382"/>
                    <a:pt x="1554480" y="1638334"/>
                  </a:cubicBezTo>
                  <a:cubicBezTo>
                    <a:pt x="1566672" y="1632238"/>
                    <a:pt x="1577905" y="1623633"/>
                    <a:pt x="1591056" y="1620046"/>
                  </a:cubicBezTo>
                  <a:cubicBezTo>
                    <a:pt x="1611849" y="1614375"/>
                    <a:pt x="1633805" y="1614445"/>
                    <a:pt x="1655064" y="1610902"/>
                  </a:cubicBezTo>
                  <a:cubicBezTo>
                    <a:pt x="1670394" y="1608347"/>
                    <a:pt x="1685640" y="1605253"/>
                    <a:pt x="1700784" y="1601758"/>
                  </a:cubicBezTo>
                  <a:cubicBezTo>
                    <a:pt x="1844157" y="1568672"/>
                    <a:pt x="1715192" y="1595219"/>
                    <a:pt x="1819656" y="1574326"/>
                  </a:cubicBezTo>
                  <a:cubicBezTo>
                    <a:pt x="1911591" y="1528359"/>
                    <a:pt x="1795597" y="1582346"/>
                    <a:pt x="1901952" y="1546894"/>
                  </a:cubicBezTo>
                  <a:cubicBezTo>
                    <a:pt x="1974935" y="1522566"/>
                    <a:pt x="1905759" y="1537074"/>
                    <a:pt x="1965960" y="1510318"/>
                  </a:cubicBezTo>
                  <a:cubicBezTo>
                    <a:pt x="1983576" y="1502489"/>
                    <a:pt x="2002707" y="1498618"/>
                    <a:pt x="2020824" y="1492030"/>
                  </a:cubicBezTo>
                  <a:cubicBezTo>
                    <a:pt x="2036250" y="1486421"/>
                    <a:pt x="2050972" y="1478933"/>
                    <a:pt x="2066544" y="1473742"/>
                  </a:cubicBezTo>
                  <a:cubicBezTo>
                    <a:pt x="2084123" y="1467882"/>
                    <a:pt x="2112940" y="1464260"/>
                    <a:pt x="2130552" y="1455454"/>
                  </a:cubicBezTo>
                  <a:cubicBezTo>
                    <a:pt x="2163184" y="1439138"/>
                    <a:pt x="2164563" y="1426837"/>
                    <a:pt x="2194560" y="1400590"/>
                  </a:cubicBezTo>
                  <a:cubicBezTo>
                    <a:pt x="2326328" y="1285293"/>
                    <a:pt x="2156151" y="1440217"/>
                    <a:pt x="2258568" y="1354870"/>
                  </a:cubicBezTo>
                  <a:cubicBezTo>
                    <a:pt x="2268502" y="1346591"/>
                    <a:pt x="2274772" y="1333854"/>
                    <a:pt x="2286000" y="1327438"/>
                  </a:cubicBezTo>
                  <a:cubicBezTo>
                    <a:pt x="2296911" y="1321203"/>
                    <a:pt x="2310384" y="1321342"/>
                    <a:pt x="2322576" y="1318294"/>
                  </a:cubicBezTo>
                  <a:cubicBezTo>
                    <a:pt x="2337816" y="1306102"/>
                    <a:pt x="2355108" y="1296105"/>
                    <a:pt x="2368296" y="1281718"/>
                  </a:cubicBezTo>
                  <a:cubicBezTo>
                    <a:pt x="2388892" y="1259250"/>
                    <a:pt x="2423160" y="1208566"/>
                    <a:pt x="2423160" y="1208566"/>
                  </a:cubicBezTo>
                  <a:cubicBezTo>
                    <a:pt x="2426208" y="1196374"/>
                    <a:pt x="2427200" y="1183474"/>
                    <a:pt x="2432304" y="1171990"/>
                  </a:cubicBezTo>
                  <a:cubicBezTo>
                    <a:pt x="2447679" y="1137396"/>
                    <a:pt x="2466135" y="1119742"/>
                    <a:pt x="2487168" y="1089694"/>
                  </a:cubicBezTo>
                  <a:cubicBezTo>
                    <a:pt x="2499772" y="1071688"/>
                    <a:pt x="2511552" y="1053118"/>
                    <a:pt x="2523744" y="1034830"/>
                  </a:cubicBezTo>
                  <a:cubicBezTo>
                    <a:pt x="2529840" y="1025686"/>
                    <a:pt x="2538557" y="1017824"/>
                    <a:pt x="2542032" y="1007398"/>
                  </a:cubicBezTo>
                  <a:cubicBezTo>
                    <a:pt x="2552086" y="977235"/>
                    <a:pt x="2554886" y="967048"/>
                    <a:pt x="2569464" y="934246"/>
                  </a:cubicBezTo>
                  <a:cubicBezTo>
                    <a:pt x="2575000" y="921790"/>
                    <a:pt x="2582382" y="910199"/>
                    <a:pt x="2587752" y="897670"/>
                  </a:cubicBezTo>
                  <a:cubicBezTo>
                    <a:pt x="2627652" y="804569"/>
                    <a:pt x="2559639" y="949666"/>
                    <a:pt x="2606040" y="833662"/>
                  </a:cubicBezTo>
                  <a:cubicBezTo>
                    <a:pt x="2613634" y="814678"/>
                    <a:pt x="2625608" y="797672"/>
                    <a:pt x="2633472" y="778798"/>
                  </a:cubicBezTo>
                  <a:cubicBezTo>
                    <a:pt x="2653862" y="729861"/>
                    <a:pt x="2650247" y="726171"/>
                    <a:pt x="2660904" y="678214"/>
                  </a:cubicBezTo>
                  <a:cubicBezTo>
                    <a:pt x="2668558" y="643769"/>
                    <a:pt x="2669009" y="644754"/>
                    <a:pt x="2679192" y="614206"/>
                  </a:cubicBezTo>
                  <a:cubicBezTo>
                    <a:pt x="2676144" y="553246"/>
                    <a:pt x="2675336" y="492133"/>
                    <a:pt x="2670048" y="431326"/>
                  </a:cubicBezTo>
                  <a:cubicBezTo>
                    <a:pt x="2666969" y="395916"/>
                    <a:pt x="2617028" y="345393"/>
                    <a:pt x="2606040" y="330742"/>
                  </a:cubicBezTo>
                  <a:cubicBezTo>
                    <a:pt x="2572014" y="285374"/>
                    <a:pt x="2591288" y="302620"/>
                    <a:pt x="2551176" y="275878"/>
                  </a:cubicBezTo>
                  <a:cubicBezTo>
                    <a:pt x="2458733" y="137213"/>
                    <a:pt x="2558791" y="279530"/>
                    <a:pt x="2487168" y="193582"/>
                  </a:cubicBezTo>
                  <a:cubicBezTo>
                    <a:pt x="2480133" y="185139"/>
                    <a:pt x="2476651" y="173921"/>
                    <a:pt x="2468880" y="166150"/>
                  </a:cubicBezTo>
                  <a:cubicBezTo>
                    <a:pt x="2461109" y="158379"/>
                    <a:pt x="2449891" y="154897"/>
                    <a:pt x="2441448" y="147862"/>
                  </a:cubicBezTo>
                  <a:cubicBezTo>
                    <a:pt x="2431514" y="139583"/>
                    <a:pt x="2424224" y="128369"/>
                    <a:pt x="2414016" y="120430"/>
                  </a:cubicBezTo>
                  <a:cubicBezTo>
                    <a:pt x="2396666" y="106936"/>
                    <a:pt x="2377440" y="96046"/>
                    <a:pt x="2359152" y="83854"/>
                  </a:cubicBezTo>
                  <a:cubicBezTo>
                    <a:pt x="2350008" y="77758"/>
                    <a:pt x="2342382" y="68231"/>
                    <a:pt x="2331720" y="65566"/>
                  </a:cubicBezTo>
                  <a:lnTo>
                    <a:pt x="2258568" y="47278"/>
                  </a:lnTo>
                  <a:cubicBezTo>
                    <a:pt x="2246376" y="44230"/>
                    <a:pt x="2234315" y="40599"/>
                    <a:pt x="2221992" y="38134"/>
                  </a:cubicBezTo>
                  <a:lnTo>
                    <a:pt x="2176272" y="28990"/>
                  </a:lnTo>
                  <a:cubicBezTo>
                    <a:pt x="2090928" y="32038"/>
                    <a:pt x="2005482" y="32968"/>
                    <a:pt x="1920240" y="38134"/>
                  </a:cubicBezTo>
                  <a:cubicBezTo>
                    <a:pt x="1904727" y="39074"/>
                    <a:pt x="1889906" y="45080"/>
                    <a:pt x="1874520" y="47278"/>
                  </a:cubicBezTo>
                  <a:cubicBezTo>
                    <a:pt x="1847197" y="51181"/>
                    <a:pt x="1819656" y="53374"/>
                    <a:pt x="1792224" y="56422"/>
                  </a:cubicBezTo>
                  <a:lnTo>
                    <a:pt x="1252728" y="47278"/>
                  </a:lnTo>
                  <a:cubicBezTo>
                    <a:pt x="1234197" y="46708"/>
                    <a:pt x="1216404" y="38134"/>
                    <a:pt x="1197864" y="38134"/>
                  </a:cubicBezTo>
                  <a:cubicBezTo>
                    <a:pt x="1051528" y="38134"/>
                    <a:pt x="905256" y="44230"/>
                    <a:pt x="758952" y="47278"/>
                  </a:cubicBezTo>
                  <a:cubicBezTo>
                    <a:pt x="742242" y="52848"/>
                    <a:pt x="711346" y="63926"/>
                    <a:pt x="694944" y="65566"/>
                  </a:cubicBezTo>
                  <a:cubicBezTo>
                    <a:pt x="676747" y="67386"/>
                    <a:pt x="658368" y="65566"/>
                    <a:pt x="640080" y="65566"/>
                  </a:cubicBez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latin typeface="Helvetica" panose="020B0604020202020204" pitchFamily="34" charset="0"/>
                <a:cs typeface="Helvetica" panose="020B0604020202020204" pitchFamily="34" charset="0"/>
              </a:endParaRPr>
            </a:p>
          </p:txBody>
        </p:sp>
      </p:grpSp>
      <p:sp>
        <p:nvSpPr>
          <p:cNvPr id="118" name="Forma libre: forma 127">
            <a:extLst>
              <a:ext uri="{FF2B5EF4-FFF2-40B4-BE49-F238E27FC236}">
                <a16:creationId xmlns:a16="http://schemas.microsoft.com/office/drawing/2014/main" id="{896CE6AE-86FC-4816-B416-517CCE7A1BDE}"/>
              </a:ext>
            </a:extLst>
          </p:cNvPr>
          <p:cNvSpPr/>
          <p:nvPr/>
        </p:nvSpPr>
        <p:spPr>
          <a:xfrm>
            <a:off x="7424661" y="2807208"/>
            <a:ext cx="3042800" cy="1326753"/>
          </a:xfrm>
          <a:custGeom>
            <a:avLst/>
            <a:gdLst>
              <a:gd name="connsiteX0" fmla="*/ 1225296 w 2980944"/>
              <a:gd name="connsiteY0" fmla="*/ 45720 h 1280160"/>
              <a:gd name="connsiteX1" fmla="*/ 411480 w 2980944"/>
              <a:gd name="connsiteY1" fmla="*/ 45720 h 1280160"/>
              <a:gd name="connsiteX2" fmla="*/ 374904 w 2980944"/>
              <a:gd name="connsiteY2" fmla="*/ 54864 h 1280160"/>
              <a:gd name="connsiteX3" fmla="*/ 274320 w 2980944"/>
              <a:gd name="connsiteY3" fmla="*/ 73152 h 1280160"/>
              <a:gd name="connsiteX4" fmla="*/ 128016 w 2980944"/>
              <a:gd name="connsiteY4" fmla="*/ 82296 h 1280160"/>
              <a:gd name="connsiteX5" fmla="*/ 100584 w 2980944"/>
              <a:gd name="connsiteY5" fmla="*/ 91440 h 1280160"/>
              <a:gd name="connsiteX6" fmla="*/ 54864 w 2980944"/>
              <a:gd name="connsiteY6" fmla="*/ 146304 h 1280160"/>
              <a:gd name="connsiteX7" fmla="*/ 36576 w 2980944"/>
              <a:gd name="connsiteY7" fmla="*/ 201168 h 1280160"/>
              <a:gd name="connsiteX8" fmla="*/ 18288 w 2980944"/>
              <a:gd name="connsiteY8" fmla="*/ 228600 h 1280160"/>
              <a:gd name="connsiteX9" fmla="*/ 0 w 2980944"/>
              <a:gd name="connsiteY9" fmla="*/ 347472 h 1280160"/>
              <a:gd name="connsiteX10" fmla="*/ 18288 w 2980944"/>
              <a:gd name="connsiteY10" fmla="*/ 612648 h 1280160"/>
              <a:gd name="connsiteX11" fmla="*/ 36576 w 2980944"/>
              <a:gd name="connsiteY11" fmla="*/ 722376 h 1280160"/>
              <a:gd name="connsiteX12" fmla="*/ 54864 w 2980944"/>
              <a:gd name="connsiteY12" fmla="*/ 813816 h 1280160"/>
              <a:gd name="connsiteX13" fmla="*/ 82296 w 2980944"/>
              <a:gd name="connsiteY13" fmla="*/ 868680 h 1280160"/>
              <a:gd name="connsiteX14" fmla="*/ 109728 w 2980944"/>
              <a:gd name="connsiteY14" fmla="*/ 886968 h 1280160"/>
              <a:gd name="connsiteX15" fmla="*/ 173736 w 2980944"/>
              <a:gd name="connsiteY15" fmla="*/ 960120 h 1280160"/>
              <a:gd name="connsiteX16" fmla="*/ 256032 w 2980944"/>
              <a:gd name="connsiteY16" fmla="*/ 1024128 h 1280160"/>
              <a:gd name="connsiteX17" fmla="*/ 338328 w 2980944"/>
              <a:gd name="connsiteY17" fmla="*/ 1060704 h 1280160"/>
              <a:gd name="connsiteX18" fmla="*/ 365760 w 2980944"/>
              <a:gd name="connsiteY18" fmla="*/ 1069848 h 1280160"/>
              <a:gd name="connsiteX19" fmla="*/ 393192 w 2980944"/>
              <a:gd name="connsiteY19" fmla="*/ 1088136 h 1280160"/>
              <a:gd name="connsiteX20" fmla="*/ 448056 w 2980944"/>
              <a:gd name="connsiteY20" fmla="*/ 1106424 h 1280160"/>
              <a:gd name="connsiteX21" fmla="*/ 512064 w 2980944"/>
              <a:gd name="connsiteY21" fmla="*/ 1133856 h 1280160"/>
              <a:gd name="connsiteX22" fmla="*/ 539496 w 2980944"/>
              <a:gd name="connsiteY22" fmla="*/ 1152144 h 1280160"/>
              <a:gd name="connsiteX23" fmla="*/ 603504 w 2980944"/>
              <a:gd name="connsiteY23" fmla="*/ 1179576 h 1280160"/>
              <a:gd name="connsiteX24" fmla="*/ 694944 w 2980944"/>
              <a:gd name="connsiteY24" fmla="*/ 1207008 h 1280160"/>
              <a:gd name="connsiteX25" fmla="*/ 777240 w 2980944"/>
              <a:gd name="connsiteY25" fmla="*/ 1243584 h 1280160"/>
              <a:gd name="connsiteX26" fmla="*/ 804672 w 2980944"/>
              <a:gd name="connsiteY26" fmla="*/ 1252728 h 1280160"/>
              <a:gd name="connsiteX27" fmla="*/ 832104 w 2980944"/>
              <a:gd name="connsiteY27" fmla="*/ 1261872 h 1280160"/>
              <a:gd name="connsiteX28" fmla="*/ 905256 w 2980944"/>
              <a:gd name="connsiteY28" fmla="*/ 1280160 h 1280160"/>
              <a:gd name="connsiteX29" fmla="*/ 1124712 w 2980944"/>
              <a:gd name="connsiteY29" fmla="*/ 1271016 h 1280160"/>
              <a:gd name="connsiteX30" fmla="*/ 1179576 w 2980944"/>
              <a:gd name="connsiteY30" fmla="*/ 1252728 h 1280160"/>
              <a:gd name="connsiteX31" fmla="*/ 1234440 w 2980944"/>
              <a:gd name="connsiteY31" fmla="*/ 1234440 h 1280160"/>
              <a:gd name="connsiteX32" fmla="*/ 1261872 w 2980944"/>
              <a:gd name="connsiteY32" fmla="*/ 1225296 h 1280160"/>
              <a:gd name="connsiteX33" fmla="*/ 1316736 w 2980944"/>
              <a:gd name="connsiteY33" fmla="*/ 1188720 h 1280160"/>
              <a:gd name="connsiteX34" fmla="*/ 1399032 w 2980944"/>
              <a:gd name="connsiteY34" fmla="*/ 1170432 h 1280160"/>
              <a:gd name="connsiteX35" fmla="*/ 1426464 w 2980944"/>
              <a:gd name="connsiteY35" fmla="*/ 1161288 h 1280160"/>
              <a:gd name="connsiteX36" fmla="*/ 1481328 w 2980944"/>
              <a:gd name="connsiteY36" fmla="*/ 1124712 h 1280160"/>
              <a:gd name="connsiteX37" fmla="*/ 1572768 w 2980944"/>
              <a:gd name="connsiteY37" fmla="*/ 1106424 h 1280160"/>
              <a:gd name="connsiteX38" fmla="*/ 1600200 w 2980944"/>
              <a:gd name="connsiteY38" fmla="*/ 1097280 h 1280160"/>
              <a:gd name="connsiteX39" fmla="*/ 1709928 w 2980944"/>
              <a:gd name="connsiteY39" fmla="*/ 1078992 h 1280160"/>
              <a:gd name="connsiteX40" fmla="*/ 1792224 w 2980944"/>
              <a:gd name="connsiteY40" fmla="*/ 1088136 h 1280160"/>
              <a:gd name="connsiteX41" fmla="*/ 1911096 w 2980944"/>
              <a:gd name="connsiteY41" fmla="*/ 1097280 h 1280160"/>
              <a:gd name="connsiteX42" fmla="*/ 1938528 w 2980944"/>
              <a:gd name="connsiteY42" fmla="*/ 1106424 h 1280160"/>
              <a:gd name="connsiteX43" fmla="*/ 1993392 w 2980944"/>
              <a:gd name="connsiteY43" fmla="*/ 1115568 h 1280160"/>
              <a:gd name="connsiteX44" fmla="*/ 2029968 w 2980944"/>
              <a:gd name="connsiteY44" fmla="*/ 1124712 h 1280160"/>
              <a:gd name="connsiteX45" fmla="*/ 2103120 w 2980944"/>
              <a:gd name="connsiteY45" fmla="*/ 1161288 h 1280160"/>
              <a:gd name="connsiteX46" fmla="*/ 2249424 w 2980944"/>
              <a:gd name="connsiteY46" fmla="*/ 1179576 h 1280160"/>
              <a:gd name="connsiteX47" fmla="*/ 2679192 w 2980944"/>
              <a:gd name="connsiteY47" fmla="*/ 1170432 h 1280160"/>
              <a:gd name="connsiteX48" fmla="*/ 2706624 w 2980944"/>
              <a:gd name="connsiteY48" fmla="*/ 1152144 h 1280160"/>
              <a:gd name="connsiteX49" fmla="*/ 2798064 w 2980944"/>
              <a:gd name="connsiteY49" fmla="*/ 1042416 h 1280160"/>
              <a:gd name="connsiteX50" fmla="*/ 2807208 w 2980944"/>
              <a:gd name="connsiteY50" fmla="*/ 1014984 h 1280160"/>
              <a:gd name="connsiteX51" fmla="*/ 2852928 w 2980944"/>
              <a:gd name="connsiteY51" fmla="*/ 950976 h 1280160"/>
              <a:gd name="connsiteX52" fmla="*/ 2871216 w 2980944"/>
              <a:gd name="connsiteY52" fmla="*/ 923544 h 1280160"/>
              <a:gd name="connsiteX53" fmla="*/ 2898648 w 2980944"/>
              <a:gd name="connsiteY53" fmla="*/ 822960 h 1280160"/>
              <a:gd name="connsiteX54" fmla="*/ 2907792 w 2980944"/>
              <a:gd name="connsiteY54" fmla="*/ 740664 h 1280160"/>
              <a:gd name="connsiteX55" fmla="*/ 2916936 w 2980944"/>
              <a:gd name="connsiteY55" fmla="*/ 713232 h 1280160"/>
              <a:gd name="connsiteX56" fmla="*/ 2935224 w 2980944"/>
              <a:gd name="connsiteY56" fmla="*/ 594360 h 1280160"/>
              <a:gd name="connsiteX57" fmla="*/ 2944368 w 2980944"/>
              <a:gd name="connsiteY57" fmla="*/ 557784 h 1280160"/>
              <a:gd name="connsiteX58" fmla="*/ 2953512 w 2980944"/>
              <a:gd name="connsiteY58" fmla="*/ 466344 h 1280160"/>
              <a:gd name="connsiteX59" fmla="*/ 2971800 w 2980944"/>
              <a:gd name="connsiteY59" fmla="*/ 420624 h 1280160"/>
              <a:gd name="connsiteX60" fmla="*/ 2980944 w 2980944"/>
              <a:gd name="connsiteY60" fmla="*/ 393192 h 1280160"/>
              <a:gd name="connsiteX61" fmla="*/ 2962656 w 2980944"/>
              <a:gd name="connsiteY61" fmla="*/ 301752 h 1280160"/>
              <a:gd name="connsiteX62" fmla="*/ 2926080 w 2980944"/>
              <a:gd name="connsiteY62" fmla="*/ 237744 h 1280160"/>
              <a:gd name="connsiteX63" fmla="*/ 2916936 w 2980944"/>
              <a:gd name="connsiteY63" fmla="*/ 210312 h 1280160"/>
              <a:gd name="connsiteX64" fmla="*/ 2825496 w 2980944"/>
              <a:gd name="connsiteY64" fmla="*/ 100584 h 1280160"/>
              <a:gd name="connsiteX65" fmla="*/ 2798064 w 2980944"/>
              <a:gd name="connsiteY65" fmla="*/ 82296 h 1280160"/>
              <a:gd name="connsiteX66" fmla="*/ 2770632 w 2980944"/>
              <a:gd name="connsiteY66" fmla="*/ 73152 h 1280160"/>
              <a:gd name="connsiteX67" fmla="*/ 2743200 w 2980944"/>
              <a:gd name="connsiteY67" fmla="*/ 54864 h 1280160"/>
              <a:gd name="connsiteX68" fmla="*/ 2688336 w 2980944"/>
              <a:gd name="connsiteY68" fmla="*/ 36576 h 1280160"/>
              <a:gd name="connsiteX69" fmla="*/ 2660904 w 2980944"/>
              <a:gd name="connsiteY69" fmla="*/ 27432 h 1280160"/>
              <a:gd name="connsiteX70" fmla="*/ 2514600 w 2980944"/>
              <a:gd name="connsiteY70" fmla="*/ 0 h 1280160"/>
              <a:gd name="connsiteX71" fmla="*/ 2167128 w 2980944"/>
              <a:gd name="connsiteY71" fmla="*/ 18288 h 1280160"/>
              <a:gd name="connsiteX72" fmla="*/ 2103120 w 2980944"/>
              <a:gd name="connsiteY72" fmla="*/ 27432 h 1280160"/>
              <a:gd name="connsiteX73" fmla="*/ 2066544 w 2980944"/>
              <a:gd name="connsiteY73" fmla="*/ 36576 h 1280160"/>
              <a:gd name="connsiteX74" fmla="*/ 1984248 w 2980944"/>
              <a:gd name="connsiteY74" fmla="*/ 54864 h 1280160"/>
              <a:gd name="connsiteX75" fmla="*/ 1956816 w 2980944"/>
              <a:gd name="connsiteY75" fmla="*/ 64008 h 1280160"/>
              <a:gd name="connsiteX76" fmla="*/ 1911096 w 2980944"/>
              <a:gd name="connsiteY76" fmla="*/ 82296 h 1280160"/>
              <a:gd name="connsiteX77" fmla="*/ 1856232 w 2980944"/>
              <a:gd name="connsiteY77" fmla="*/ 91440 h 1280160"/>
              <a:gd name="connsiteX78" fmla="*/ 1810512 w 2980944"/>
              <a:gd name="connsiteY78" fmla="*/ 100584 h 1280160"/>
              <a:gd name="connsiteX79" fmla="*/ 1691640 w 2980944"/>
              <a:gd name="connsiteY79" fmla="*/ 128016 h 1280160"/>
              <a:gd name="connsiteX80" fmla="*/ 1609344 w 2980944"/>
              <a:gd name="connsiteY80" fmla="*/ 137160 h 1280160"/>
              <a:gd name="connsiteX81" fmla="*/ 1444752 w 2980944"/>
              <a:gd name="connsiteY81" fmla="*/ 137160 h 1280160"/>
              <a:gd name="connsiteX82" fmla="*/ 1408176 w 2980944"/>
              <a:gd name="connsiteY82" fmla="*/ 118872 h 1280160"/>
              <a:gd name="connsiteX83" fmla="*/ 1335024 w 2980944"/>
              <a:gd name="connsiteY83" fmla="*/ 100584 h 1280160"/>
              <a:gd name="connsiteX84" fmla="*/ 1298448 w 2980944"/>
              <a:gd name="connsiteY84" fmla="*/ 91440 h 1280160"/>
              <a:gd name="connsiteX85" fmla="*/ 1179576 w 2980944"/>
              <a:gd name="connsiteY85" fmla="*/ 82296 h 1280160"/>
              <a:gd name="connsiteX86" fmla="*/ 1152144 w 2980944"/>
              <a:gd name="connsiteY86" fmla="*/ 73152 h 1280160"/>
              <a:gd name="connsiteX87" fmla="*/ 1097280 w 2980944"/>
              <a:gd name="connsiteY87" fmla="*/ 36576 h 1280160"/>
              <a:gd name="connsiteX88" fmla="*/ 1042416 w 2980944"/>
              <a:gd name="connsiteY88" fmla="*/ 18288 h 1280160"/>
              <a:gd name="connsiteX89" fmla="*/ 841248 w 2980944"/>
              <a:gd name="connsiteY89" fmla="*/ 36576 h 1280160"/>
              <a:gd name="connsiteX90" fmla="*/ 804672 w 2980944"/>
              <a:gd name="connsiteY90" fmla="*/ 45720 h 1280160"/>
              <a:gd name="connsiteX91" fmla="*/ 740664 w 2980944"/>
              <a:gd name="connsiteY91" fmla="*/ 54864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80944" h="1280160">
                <a:moveTo>
                  <a:pt x="1225296" y="45720"/>
                </a:moveTo>
                <a:cubicBezTo>
                  <a:pt x="853112" y="30833"/>
                  <a:pt x="941565" y="30129"/>
                  <a:pt x="411480" y="45720"/>
                </a:cubicBezTo>
                <a:cubicBezTo>
                  <a:pt x="398918" y="46089"/>
                  <a:pt x="387172" y="52138"/>
                  <a:pt x="374904" y="54864"/>
                </a:cubicBezTo>
                <a:cubicBezTo>
                  <a:pt x="355765" y="59117"/>
                  <a:pt x="291117" y="71625"/>
                  <a:pt x="274320" y="73152"/>
                </a:cubicBezTo>
                <a:cubicBezTo>
                  <a:pt x="225658" y="77576"/>
                  <a:pt x="176784" y="79248"/>
                  <a:pt x="128016" y="82296"/>
                </a:cubicBezTo>
                <a:cubicBezTo>
                  <a:pt x="118872" y="85344"/>
                  <a:pt x="108604" y="86093"/>
                  <a:pt x="100584" y="91440"/>
                </a:cubicBezTo>
                <a:cubicBezTo>
                  <a:pt x="86984" y="100507"/>
                  <a:pt x="61966" y="130324"/>
                  <a:pt x="54864" y="146304"/>
                </a:cubicBezTo>
                <a:cubicBezTo>
                  <a:pt x="47035" y="163920"/>
                  <a:pt x="47269" y="185128"/>
                  <a:pt x="36576" y="201168"/>
                </a:cubicBezTo>
                <a:lnTo>
                  <a:pt x="18288" y="228600"/>
                </a:lnTo>
                <a:cubicBezTo>
                  <a:pt x="15722" y="243994"/>
                  <a:pt x="0" y="335706"/>
                  <a:pt x="0" y="347472"/>
                </a:cubicBezTo>
                <a:cubicBezTo>
                  <a:pt x="0" y="414009"/>
                  <a:pt x="7162" y="534765"/>
                  <a:pt x="18288" y="612648"/>
                </a:cubicBezTo>
                <a:cubicBezTo>
                  <a:pt x="23532" y="649356"/>
                  <a:pt x="30480" y="685800"/>
                  <a:pt x="36576" y="722376"/>
                </a:cubicBezTo>
                <a:cubicBezTo>
                  <a:pt x="43761" y="765488"/>
                  <a:pt x="43951" y="775622"/>
                  <a:pt x="54864" y="813816"/>
                </a:cubicBezTo>
                <a:cubicBezTo>
                  <a:pt x="60814" y="834640"/>
                  <a:pt x="66266" y="852650"/>
                  <a:pt x="82296" y="868680"/>
                </a:cubicBezTo>
                <a:cubicBezTo>
                  <a:pt x="90067" y="876451"/>
                  <a:pt x="100584" y="880872"/>
                  <a:pt x="109728" y="886968"/>
                </a:cubicBezTo>
                <a:cubicBezTo>
                  <a:pt x="175260" y="985266"/>
                  <a:pt x="116586" y="912495"/>
                  <a:pt x="173736" y="960120"/>
                </a:cubicBezTo>
                <a:cubicBezTo>
                  <a:pt x="205295" y="986419"/>
                  <a:pt x="209810" y="1008721"/>
                  <a:pt x="256032" y="1024128"/>
                </a:cubicBezTo>
                <a:cubicBezTo>
                  <a:pt x="397576" y="1071309"/>
                  <a:pt x="251385" y="1017232"/>
                  <a:pt x="338328" y="1060704"/>
                </a:cubicBezTo>
                <a:cubicBezTo>
                  <a:pt x="346949" y="1065015"/>
                  <a:pt x="357139" y="1065537"/>
                  <a:pt x="365760" y="1069848"/>
                </a:cubicBezTo>
                <a:cubicBezTo>
                  <a:pt x="375590" y="1074763"/>
                  <a:pt x="383149" y="1083673"/>
                  <a:pt x="393192" y="1088136"/>
                </a:cubicBezTo>
                <a:cubicBezTo>
                  <a:pt x="410808" y="1095965"/>
                  <a:pt x="432016" y="1095731"/>
                  <a:pt x="448056" y="1106424"/>
                </a:cubicBezTo>
                <a:cubicBezTo>
                  <a:pt x="485945" y="1131683"/>
                  <a:pt x="464826" y="1122047"/>
                  <a:pt x="512064" y="1133856"/>
                </a:cubicBezTo>
                <a:cubicBezTo>
                  <a:pt x="521208" y="1139952"/>
                  <a:pt x="529954" y="1146692"/>
                  <a:pt x="539496" y="1152144"/>
                </a:cubicBezTo>
                <a:cubicBezTo>
                  <a:pt x="563880" y="1166078"/>
                  <a:pt x="577857" y="1172248"/>
                  <a:pt x="603504" y="1179576"/>
                </a:cubicBezTo>
                <a:cubicBezTo>
                  <a:pt x="625867" y="1185965"/>
                  <a:pt x="678646" y="1196143"/>
                  <a:pt x="694944" y="1207008"/>
                </a:cubicBezTo>
                <a:cubicBezTo>
                  <a:pt x="738416" y="1235989"/>
                  <a:pt x="711950" y="1221821"/>
                  <a:pt x="777240" y="1243584"/>
                </a:cubicBezTo>
                <a:lnTo>
                  <a:pt x="804672" y="1252728"/>
                </a:lnTo>
                <a:cubicBezTo>
                  <a:pt x="813816" y="1255776"/>
                  <a:pt x="822753" y="1259534"/>
                  <a:pt x="832104" y="1261872"/>
                </a:cubicBezTo>
                <a:lnTo>
                  <a:pt x="905256" y="1280160"/>
                </a:lnTo>
                <a:cubicBezTo>
                  <a:pt x="978408" y="1277112"/>
                  <a:pt x="1051860" y="1278301"/>
                  <a:pt x="1124712" y="1271016"/>
                </a:cubicBezTo>
                <a:cubicBezTo>
                  <a:pt x="1143894" y="1269098"/>
                  <a:pt x="1161288" y="1258824"/>
                  <a:pt x="1179576" y="1252728"/>
                </a:cubicBezTo>
                <a:lnTo>
                  <a:pt x="1234440" y="1234440"/>
                </a:lnTo>
                <a:cubicBezTo>
                  <a:pt x="1243584" y="1231392"/>
                  <a:pt x="1253852" y="1230643"/>
                  <a:pt x="1261872" y="1225296"/>
                </a:cubicBezTo>
                <a:cubicBezTo>
                  <a:pt x="1280160" y="1213104"/>
                  <a:pt x="1295183" y="1193031"/>
                  <a:pt x="1316736" y="1188720"/>
                </a:cubicBezTo>
                <a:cubicBezTo>
                  <a:pt x="1348163" y="1182435"/>
                  <a:pt x="1368901" y="1179041"/>
                  <a:pt x="1399032" y="1170432"/>
                </a:cubicBezTo>
                <a:cubicBezTo>
                  <a:pt x="1408300" y="1167784"/>
                  <a:pt x="1418038" y="1165969"/>
                  <a:pt x="1426464" y="1161288"/>
                </a:cubicBezTo>
                <a:cubicBezTo>
                  <a:pt x="1445677" y="1150614"/>
                  <a:pt x="1459775" y="1129023"/>
                  <a:pt x="1481328" y="1124712"/>
                </a:cubicBezTo>
                <a:cubicBezTo>
                  <a:pt x="1511808" y="1118616"/>
                  <a:pt x="1543279" y="1116254"/>
                  <a:pt x="1572768" y="1106424"/>
                </a:cubicBezTo>
                <a:cubicBezTo>
                  <a:pt x="1581912" y="1103376"/>
                  <a:pt x="1590717" y="1099004"/>
                  <a:pt x="1600200" y="1097280"/>
                </a:cubicBezTo>
                <a:cubicBezTo>
                  <a:pt x="1757174" y="1068739"/>
                  <a:pt x="1613022" y="1103218"/>
                  <a:pt x="1709928" y="1078992"/>
                </a:cubicBezTo>
                <a:cubicBezTo>
                  <a:pt x="1737360" y="1082040"/>
                  <a:pt x="1764737" y="1085637"/>
                  <a:pt x="1792224" y="1088136"/>
                </a:cubicBezTo>
                <a:cubicBezTo>
                  <a:pt x="1831802" y="1091734"/>
                  <a:pt x="1871662" y="1092351"/>
                  <a:pt x="1911096" y="1097280"/>
                </a:cubicBezTo>
                <a:cubicBezTo>
                  <a:pt x="1920660" y="1098476"/>
                  <a:pt x="1929119" y="1104333"/>
                  <a:pt x="1938528" y="1106424"/>
                </a:cubicBezTo>
                <a:cubicBezTo>
                  <a:pt x="1956627" y="1110446"/>
                  <a:pt x="1975212" y="1111932"/>
                  <a:pt x="1993392" y="1115568"/>
                </a:cubicBezTo>
                <a:cubicBezTo>
                  <a:pt x="2005715" y="1118033"/>
                  <a:pt x="2018367" y="1119878"/>
                  <a:pt x="2029968" y="1124712"/>
                </a:cubicBezTo>
                <a:cubicBezTo>
                  <a:pt x="2055133" y="1135197"/>
                  <a:pt x="2076672" y="1154676"/>
                  <a:pt x="2103120" y="1161288"/>
                </a:cubicBezTo>
                <a:cubicBezTo>
                  <a:pt x="2175303" y="1179334"/>
                  <a:pt x="2127172" y="1169388"/>
                  <a:pt x="2249424" y="1179576"/>
                </a:cubicBezTo>
                <a:cubicBezTo>
                  <a:pt x="2392680" y="1176528"/>
                  <a:pt x="2536161" y="1179014"/>
                  <a:pt x="2679192" y="1170432"/>
                </a:cubicBezTo>
                <a:cubicBezTo>
                  <a:pt x="2690162" y="1169774"/>
                  <a:pt x="2698410" y="1159445"/>
                  <a:pt x="2706624" y="1152144"/>
                </a:cubicBezTo>
                <a:cubicBezTo>
                  <a:pt x="2730749" y="1130699"/>
                  <a:pt x="2786472" y="1077191"/>
                  <a:pt x="2798064" y="1042416"/>
                </a:cubicBezTo>
                <a:cubicBezTo>
                  <a:pt x="2801112" y="1033272"/>
                  <a:pt x="2802897" y="1023605"/>
                  <a:pt x="2807208" y="1014984"/>
                </a:cubicBezTo>
                <a:cubicBezTo>
                  <a:pt x="2814391" y="1000618"/>
                  <a:pt x="2846025" y="960640"/>
                  <a:pt x="2852928" y="950976"/>
                </a:cubicBezTo>
                <a:cubicBezTo>
                  <a:pt x="2859316" y="942033"/>
                  <a:pt x="2866753" y="933587"/>
                  <a:pt x="2871216" y="923544"/>
                </a:cubicBezTo>
                <a:cubicBezTo>
                  <a:pt x="2884005" y="894768"/>
                  <a:pt x="2894119" y="854663"/>
                  <a:pt x="2898648" y="822960"/>
                </a:cubicBezTo>
                <a:cubicBezTo>
                  <a:pt x="2902551" y="795637"/>
                  <a:pt x="2903254" y="767889"/>
                  <a:pt x="2907792" y="740664"/>
                </a:cubicBezTo>
                <a:cubicBezTo>
                  <a:pt x="2909377" y="731157"/>
                  <a:pt x="2914845" y="722641"/>
                  <a:pt x="2916936" y="713232"/>
                </a:cubicBezTo>
                <a:cubicBezTo>
                  <a:pt x="2925775" y="673458"/>
                  <a:pt x="2927932" y="634466"/>
                  <a:pt x="2935224" y="594360"/>
                </a:cubicBezTo>
                <a:cubicBezTo>
                  <a:pt x="2937472" y="581995"/>
                  <a:pt x="2941320" y="569976"/>
                  <a:pt x="2944368" y="557784"/>
                </a:cubicBezTo>
                <a:cubicBezTo>
                  <a:pt x="2947416" y="527304"/>
                  <a:pt x="2947505" y="496381"/>
                  <a:pt x="2953512" y="466344"/>
                </a:cubicBezTo>
                <a:cubicBezTo>
                  <a:pt x="2956731" y="450249"/>
                  <a:pt x="2966037" y="435993"/>
                  <a:pt x="2971800" y="420624"/>
                </a:cubicBezTo>
                <a:cubicBezTo>
                  <a:pt x="2975184" y="411599"/>
                  <a:pt x="2977896" y="402336"/>
                  <a:pt x="2980944" y="393192"/>
                </a:cubicBezTo>
                <a:cubicBezTo>
                  <a:pt x="2975535" y="355329"/>
                  <a:pt x="2976336" y="333671"/>
                  <a:pt x="2962656" y="301752"/>
                </a:cubicBezTo>
                <a:cubicBezTo>
                  <a:pt x="2914563" y="189535"/>
                  <a:pt x="2971996" y="329576"/>
                  <a:pt x="2926080" y="237744"/>
                </a:cubicBezTo>
                <a:cubicBezTo>
                  <a:pt x="2921769" y="229123"/>
                  <a:pt x="2921617" y="218738"/>
                  <a:pt x="2916936" y="210312"/>
                </a:cubicBezTo>
                <a:cubicBezTo>
                  <a:pt x="2897091" y="174591"/>
                  <a:pt x="2859333" y="123142"/>
                  <a:pt x="2825496" y="100584"/>
                </a:cubicBezTo>
                <a:cubicBezTo>
                  <a:pt x="2816352" y="94488"/>
                  <a:pt x="2807894" y="87211"/>
                  <a:pt x="2798064" y="82296"/>
                </a:cubicBezTo>
                <a:cubicBezTo>
                  <a:pt x="2789443" y="77985"/>
                  <a:pt x="2779253" y="77463"/>
                  <a:pt x="2770632" y="73152"/>
                </a:cubicBezTo>
                <a:cubicBezTo>
                  <a:pt x="2760802" y="68237"/>
                  <a:pt x="2753243" y="59327"/>
                  <a:pt x="2743200" y="54864"/>
                </a:cubicBezTo>
                <a:cubicBezTo>
                  <a:pt x="2725584" y="47035"/>
                  <a:pt x="2706624" y="42672"/>
                  <a:pt x="2688336" y="36576"/>
                </a:cubicBezTo>
                <a:cubicBezTo>
                  <a:pt x="2679192" y="33528"/>
                  <a:pt x="2670355" y="29322"/>
                  <a:pt x="2660904" y="27432"/>
                </a:cubicBezTo>
                <a:cubicBezTo>
                  <a:pt x="2551284" y="5508"/>
                  <a:pt x="2600125" y="14254"/>
                  <a:pt x="2514600" y="0"/>
                </a:cubicBezTo>
                <a:cubicBezTo>
                  <a:pt x="2305524" y="7210"/>
                  <a:pt x="2311212" y="277"/>
                  <a:pt x="2167128" y="18288"/>
                </a:cubicBezTo>
                <a:cubicBezTo>
                  <a:pt x="2145742" y="20961"/>
                  <a:pt x="2124325" y="23577"/>
                  <a:pt x="2103120" y="27432"/>
                </a:cubicBezTo>
                <a:cubicBezTo>
                  <a:pt x="2090755" y="29680"/>
                  <a:pt x="2078812" y="33850"/>
                  <a:pt x="2066544" y="36576"/>
                </a:cubicBezTo>
                <a:cubicBezTo>
                  <a:pt x="2024118" y="46004"/>
                  <a:pt x="2023273" y="43714"/>
                  <a:pt x="1984248" y="54864"/>
                </a:cubicBezTo>
                <a:cubicBezTo>
                  <a:pt x="1974980" y="57512"/>
                  <a:pt x="1965841" y="60624"/>
                  <a:pt x="1956816" y="64008"/>
                </a:cubicBezTo>
                <a:cubicBezTo>
                  <a:pt x="1941447" y="69771"/>
                  <a:pt x="1926932" y="77977"/>
                  <a:pt x="1911096" y="82296"/>
                </a:cubicBezTo>
                <a:cubicBezTo>
                  <a:pt x="1893209" y="87174"/>
                  <a:pt x="1874473" y="88123"/>
                  <a:pt x="1856232" y="91440"/>
                </a:cubicBezTo>
                <a:cubicBezTo>
                  <a:pt x="1840941" y="94220"/>
                  <a:pt x="1825656" y="97089"/>
                  <a:pt x="1810512" y="100584"/>
                </a:cubicBezTo>
                <a:cubicBezTo>
                  <a:pt x="1776950" y="108329"/>
                  <a:pt x="1728202" y="122793"/>
                  <a:pt x="1691640" y="128016"/>
                </a:cubicBezTo>
                <a:cubicBezTo>
                  <a:pt x="1664317" y="131919"/>
                  <a:pt x="1636776" y="134112"/>
                  <a:pt x="1609344" y="137160"/>
                </a:cubicBezTo>
                <a:cubicBezTo>
                  <a:pt x="1544176" y="158883"/>
                  <a:pt x="1564271" y="156031"/>
                  <a:pt x="1444752" y="137160"/>
                </a:cubicBezTo>
                <a:cubicBezTo>
                  <a:pt x="1431288" y="135034"/>
                  <a:pt x="1421108" y="123183"/>
                  <a:pt x="1408176" y="118872"/>
                </a:cubicBezTo>
                <a:cubicBezTo>
                  <a:pt x="1384331" y="110924"/>
                  <a:pt x="1359408" y="106680"/>
                  <a:pt x="1335024" y="100584"/>
                </a:cubicBezTo>
                <a:cubicBezTo>
                  <a:pt x="1322832" y="97536"/>
                  <a:pt x="1310978" y="92404"/>
                  <a:pt x="1298448" y="91440"/>
                </a:cubicBezTo>
                <a:lnTo>
                  <a:pt x="1179576" y="82296"/>
                </a:lnTo>
                <a:cubicBezTo>
                  <a:pt x="1170432" y="79248"/>
                  <a:pt x="1160570" y="77833"/>
                  <a:pt x="1152144" y="73152"/>
                </a:cubicBezTo>
                <a:cubicBezTo>
                  <a:pt x="1132931" y="62478"/>
                  <a:pt x="1118132" y="43527"/>
                  <a:pt x="1097280" y="36576"/>
                </a:cubicBezTo>
                <a:lnTo>
                  <a:pt x="1042416" y="18288"/>
                </a:lnTo>
                <a:cubicBezTo>
                  <a:pt x="915337" y="25763"/>
                  <a:pt x="924726" y="18025"/>
                  <a:pt x="841248" y="36576"/>
                </a:cubicBezTo>
                <a:cubicBezTo>
                  <a:pt x="828980" y="39302"/>
                  <a:pt x="817037" y="43472"/>
                  <a:pt x="804672" y="45720"/>
                </a:cubicBezTo>
                <a:cubicBezTo>
                  <a:pt x="783467" y="49575"/>
                  <a:pt x="740664" y="54864"/>
                  <a:pt x="740664" y="54864"/>
                </a:cubicBez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038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2049" y="249703"/>
            <a:ext cx="7429527" cy="524168"/>
          </a:xfrm>
        </p:spPr>
        <p:txBody>
          <a:bodyPr>
            <a:normAutofit/>
          </a:bodyPr>
          <a:lstStyle/>
          <a:p>
            <a:r>
              <a:rPr lang="es-ES_tradnl" dirty="0" smtClean="0">
                <a:solidFill>
                  <a:schemeClr val="bg1">
                    <a:lumMod val="50000"/>
                  </a:schemeClr>
                </a:solidFill>
                <a:latin typeface="Helvetica" panose="020B0604020202020204" pitchFamily="34" charset="0"/>
                <a:cs typeface="Helvetica" panose="020B0604020202020204" pitchFamily="34" charset="0"/>
              </a:rPr>
              <a:t>Generalidades</a:t>
            </a:r>
            <a:endParaRPr lang="es-ES" dirty="0">
              <a:solidFill>
                <a:schemeClr val="bg1">
                  <a:lumMod val="50000"/>
                </a:schemeClr>
              </a:solidFill>
            </a:endParaRPr>
          </a:p>
        </p:txBody>
      </p:sp>
      <p:sp>
        <p:nvSpPr>
          <p:cNvPr id="3" name="Marcador de contenido 2"/>
          <p:cNvSpPr>
            <a:spLocks noGrp="1"/>
          </p:cNvSpPr>
          <p:nvPr>
            <p:ph sz="half" idx="2"/>
          </p:nvPr>
        </p:nvSpPr>
        <p:spPr/>
        <p:txBody>
          <a:bodyPr/>
          <a:lstStyle/>
          <a:p>
            <a:r>
              <a:rPr lang="es-ES" dirty="0" smtClean="0"/>
              <a:t>1</a:t>
            </a:r>
            <a:endParaRPr lang="es-ES" dirty="0"/>
          </a:p>
        </p:txBody>
      </p:sp>
      <p:sp>
        <p:nvSpPr>
          <p:cNvPr id="119" name="11 Rectángulo">
            <a:extLst>
              <a:ext uri="{FF2B5EF4-FFF2-40B4-BE49-F238E27FC236}">
                <a16:creationId xmlns:a16="http://schemas.microsoft.com/office/drawing/2014/main" id="{A2926682-3C7A-446B-8420-5EA743B9D197}"/>
              </a:ext>
            </a:extLst>
          </p:cNvPr>
          <p:cNvSpPr/>
          <p:nvPr/>
        </p:nvSpPr>
        <p:spPr>
          <a:xfrm>
            <a:off x="237065" y="1174031"/>
            <a:ext cx="6242635" cy="1892826"/>
          </a:xfrm>
          <a:prstGeom prst="rect">
            <a:avLst/>
          </a:prstGeom>
        </p:spPr>
        <p:txBody>
          <a:bodyPr wrap="square">
            <a:spAutoFit/>
          </a:bodyPr>
          <a:lstStyle/>
          <a:p>
            <a:pPr algn="just" eaLnBrk="0" fontAlgn="base" hangingPunct="0">
              <a:spcBef>
                <a:spcPct val="0"/>
              </a:spcBef>
              <a:spcAft>
                <a:spcPct val="0"/>
              </a:spcAf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171450" indent="-171450" algn="just" eaLnBrk="0" fontAlgn="base" hangingPunct="0">
              <a:spcBef>
                <a:spcPct val="0"/>
              </a:spcBef>
              <a:spcAft>
                <a:spcPct val="0"/>
              </a:spcAft>
              <a:buClr>
                <a:srgbClr val="000000"/>
              </a:buClr>
              <a:buFont typeface="Arial" panose="020B0604020202020204" pitchFamily="34" charset="0"/>
              <a:buChar char="•"/>
            </a:pPr>
            <a:r>
              <a:rPr lang="es-CO" sz="1300" kern="0" dirty="0">
                <a:solidFill>
                  <a:srgbClr val="000000"/>
                </a:solidFill>
                <a:latin typeface="Helvetica" panose="020B0604020202020204" pitchFamily="34" charset="0"/>
                <a:cs typeface="Helvetica" panose="020B0604020202020204" pitchFamily="34" charset="0"/>
                <a:sym typeface="Arial"/>
              </a:rPr>
              <a:t>La ejecución cualitativa de las actividades se deberá reportar de acuerdo con la periodicidad definida, y se adelantará mediante el registro de la información en la pestaña actividades.</a:t>
            </a:r>
          </a:p>
          <a:p>
            <a:pPr marL="171450" indent="-171450" algn="just" eaLnBrk="0" fontAlgn="base" hangingPunct="0">
              <a:spcBef>
                <a:spcPct val="0"/>
              </a:spcBef>
              <a:spcAft>
                <a:spcPct val="0"/>
              </a:spcAft>
              <a:buClr>
                <a:srgbClr val="000000"/>
              </a:buClr>
              <a:buFont typeface="Arial" panose="020B0604020202020204" pitchFamily="34" charset="0"/>
              <a:buChar char="•"/>
            </a:pPr>
            <a:endParaRPr lang="es-CO" altLang="es-CO" sz="1300" kern="0" dirty="0">
              <a:solidFill>
                <a:srgbClr val="000000"/>
              </a:solidFill>
              <a:latin typeface="Helvetica" panose="020B0604020202020204" pitchFamily="34" charset="0"/>
              <a:cs typeface="Helvetica" panose="020B0604020202020204" pitchFamily="34" charset="0"/>
              <a:sym typeface="Arial"/>
            </a:endParaRPr>
          </a:p>
          <a:p>
            <a:pPr marL="171450" indent="-171450" algn="just" eaLnBrk="0" fontAlgn="base" hangingPunct="0">
              <a:spcBef>
                <a:spcPct val="0"/>
              </a:spcBef>
              <a:spcAft>
                <a:spcPct val="0"/>
              </a:spcAft>
              <a:buClr>
                <a:srgbClr val="000000"/>
              </a:buClr>
              <a:buFont typeface="Arial" panose="020B0604020202020204" pitchFamily="34" charset="0"/>
              <a:buChar char="•"/>
            </a:pPr>
            <a:r>
              <a:rPr lang="es-CO" sz="1300" kern="0" dirty="0">
                <a:solidFill>
                  <a:srgbClr val="000000"/>
                </a:solidFill>
                <a:latin typeface="Helvetica" panose="020B0604020202020204" pitchFamily="34" charset="0"/>
                <a:cs typeface="Helvetica" panose="020B0604020202020204" pitchFamily="34" charset="0"/>
                <a:sym typeface="Arial"/>
              </a:rPr>
              <a:t>La ejecución cuantitativa de la meta de los entregables se deberá reportar de acuerdo con la periodicidad definida, y se adelantará mediante el registro de la información en la pestaña entregable.</a:t>
            </a:r>
          </a:p>
          <a:p>
            <a:pPr marL="171450" indent="-171450" algn="just" eaLnBrk="0" fontAlgn="base" hangingPunct="0">
              <a:spcBef>
                <a:spcPct val="0"/>
              </a:spcBef>
              <a:spcAft>
                <a:spcPct val="0"/>
              </a:spcAft>
              <a:buClr>
                <a:srgbClr val="000000"/>
              </a:buClr>
              <a:buFont typeface="Arial" panose="020B0604020202020204" pitchFamily="34" charset="0"/>
              <a:buChar char="•"/>
            </a:pPr>
            <a:endParaRPr lang="es-CO" altLang="es-CO" sz="1300" kern="0" dirty="0">
              <a:solidFill>
                <a:srgbClr val="000000"/>
              </a:solidFill>
              <a:latin typeface="Helvetica" panose="020B0604020202020204" pitchFamily="34" charset="0"/>
              <a:cs typeface="Helvetica" panose="020B0604020202020204" pitchFamily="34" charset="0"/>
              <a:sym typeface="Arial"/>
            </a:endParaRPr>
          </a:p>
        </p:txBody>
      </p:sp>
      <p:grpSp>
        <p:nvGrpSpPr>
          <p:cNvPr id="120" name="Grupo 119">
            <a:extLst>
              <a:ext uri="{FF2B5EF4-FFF2-40B4-BE49-F238E27FC236}">
                <a16:creationId xmlns:a16="http://schemas.microsoft.com/office/drawing/2014/main" id="{C96551C4-03CE-4936-9963-63B01DCC233A}"/>
              </a:ext>
            </a:extLst>
          </p:cNvPr>
          <p:cNvGrpSpPr/>
          <p:nvPr/>
        </p:nvGrpSpPr>
        <p:grpSpPr>
          <a:xfrm>
            <a:off x="6598840" y="1245254"/>
            <a:ext cx="5475233" cy="1549892"/>
            <a:chOff x="6479701" y="1149803"/>
            <a:chExt cx="5475233" cy="1549892"/>
          </a:xfrm>
        </p:grpSpPr>
        <p:pic>
          <p:nvPicPr>
            <p:cNvPr id="121" name="Imagen 120">
              <a:extLst>
                <a:ext uri="{FF2B5EF4-FFF2-40B4-BE49-F238E27FC236}">
                  <a16:creationId xmlns:a16="http://schemas.microsoft.com/office/drawing/2014/main" id="{14500190-6BC5-4F2D-9AA6-A9FB6EC90EA1}"/>
                </a:ext>
              </a:extLst>
            </p:cNvPr>
            <p:cNvPicPr>
              <a:picLocks noChangeAspect="1"/>
            </p:cNvPicPr>
            <p:nvPr/>
          </p:nvPicPr>
          <p:blipFill rotWithShape="1">
            <a:blip r:embed="rId2"/>
            <a:srcRect r="2686" b="4551"/>
            <a:stretch/>
          </p:blipFill>
          <p:spPr>
            <a:xfrm>
              <a:off x="6479701" y="1149803"/>
              <a:ext cx="5475233" cy="1105645"/>
            </a:xfrm>
            <a:prstGeom prst="rect">
              <a:avLst/>
            </a:prstGeom>
          </p:spPr>
        </p:pic>
        <p:pic>
          <p:nvPicPr>
            <p:cNvPr id="122" name="Imagen 121">
              <a:extLst>
                <a:ext uri="{FF2B5EF4-FFF2-40B4-BE49-F238E27FC236}">
                  <a16:creationId xmlns:a16="http://schemas.microsoft.com/office/drawing/2014/main" id="{A1E29BE7-764A-4E5E-8EA6-BB66F6AB02ED}"/>
                </a:ext>
              </a:extLst>
            </p:cNvPr>
            <p:cNvPicPr>
              <a:picLocks noChangeAspect="1"/>
            </p:cNvPicPr>
            <p:nvPr/>
          </p:nvPicPr>
          <p:blipFill rotWithShape="1">
            <a:blip r:embed="rId3"/>
            <a:srcRect l="1384" t="14107" r="2509" b="12329"/>
            <a:stretch/>
          </p:blipFill>
          <p:spPr>
            <a:xfrm>
              <a:off x="7318113" y="2395524"/>
              <a:ext cx="3359696" cy="304171"/>
            </a:xfrm>
            <a:prstGeom prst="rect">
              <a:avLst/>
            </a:prstGeom>
          </p:spPr>
        </p:pic>
      </p:grpSp>
      <p:sp>
        <p:nvSpPr>
          <p:cNvPr id="123" name="Rectangle 3">
            <a:extLst>
              <a:ext uri="{FF2B5EF4-FFF2-40B4-BE49-F238E27FC236}">
                <a16:creationId xmlns:a16="http://schemas.microsoft.com/office/drawing/2014/main" id="{6086F2D3-EA60-476F-A50F-B2925B0D9A18}"/>
              </a:ext>
            </a:extLst>
          </p:cNvPr>
          <p:cNvSpPr>
            <a:spLocks noChangeArrowheads="1"/>
          </p:cNvSpPr>
          <p:nvPr/>
        </p:nvSpPr>
        <p:spPr bwMode="auto">
          <a:xfrm>
            <a:off x="260295" y="3586371"/>
            <a:ext cx="6963847"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171450" indent="-171450" algn="just" eaLnBrk="0" fontAlgn="base" hangingPunct="0">
              <a:spcBef>
                <a:spcPct val="0"/>
              </a:spcBef>
              <a:spcAft>
                <a:spcPct val="0"/>
              </a:spcAft>
              <a:buFont typeface="Arial" panose="020B0604020202020204" pitchFamily="34" charset="0"/>
              <a:buChar char="•"/>
            </a:pPr>
            <a:r>
              <a:rPr lang="es-CO" sz="1300" dirty="0">
                <a:latin typeface="Helvetica" panose="020B0604020202020204" pitchFamily="34" charset="0"/>
                <a:cs typeface="Helvetica" panose="020B0604020202020204" pitchFamily="34" charset="0"/>
              </a:rPr>
              <a:t>Cada entregable y actividad mostrará su estado:</a:t>
            </a:r>
          </a:p>
          <a:p>
            <a:pPr lvl="0" algn="just" eaLnBrk="0" fontAlgn="base" hangingPunct="0">
              <a:spcBef>
                <a:spcPct val="0"/>
              </a:spcBef>
              <a:spcAft>
                <a:spcPct val="0"/>
              </a:spcAft>
            </a:pPr>
            <a:r>
              <a:rPr lang="es-CO" sz="1300" dirty="0">
                <a:latin typeface="Helvetica" panose="020B0604020202020204" pitchFamily="34" charset="0"/>
                <a:cs typeface="Helvetica" panose="020B0604020202020204" pitchFamily="34" charset="0"/>
              </a:rPr>
              <a:t>	</a:t>
            </a:r>
          </a:p>
          <a:p>
            <a:pPr lvl="0" algn="just" eaLnBrk="0" fontAlgn="base" hangingPunct="0">
              <a:spcBef>
                <a:spcPct val="0"/>
              </a:spcBef>
              <a:spcAft>
                <a:spcPct val="0"/>
              </a:spcAft>
            </a:pPr>
            <a:r>
              <a:rPr lang="es-CO" sz="1300" dirty="0">
                <a:latin typeface="Helvetica" panose="020B0604020202020204" pitchFamily="34" charset="0"/>
                <a:cs typeface="Helvetica" panose="020B0604020202020204" pitchFamily="34" charset="0"/>
              </a:rPr>
              <a:t>	</a:t>
            </a:r>
          </a:p>
        </p:txBody>
      </p:sp>
      <p:grpSp>
        <p:nvGrpSpPr>
          <p:cNvPr id="124" name="Grupo 123">
            <a:extLst>
              <a:ext uri="{FF2B5EF4-FFF2-40B4-BE49-F238E27FC236}">
                <a16:creationId xmlns:a16="http://schemas.microsoft.com/office/drawing/2014/main" id="{3D66E5F6-7028-45AC-9401-DF4461BBB104}"/>
              </a:ext>
            </a:extLst>
          </p:cNvPr>
          <p:cNvGrpSpPr/>
          <p:nvPr/>
        </p:nvGrpSpPr>
        <p:grpSpPr>
          <a:xfrm>
            <a:off x="4167999" y="3429000"/>
            <a:ext cx="2513411" cy="699475"/>
            <a:chOff x="3692940" y="3362149"/>
            <a:chExt cx="2513411" cy="699475"/>
          </a:xfrm>
        </p:grpSpPr>
        <p:grpSp>
          <p:nvGrpSpPr>
            <p:cNvPr id="125" name="Grupo 124">
              <a:extLst>
                <a:ext uri="{FF2B5EF4-FFF2-40B4-BE49-F238E27FC236}">
                  <a16:creationId xmlns:a16="http://schemas.microsoft.com/office/drawing/2014/main" id="{B7D64F29-C867-4735-AE54-F68A3C6D295C}"/>
                </a:ext>
              </a:extLst>
            </p:cNvPr>
            <p:cNvGrpSpPr/>
            <p:nvPr/>
          </p:nvGrpSpPr>
          <p:grpSpPr>
            <a:xfrm>
              <a:off x="4044306" y="3362149"/>
              <a:ext cx="2162045" cy="699475"/>
              <a:chOff x="3770939" y="4062678"/>
              <a:chExt cx="2162045" cy="699475"/>
            </a:xfrm>
          </p:grpSpPr>
          <p:sp>
            <p:nvSpPr>
              <p:cNvPr id="128" name="CuadroTexto 127">
                <a:extLst>
                  <a:ext uri="{FF2B5EF4-FFF2-40B4-BE49-F238E27FC236}">
                    <a16:creationId xmlns:a16="http://schemas.microsoft.com/office/drawing/2014/main" id="{DD3845E0-33F7-447C-BDC1-CB2B111101F2}"/>
                  </a:ext>
                </a:extLst>
              </p:cNvPr>
              <p:cNvSpPr txBox="1"/>
              <p:nvPr/>
            </p:nvSpPr>
            <p:spPr>
              <a:xfrm>
                <a:off x="3770939" y="4062678"/>
                <a:ext cx="1912703" cy="292388"/>
              </a:xfrm>
              <a:prstGeom prst="rect">
                <a:avLst/>
              </a:prstGeom>
              <a:noFill/>
            </p:spPr>
            <p:txBody>
              <a:bodyPr wrap="none" rtlCol="0">
                <a:spAutoFit/>
              </a:bodyPr>
              <a:lstStyle/>
              <a:p>
                <a:r>
                  <a:rPr lang="es-CO" sz="1300" dirty="0">
                    <a:latin typeface="Helvetica" panose="020B0604020202020204" pitchFamily="34" charset="0"/>
                    <a:cs typeface="Helvetica" panose="020B0604020202020204" pitchFamily="34" charset="0"/>
                  </a:rPr>
                  <a:t>Cumplido y/o aprobado</a:t>
                </a:r>
              </a:p>
            </p:txBody>
          </p:sp>
          <p:sp>
            <p:nvSpPr>
              <p:cNvPr id="129" name="CuadroTexto 128">
                <a:extLst>
                  <a:ext uri="{FF2B5EF4-FFF2-40B4-BE49-F238E27FC236}">
                    <a16:creationId xmlns:a16="http://schemas.microsoft.com/office/drawing/2014/main" id="{539B0C77-9F7F-4918-A79A-E5DB94EDEEFE}"/>
                  </a:ext>
                </a:extLst>
              </p:cNvPr>
              <p:cNvSpPr txBox="1"/>
              <p:nvPr/>
            </p:nvSpPr>
            <p:spPr>
              <a:xfrm flipH="1">
                <a:off x="3793668" y="4269710"/>
                <a:ext cx="2139316" cy="492443"/>
              </a:xfrm>
              <a:prstGeom prst="rect">
                <a:avLst/>
              </a:prstGeom>
              <a:noFill/>
            </p:spPr>
            <p:txBody>
              <a:bodyPr wrap="square" rtlCol="0">
                <a:spAutoFit/>
              </a:bodyPr>
              <a:lstStyle/>
              <a:p>
                <a:r>
                  <a:rPr lang="es-CO" sz="1300" dirty="0">
                    <a:latin typeface="Helvetica" panose="020B0604020202020204" pitchFamily="34" charset="0"/>
                    <a:cs typeface="Helvetica" panose="020B0604020202020204" pitchFamily="34" charset="0"/>
                  </a:rPr>
                  <a:t>Incumplido, sin completar o sin aprobar</a:t>
                </a:r>
              </a:p>
            </p:txBody>
          </p:sp>
        </p:grpSp>
        <p:pic>
          <p:nvPicPr>
            <p:cNvPr id="126" name="Imagen 125">
              <a:extLst>
                <a:ext uri="{FF2B5EF4-FFF2-40B4-BE49-F238E27FC236}">
                  <a16:creationId xmlns:a16="http://schemas.microsoft.com/office/drawing/2014/main" id="{ECFA70DA-8D42-468B-9459-2C5B3C2B79D4}"/>
                </a:ext>
              </a:extLst>
            </p:cNvPr>
            <p:cNvPicPr>
              <a:picLocks noChangeAspect="1"/>
            </p:cNvPicPr>
            <p:nvPr/>
          </p:nvPicPr>
          <p:blipFill rotWithShape="1">
            <a:blip r:embed="rId4"/>
            <a:srcRect l="19259" t="54241" r="22590" b="12631"/>
            <a:stretch/>
          </p:blipFill>
          <p:spPr>
            <a:xfrm>
              <a:off x="3692940" y="3673014"/>
              <a:ext cx="338666" cy="321733"/>
            </a:xfrm>
            <a:prstGeom prst="rect">
              <a:avLst/>
            </a:prstGeom>
          </p:spPr>
        </p:pic>
        <p:pic>
          <p:nvPicPr>
            <p:cNvPr id="127" name="Imagen 126">
              <a:extLst>
                <a:ext uri="{FF2B5EF4-FFF2-40B4-BE49-F238E27FC236}">
                  <a16:creationId xmlns:a16="http://schemas.microsoft.com/office/drawing/2014/main" id="{1737C1B0-9625-4091-82E7-1CEEB62C6FB7}"/>
                </a:ext>
              </a:extLst>
            </p:cNvPr>
            <p:cNvPicPr>
              <a:picLocks noChangeAspect="1"/>
            </p:cNvPicPr>
            <p:nvPr/>
          </p:nvPicPr>
          <p:blipFill rotWithShape="1">
            <a:blip r:embed="rId4"/>
            <a:srcRect l="24003" t="6292" r="22207" b="63195"/>
            <a:stretch/>
          </p:blipFill>
          <p:spPr>
            <a:xfrm>
              <a:off x="3705640" y="3393933"/>
              <a:ext cx="313267" cy="296335"/>
            </a:xfrm>
            <a:prstGeom prst="rect">
              <a:avLst/>
            </a:prstGeom>
          </p:spPr>
        </p:pic>
      </p:grpSp>
      <p:sp>
        <p:nvSpPr>
          <p:cNvPr id="130" name="14 Rectángulo">
            <a:extLst>
              <a:ext uri="{FF2B5EF4-FFF2-40B4-BE49-F238E27FC236}">
                <a16:creationId xmlns:a16="http://schemas.microsoft.com/office/drawing/2014/main" id="{EF20EF0A-B56D-47E0-B073-A45D58FC3943}"/>
              </a:ext>
            </a:extLst>
          </p:cNvPr>
          <p:cNvSpPr/>
          <p:nvPr/>
        </p:nvSpPr>
        <p:spPr>
          <a:xfrm>
            <a:off x="260294" y="4889255"/>
            <a:ext cx="7867705" cy="1692771"/>
          </a:xfrm>
          <a:prstGeom prst="rect">
            <a:avLst/>
          </a:prstGeom>
          <a:noFill/>
        </p:spPr>
        <p:txBody>
          <a:bodyPr wrap="square">
            <a:spAutoFit/>
          </a:bodyPr>
          <a:lstStyle/>
          <a:p>
            <a:pPr marL="171450" indent="-171450" algn="just" eaLnBrk="0" fontAlgn="base" hangingPunct="0">
              <a:spcBef>
                <a:spcPct val="0"/>
              </a:spcBef>
              <a:spcAft>
                <a:spcPct val="0"/>
              </a:spcAft>
              <a:buClr>
                <a:srgbClr val="000000"/>
              </a:buClr>
              <a:buFont typeface="Arial" panose="020B0604020202020204" pitchFamily="34" charset="0"/>
              <a:buChar char="•"/>
            </a:pPr>
            <a:r>
              <a:rPr lang="es-CO" sz="1300" kern="0" dirty="0">
                <a:solidFill>
                  <a:srgbClr val="000000"/>
                </a:solidFill>
                <a:latin typeface="Helvetica" panose="020B0604020202020204" pitchFamily="34" charset="0"/>
                <a:cs typeface="Helvetica" panose="020B0604020202020204" pitchFamily="34" charset="0"/>
                <a:sym typeface="Arial"/>
              </a:rPr>
              <a:t>En el campo </a:t>
            </a:r>
            <a:r>
              <a:rPr lang="es-CO" sz="1300" i="1" kern="0" dirty="0">
                <a:solidFill>
                  <a:srgbClr val="000000"/>
                </a:solidFill>
                <a:latin typeface="Helvetica" panose="020B0604020202020204" pitchFamily="34" charset="0"/>
                <a:cs typeface="Helvetica" panose="020B0604020202020204" pitchFamily="34" charset="0"/>
                <a:sym typeface="Arial"/>
              </a:rPr>
              <a:t>Ruta Evidencia </a:t>
            </a:r>
            <a:r>
              <a:rPr lang="es-CO" sz="1300" kern="0" dirty="0">
                <a:solidFill>
                  <a:srgbClr val="000000"/>
                </a:solidFill>
                <a:latin typeface="Helvetica" panose="020B0604020202020204" pitchFamily="34" charset="0"/>
                <a:cs typeface="Helvetica" panose="020B0604020202020204" pitchFamily="34" charset="0"/>
                <a:sym typeface="Arial"/>
              </a:rPr>
              <a:t>debe incluirse la ubicación donde reposa el soporte  de las gestiones y entregables descritos, si deben relacionar varias rutas sepárelas con una coma (,) seguido de un  espacio.</a:t>
            </a:r>
          </a:p>
          <a:p>
            <a:pPr marL="0" lvl="4" eaLnBrk="0" fontAlgn="base" hangingPunct="0">
              <a:spcBef>
                <a:spcPct val="0"/>
              </a:spcBef>
              <a:spcAft>
                <a:spcPct val="0"/>
              </a:spcAf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         </a:t>
            </a:r>
          </a:p>
          <a:p>
            <a:pPr marL="0" lvl="4" eaLnBrk="0" fontAlgn="base" hangingPunct="0">
              <a:spcBef>
                <a:spcPct val="0"/>
              </a:spcBef>
              <a:spcAft>
                <a:spcPct val="0"/>
              </a:spcAf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         Ejemplo:</a:t>
            </a:r>
            <a:r>
              <a:rPr lang="es-CO" sz="1300" kern="0" dirty="0">
                <a:solidFill>
                  <a:srgbClr val="EB903F"/>
                </a:solidFill>
                <a:latin typeface="Helvetica" panose="020B0604020202020204" pitchFamily="34" charset="0"/>
                <a:cs typeface="Helvetica" panose="020B0604020202020204" pitchFamily="34" charset="0"/>
                <a:sym typeface="Arial"/>
              </a:rPr>
              <a:t>\\</a:t>
            </a:r>
            <a:r>
              <a:rPr lang="es-CO" sz="1300" kern="0" dirty="0" err="1">
                <a:solidFill>
                  <a:srgbClr val="EB903F"/>
                </a:solidFill>
                <a:latin typeface="Helvetica" panose="020B0604020202020204" pitchFamily="34" charset="0"/>
                <a:cs typeface="Helvetica" panose="020B0604020202020204" pitchFamily="34" charset="0"/>
                <a:sym typeface="Arial"/>
              </a:rPr>
              <a:t>Yaksa</a:t>
            </a:r>
            <a:r>
              <a:rPr lang="es-CO" sz="1300" kern="0" dirty="0">
                <a:solidFill>
                  <a:srgbClr val="EB903F"/>
                </a:solidFill>
                <a:latin typeface="Helvetica" panose="020B0604020202020204" pitchFamily="34" charset="0"/>
                <a:cs typeface="Helvetica" panose="020B0604020202020204" pitchFamily="34" charset="0"/>
                <a:sym typeface="Arial"/>
              </a:rPr>
              <a:t>\10020oap\2020\TRD,  \</a:t>
            </a:r>
            <a:r>
              <a:rPr lang="es-CO" sz="1300" kern="0" dirty="0" err="1">
                <a:solidFill>
                  <a:srgbClr val="EB903F"/>
                </a:solidFill>
                <a:latin typeface="Helvetica" panose="020B0604020202020204" pitchFamily="34" charset="0"/>
                <a:cs typeface="Helvetica" panose="020B0604020202020204" pitchFamily="34" charset="0"/>
                <a:sym typeface="Arial"/>
              </a:rPr>
              <a:t>Yaksa</a:t>
            </a:r>
            <a:r>
              <a:rPr lang="es-CO" sz="1300" kern="0" dirty="0">
                <a:solidFill>
                  <a:srgbClr val="EB903F"/>
                </a:solidFill>
                <a:latin typeface="Helvetica" panose="020B0604020202020204" pitchFamily="34" charset="0"/>
                <a:cs typeface="Helvetica" panose="020B0604020202020204" pitchFamily="34" charset="0"/>
                <a:sym typeface="Arial"/>
              </a:rPr>
              <a:t>\10020oap\2020\DOCUMENTOS_APOYO</a:t>
            </a:r>
            <a:endParaRPr lang="es-CO" sz="1300" kern="0" dirty="0">
              <a:solidFill>
                <a:srgbClr val="000000"/>
              </a:solidFill>
              <a:latin typeface="Helvetica" panose="020B0604020202020204" pitchFamily="34" charset="0"/>
              <a:cs typeface="Helvetica" panose="020B0604020202020204" pitchFamily="34" charset="0"/>
              <a:sym typeface="Arial"/>
            </a:endParaRPr>
          </a:p>
          <a:p>
            <a:pPr marL="0" lvl="4" eaLnBrk="0" fontAlgn="base" hangingPunct="0">
              <a:spcBef>
                <a:spcPct val="0"/>
              </a:spcBef>
              <a:spcAft>
                <a:spcPct val="0"/>
              </a:spcAf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171450" lvl="4" indent="-171450" eaLnBrk="0" fontAlgn="base" hangingPunct="0">
              <a:spcBef>
                <a:spcPct val="0"/>
              </a:spcBef>
              <a:spcAft>
                <a:spcPct val="0"/>
              </a:spcAft>
              <a:buClr>
                <a:srgbClr val="000000"/>
              </a:buClr>
              <a:buFont typeface="Arial" panose="020B0604020202020204" pitchFamily="34" charset="0"/>
              <a:buChar char="•"/>
            </a:pPr>
            <a:r>
              <a:rPr lang="es-CO" sz="1300" kern="0" dirty="0">
                <a:solidFill>
                  <a:srgbClr val="000000"/>
                </a:solidFill>
                <a:latin typeface="Helvetica" panose="020B0604020202020204" pitchFamily="34" charset="0"/>
                <a:cs typeface="Helvetica" panose="020B0604020202020204" pitchFamily="34" charset="0"/>
                <a:sym typeface="Arial"/>
              </a:rPr>
              <a:t>El sistema le permitirá incluir rutas de </a:t>
            </a:r>
            <a:r>
              <a:rPr lang="es-CO" sz="1300" kern="0" dirty="0" err="1">
                <a:solidFill>
                  <a:srgbClr val="000000"/>
                </a:solidFill>
                <a:latin typeface="Helvetica" panose="020B0604020202020204" pitchFamily="34" charset="0"/>
                <a:cs typeface="Helvetica" panose="020B0604020202020204" pitchFamily="34" charset="0"/>
                <a:sym typeface="Arial"/>
              </a:rPr>
              <a:t>yaksa</a:t>
            </a:r>
            <a:r>
              <a:rPr lang="es-CO" sz="1300" kern="0" dirty="0">
                <a:solidFill>
                  <a:srgbClr val="000000"/>
                </a:solidFill>
                <a:latin typeface="Helvetica" panose="020B0604020202020204" pitchFamily="34" charset="0"/>
                <a:cs typeface="Helvetica" panose="020B0604020202020204" pitchFamily="34" charset="0"/>
                <a:sym typeface="Arial"/>
              </a:rPr>
              <a:t>, http:// y https:// (estos últimos aplica también para Orfeo y mesa de ayuda).</a:t>
            </a:r>
          </a:p>
        </p:txBody>
      </p:sp>
      <p:grpSp>
        <p:nvGrpSpPr>
          <p:cNvPr id="131" name="Grupo 130">
            <a:extLst>
              <a:ext uri="{FF2B5EF4-FFF2-40B4-BE49-F238E27FC236}">
                <a16:creationId xmlns:a16="http://schemas.microsoft.com/office/drawing/2014/main" id="{C8D2D475-85D4-4B44-93B7-94DC0C78DF24}"/>
              </a:ext>
            </a:extLst>
          </p:cNvPr>
          <p:cNvGrpSpPr/>
          <p:nvPr/>
        </p:nvGrpSpPr>
        <p:grpSpPr>
          <a:xfrm>
            <a:off x="8325387" y="4776222"/>
            <a:ext cx="3190363" cy="1795725"/>
            <a:chOff x="939800" y="3711843"/>
            <a:chExt cx="2388190" cy="1317844"/>
          </a:xfrm>
        </p:grpSpPr>
        <p:pic>
          <p:nvPicPr>
            <p:cNvPr id="132" name="Picture 4">
              <a:extLst>
                <a:ext uri="{FF2B5EF4-FFF2-40B4-BE49-F238E27FC236}">
                  <a16:creationId xmlns:a16="http://schemas.microsoft.com/office/drawing/2014/main" id="{CBA86E5C-79B3-4C1C-82D2-150E9FE5A9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85" t="50766" r="64401" b="29738"/>
            <a:stretch/>
          </p:blipFill>
          <p:spPr bwMode="auto">
            <a:xfrm>
              <a:off x="939800" y="3711843"/>
              <a:ext cx="2388190" cy="131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 name="Imagen 132">
              <a:extLst>
                <a:ext uri="{FF2B5EF4-FFF2-40B4-BE49-F238E27FC236}">
                  <a16:creationId xmlns:a16="http://schemas.microsoft.com/office/drawing/2014/main" id="{47C7BB82-B39F-43FC-A11A-26EAC193C055}"/>
                </a:ext>
              </a:extLst>
            </p:cNvPr>
            <p:cNvPicPr>
              <a:picLocks noChangeAspect="1"/>
            </p:cNvPicPr>
            <p:nvPr/>
          </p:nvPicPr>
          <p:blipFill rotWithShape="1">
            <a:blip r:embed="rId6"/>
            <a:srcRect l="6529" t="18588" r="26811" b="32132"/>
            <a:stretch/>
          </p:blipFill>
          <p:spPr>
            <a:xfrm>
              <a:off x="1082968" y="4166609"/>
              <a:ext cx="558800" cy="102446"/>
            </a:xfrm>
            <a:prstGeom prst="rect">
              <a:avLst/>
            </a:prstGeom>
          </p:spPr>
        </p:pic>
      </p:grpSp>
    </p:spTree>
    <p:extLst>
      <p:ext uri="{BB962C8B-B14F-4D97-AF65-F5344CB8AC3E}">
        <p14:creationId xmlns:p14="http://schemas.microsoft.com/office/powerpoint/2010/main" val="67945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2049" y="249703"/>
            <a:ext cx="7429527" cy="524168"/>
          </a:xfrm>
        </p:spPr>
        <p:txBody>
          <a:bodyPr>
            <a:normAutofit/>
          </a:bodyPr>
          <a:lstStyle/>
          <a:p>
            <a:r>
              <a:rPr lang="es-ES_tradnl" dirty="0" smtClean="0">
                <a:solidFill>
                  <a:schemeClr val="bg1">
                    <a:lumMod val="50000"/>
                  </a:schemeClr>
                </a:solidFill>
                <a:latin typeface="Helvetica" panose="020B0604020202020204" pitchFamily="34" charset="0"/>
                <a:cs typeface="Helvetica" panose="020B0604020202020204" pitchFamily="34" charset="0"/>
              </a:rPr>
              <a:t>Generalidades</a:t>
            </a:r>
            <a:endParaRPr lang="es-ES" dirty="0">
              <a:solidFill>
                <a:schemeClr val="bg1">
                  <a:lumMod val="50000"/>
                </a:schemeClr>
              </a:solidFill>
            </a:endParaRPr>
          </a:p>
        </p:txBody>
      </p:sp>
      <p:sp>
        <p:nvSpPr>
          <p:cNvPr id="3" name="Marcador de contenido 2"/>
          <p:cNvSpPr>
            <a:spLocks noGrp="1"/>
          </p:cNvSpPr>
          <p:nvPr>
            <p:ph sz="half" idx="2"/>
          </p:nvPr>
        </p:nvSpPr>
        <p:spPr/>
        <p:txBody>
          <a:bodyPr/>
          <a:lstStyle/>
          <a:p>
            <a:r>
              <a:rPr lang="es-ES" dirty="0" smtClean="0"/>
              <a:t>1</a:t>
            </a:r>
            <a:endParaRPr lang="es-ES" dirty="0"/>
          </a:p>
        </p:txBody>
      </p:sp>
      <p:pic>
        <p:nvPicPr>
          <p:cNvPr id="34" name="Imagen 33">
            <a:extLst>
              <a:ext uri="{FF2B5EF4-FFF2-40B4-BE49-F238E27FC236}">
                <a16:creationId xmlns:a16="http://schemas.microsoft.com/office/drawing/2014/main" id="{5D4F792B-0619-4B35-AF5E-0D0EA309E62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690" b="94465" l="8541" r="96085">
                        <a14:foregroundMark x1="54804" y1="6642" x2="54804" y2="6642"/>
                        <a14:foregroundMark x1="92527" y1="20664" x2="92527" y2="20664"/>
                        <a14:foregroundMark x1="97153" y1="34686" x2="97153" y2="34686"/>
                        <a14:foregroundMark x1="43060" y1="94465" x2="43060" y2="94465"/>
                        <a14:foregroundMark x1="8541" y1="29520" x2="8541" y2="29520"/>
                        <a14:foregroundMark x1="67972" y1="3690" x2="67972" y2="3690"/>
                        <a14:foregroundMark x1="73665" y1="8856" x2="73665" y2="8856"/>
                        <a14:foregroundMark x1="83986" y1="15498" x2="83986" y2="15498"/>
                        <a14:foregroundMark x1="64413" y1="30996" x2="64413" y2="30996"/>
                        <a14:foregroundMark x1="85765" y1="22509" x2="85765" y2="22509"/>
                        <a14:foregroundMark x1="89324" y1="25461" x2="89324" y2="25461"/>
                        <a14:foregroundMark x1="92171" y1="35424" x2="92171" y2="35424"/>
                        <a14:foregroundMark x1="51601" y1="48708" x2="51601" y2="48708"/>
                        <a14:foregroundMark x1="58007" y1="30258" x2="58007" y2="30258"/>
                        <a14:foregroundMark x1="60854" y1="30996" x2="60854" y2="30996"/>
                        <a14:foregroundMark x1="60854" y1="30996" x2="60854" y2="30996"/>
                        <a14:foregroundMark x1="61210" y1="30996" x2="61210" y2="30996"/>
                        <a14:foregroundMark x1="61922" y1="31365" x2="61922" y2="31365"/>
                        <a14:foregroundMark x1="61922" y1="31365" x2="61922" y2="31365"/>
                        <a14:foregroundMark x1="61210" y1="31365" x2="61210" y2="31365"/>
                        <a14:foregroundMark x1="61210" y1="31365" x2="61210" y2="31365"/>
                        <a14:foregroundMark x1="61210" y1="31365" x2="61210" y2="31365"/>
                        <a14:foregroundMark x1="60142" y1="30627" x2="60142" y2="30627"/>
                        <a14:foregroundMark x1="58719" y1="28782" x2="58719" y2="28782"/>
                        <a14:foregroundMark x1="69395" y1="32472" x2="69395" y2="32472"/>
                        <a14:foregroundMark x1="68683" y1="29520" x2="68683" y2="29520"/>
                        <a14:foregroundMark x1="73310" y1="33948" x2="73310" y2="33948"/>
                        <a14:foregroundMark x1="74733" y1="32841" x2="74733" y2="32841"/>
                        <a14:foregroundMark x1="76512" y1="33948" x2="76512" y2="33948"/>
                        <a14:foregroundMark x1="77936" y1="33948" x2="77936" y2="33948"/>
                        <a14:foregroundMark x1="77936" y1="33948" x2="79359" y2="35055"/>
                        <a14:foregroundMark x1="79359" y1="35424" x2="79359" y2="35424"/>
                        <a14:foregroundMark x1="81139" y1="36900" x2="81139" y2="36900"/>
                        <a14:foregroundMark x1="81851" y1="36900" x2="81851" y2="36900"/>
                        <a14:foregroundMark x1="81851" y1="36900" x2="81851" y2="36900"/>
                      </a14:backgroundRemoval>
                    </a14:imgEffect>
                  </a14:imgLayer>
                </a14:imgProps>
              </a:ext>
            </a:extLst>
          </a:blip>
          <a:stretch>
            <a:fillRect/>
          </a:stretch>
        </p:blipFill>
        <p:spPr>
          <a:xfrm>
            <a:off x="1909509" y="4517036"/>
            <a:ext cx="2147099" cy="2077236"/>
          </a:xfrm>
          <a:prstGeom prst="rect">
            <a:avLst/>
          </a:prstGeom>
        </p:spPr>
      </p:pic>
      <p:sp>
        <p:nvSpPr>
          <p:cNvPr id="35" name="2 Rectángulo">
            <a:extLst>
              <a:ext uri="{FF2B5EF4-FFF2-40B4-BE49-F238E27FC236}">
                <a16:creationId xmlns:a16="http://schemas.microsoft.com/office/drawing/2014/main" id="{5EE1052E-ABE4-4AD4-AE4C-E902ADA68A44}"/>
              </a:ext>
            </a:extLst>
          </p:cNvPr>
          <p:cNvSpPr/>
          <p:nvPr/>
        </p:nvSpPr>
        <p:spPr>
          <a:xfrm>
            <a:off x="16329" y="1175771"/>
            <a:ext cx="6988308" cy="3293209"/>
          </a:xfrm>
          <a:prstGeom prst="rect">
            <a:avLst/>
          </a:prstGeom>
        </p:spPr>
        <p:txBody>
          <a:bodyPr wrap="square">
            <a:spAutoFit/>
          </a:bodyPr>
          <a:lstStyle/>
          <a:p>
            <a:pPr marL="285750" indent="-285750" algn="just" eaLnBrk="0" fontAlgn="base" hangingPunct="0">
              <a:spcBef>
                <a:spcPct val="0"/>
              </a:spcBef>
              <a:spcAft>
                <a:spcPct val="0"/>
              </a:spcAft>
              <a:buClr>
                <a:srgbClr val="000000"/>
              </a:buClr>
              <a:buFont typeface="Arial" panose="020B0604020202020204" pitchFamily="34" charset="0"/>
              <a:buChar char="•"/>
            </a:pPr>
            <a:r>
              <a:rPr lang="es-CO" sz="1300" kern="0" dirty="0">
                <a:solidFill>
                  <a:srgbClr val="000000"/>
                </a:solidFill>
                <a:latin typeface="Helvetica" panose="020B0604020202020204" pitchFamily="34" charset="0"/>
                <a:cs typeface="Helvetica" panose="020B0604020202020204" pitchFamily="34" charset="0"/>
                <a:sym typeface="Arial"/>
              </a:rPr>
              <a:t>Para incluir el nombre del archivo soporte, debe tener en cuenta la estructura definida </a:t>
            </a:r>
            <a:r>
              <a:rPr lang="es-CO" sz="1300" b="1" i="1" kern="0" dirty="0">
                <a:solidFill>
                  <a:srgbClr val="000000"/>
                </a:solidFill>
                <a:latin typeface="Helvetica" panose="020B0604020202020204" pitchFamily="34" charset="0"/>
                <a:cs typeface="Helvetica" panose="020B0604020202020204" pitchFamily="34" charset="0"/>
                <a:sym typeface="Arial"/>
              </a:rPr>
              <a:t>“</a:t>
            </a:r>
            <a:r>
              <a:rPr lang="es-CO" sz="1300" i="1" kern="0" dirty="0">
                <a:solidFill>
                  <a:srgbClr val="000000"/>
                </a:solidFill>
                <a:latin typeface="Helvetica" panose="020B0604020202020204" pitchFamily="34" charset="0"/>
                <a:cs typeface="Helvetica" panose="020B0604020202020204" pitchFamily="34" charset="0"/>
                <a:sym typeface="Arial"/>
              </a:rPr>
              <a:t>fecha (año-mes-día) separada por guion medio y el nombre del archivo con la primera letra con mayúscula, separado por guion bajo sin espacios y sin caracteres especiales”</a:t>
            </a:r>
            <a:r>
              <a:rPr lang="es-CO" sz="1300" kern="0" dirty="0">
                <a:solidFill>
                  <a:srgbClr val="000000"/>
                </a:solidFill>
                <a:latin typeface="Helvetica" panose="020B0604020202020204" pitchFamily="34" charset="0"/>
                <a:cs typeface="Helvetica" panose="020B0604020202020204" pitchFamily="34" charset="0"/>
                <a:sym typeface="Arial"/>
              </a:rPr>
              <a:t>.  Si desea incluir varias nombres de archivos se debe separar con coma </a:t>
            </a:r>
            <a:r>
              <a:rPr lang="es-CO" sz="1300" b="1" i="1" kern="0" dirty="0">
                <a:solidFill>
                  <a:srgbClr val="000000"/>
                </a:solidFill>
                <a:latin typeface="Helvetica" panose="020B0604020202020204" pitchFamily="34" charset="0"/>
                <a:cs typeface="Helvetica" panose="020B0604020202020204" pitchFamily="34" charset="0"/>
                <a:sym typeface="Arial"/>
              </a:rPr>
              <a:t>(,).</a:t>
            </a:r>
          </a:p>
          <a:p>
            <a:pPr marL="0" lvl="3" eaLnBrk="0" fontAlgn="base" hangingPunct="0">
              <a:spcBef>
                <a:spcPct val="0"/>
              </a:spcBef>
              <a:spcAft>
                <a:spcPct val="0"/>
              </a:spcAf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              </a:t>
            </a:r>
          </a:p>
          <a:p>
            <a:pPr marL="0" lvl="3" eaLnBrk="0" fontAlgn="base" hangingPunct="0">
              <a:spcBef>
                <a:spcPct val="0"/>
              </a:spcBef>
              <a:spcAft>
                <a:spcPct val="0"/>
              </a:spcAf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            Ejemplo: </a:t>
            </a:r>
            <a:r>
              <a:rPr lang="es-CO" sz="1300" kern="0" dirty="0">
                <a:solidFill>
                  <a:srgbClr val="5B8BFF">
                    <a:lumMod val="75000"/>
                  </a:srgbClr>
                </a:solidFill>
                <a:latin typeface="Helvetica" panose="020B0604020202020204" pitchFamily="34" charset="0"/>
                <a:cs typeface="Helvetica" panose="020B0604020202020204" pitchFamily="34" charset="0"/>
                <a:sym typeface="Arial"/>
              </a:rPr>
              <a:t>2023-02-21_Acta_reunion_indicadores, 2023-03-15_Plan_estrategico2023</a:t>
            </a:r>
          </a:p>
          <a:p>
            <a:pPr marL="0" lvl="3" eaLnBrk="0" fontAlgn="base" hangingPunct="0">
              <a:spcBef>
                <a:spcPct val="0"/>
              </a:spcBef>
              <a:spcAft>
                <a:spcPct val="0"/>
              </a:spcAf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285750" indent="-285750" algn="just" eaLnBrk="0" fontAlgn="base" hangingPunct="0">
              <a:spcBef>
                <a:spcPct val="0"/>
              </a:spcBef>
              <a:spcAft>
                <a:spcPct val="0"/>
              </a:spcAft>
              <a:buClr>
                <a:srgbClr val="000000"/>
              </a:buClr>
              <a:buFont typeface="Arial" panose="020B0604020202020204" pitchFamily="34" charset="0"/>
              <a:buChar char="•"/>
            </a:pPr>
            <a:r>
              <a:rPr lang="es-CO" altLang="es-CO" sz="1300" kern="0" dirty="0">
                <a:solidFill>
                  <a:srgbClr val="000000"/>
                </a:solidFill>
                <a:latin typeface="Helvetica" panose="020B0604020202020204" pitchFamily="34" charset="0"/>
                <a:cs typeface="Helvetica" panose="020B0604020202020204" pitchFamily="34" charset="0"/>
                <a:sym typeface="Arial"/>
              </a:rPr>
              <a:t>Si en la ruta de yaksa se incluyó </a:t>
            </a:r>
            <a:r>
              <a:rPr lang="es-CO" sz="1300" kern="0" dirty="0">
                <a:solidFill>
                  <a:srgbClr val="000000"/>
                </a:solidFill>
                <a:latin typeface="Helvetica" panose="020B0604020202020204" pitchFamily="34" charset="0"/>
                <a:cs typeface="Helvetica" panose="020B0604020202020204" pitchFamily="34" charset="0"/>
                <a:sym typeface="Arial"/>
              </a:rPr>
              <a:t>http:// y https:// , se podrá registrar esta misma ruta como nombre del archivo. </a:t>
            </a:r>
          </a:p>
          <a:p>
            <a:pPr algn="just" eaLnBrk="0" fontAlgn="base" hangingPunct="0">
              <a:spcBef>
                <a:spcPct val="0"/>
              </a:spcBef>
              <a:spcAft>
                <a:spcPct val="0"/>
              </a:spcAft>
              <a:buClr>
                <a:srgbClr val="000000"/>
              </a:buClr>
              <a:buFont typeface="Arial"/>
              <a:buNone/>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285750" indent="-285750" algn="just" eaLnBrk="0" fontAlgn="base" hangingPunct="0">
              <a:spcBef>
                <a:spcPct val="0"/>
              </a:spcBef>
              <a:spcAft>
                <a:spcPct val="0"/>
              </a:spcAft>
              <a:buClr>
                <a:srgbClr val="000000"/>
              </a:buClr>
              <a:buFont typeface="Arial" panose="020B0604020202020204" pitchFamily="34" charset="0"/>
              <a:buChar char="•"/>
            </a:pPr>
            <a:r>
              <a:rPr lang="es-CO" sz="1300" kern="0" dirty="0">
                <a:solidFill>
                  <a:srgbClr val="000000"/>
                </a:solidFill>
                <a:latin typeface="Helvetica" panose="020B0604020202020204" pitchFamily="34" charset="0"/>
                <a:cs typeface="Helvetica" panose="020B0604020202020204" pitchFamily="34" charset="0"/>
                <a:sym typeface="Arial"/>
              </a:rPr>
              <a:t>En el caso de reportar evidencias que reposen en Orfeo, el usuario debe registrar en ruta </a:t>
            </a:r>
            <a:r>
              <a:rPr lang="es-CO" sz="1300" kern="0" dirty="0" err="1">
                <a:solidFill>
                  <a:srgbClr val="000000"/>
                </a:solidFill>
                <a:latin typeface="Helvetica" panose="020B0604020202020204" pitchFamily="34" charset="0"/>
                <a:cs typeface="Helvetica" panose="020B0604020202020204" pitchFamily="34" charset="0"/>
                <a:sym typeface="Arial"/>
              </a:rPr>
              <a:t>yaksa</a:t>
            </a:r>
            <a:r>
              <a:rPr lang="es-CO" sz="1300" kern="0" dirty="0">
                <a:solidFill>
                  <a:srgbClr val="000000"/>
                </a:solidFill>
                <a:latin typeface="Helvetica" panose="020B0604020202020204" pitchFamily="34" charset="0"/>
                <a:cs typeface="Helvetica" panose="020B0604020202020204" pitchFamily="34" charset="0"/>
                <a:sym typeface="Arial"/>
              </a:rPr>
              <a:t> el link que lleva directamente al sistema </a:t>
            </a:r>
            <a:r>
              <a:rPr lang="es-CO" sz="1300" u="sng" kern="0" dirty="0">
                <a:solidFill>
                  <a:srgbClr val="5B8BFF">
                    <a:lumMod val="75000"/>
                  </a:srgbClr>
                </a:solidFill>
                <a:latin typeface="Helvetica" panose="020B0604020202020204" pitchFamily="34" charset="0"/>
                <a:cs typeface="Helvetica" panose="020B0604020202020204" pitchFamily="34" charset="0"/>
                <a:sym typeface="Arial"/>
              </a:rPr>
              <a:t>http://172.20.1.17:8081/orfeo361/login.php</a:t>
            </a:r>
            <a:r>
              <a:rPr lang="es-CO" sz="1300" kern="0" dirty="0">
                <a:solidFill>
                  <a:srgbClr val="000000"/>
                </a:solidFill>
                <a:latin typeface="Helvetica" panose="020B0604020202020204" pitchFamily="34" charset="0"/>
                <a:cs typeface="Helvetica" panose="020B0604020202020204" pitchFamily="34" charset="0"/>
                <a:sym typeface="Arial"/>
              </a:rPr>
              <a:t>, y como nombre de archivo debe registrar los 14 dígitos de radicado del documento soporte.</a:t>
            </a:r>
          </a:p>
          <a:p>
            <a:pPr>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 </a:t>
            </a:r>
          </a:p>
          <a:p>
            <a:pPr marL="285750" indent="-285750" algn="just" eaLnBrk="0" fontAlgn="base" hangingPunct="0">
              <a:spcBef>
                <a:spcPct val="0"/>
              </a:spcBef>
              <a:spcAft>
                <a:spcPct val="0"/>
              </a:spcAft>
              <a:buClr>
                <a:srgbClr val="000000"/>
              </a:buClr>
              <a:buFont typeface="Arial" panose="020B0604020202020204" pitchFamily="34" charset="0"/>
              <a:buChar char="•"/>
            </a:pPr>
            <a:endParaRPr lang="es-CO" sz="1300" kern="0" dirty="0">
              <a:solidFill>
                <a:srgbClr val="000000"/>
              </a:solidFill>
              <a:latin typeface="Helvetica" panose="020B0604020202020204" pitchFamily="34" charset="0"/>
              <a:cs typeface="Helvetica" panose="020B0604020202020204" pitchFamily="34" charset="0"/>
              <a:sym typeface="Arial"/>
            </a:endParaRPr>
          </a:p>
        </p:txBody>
      </p:sp>
      <p:pic>
        <p:nvPicPr>
          <p:cNvPr id="36" name="Imagen 35">
            <a:extLst>
              <a:ext uri="{FF2B5EF4-FFF2-40B4-BE49-F238E27FC236}">
                <a16:creationId xmlns:a16="http://schemas.microsoft.com/office/drawing/2014/main" id="{BB79889B-BC0B-42E4-87D0-761C043446CF}"/>
              </a:ext>
            </a:extLst>
          </p:cNvPr>
          <p:cNvPicPr>
            <a:picLocks noChangeAspect="1"/>
          </p:cNvPicPr>
          <p:nvPr/>
        </p:nvPicPr>
        <p:blipFill>
          <a:blip r:embed="rId4"/>
          <a:stretch>
            <a:fillRect/>
          </a:stretch>
        </p:blipFill>
        <p:spPr>
          <a:xfrm>
            <a:off x="7026729" y="2095485"/>
            <a:ext cx="5165271" cy="926955"/>
          </a:xfrm>
          <a:prstGeom prst="rect">
            <a:avLst/>
          </a:prstGeom>
        </p:spPr>
      </p:pic>
      <p:sp>
        <p:nvSpPr>
          <p:cNvPr id="37" name="Rectángulo 36">
            <a:extLst>
              <a:ext uri="{FF2B5EF4-FFF2-40B4-BE49-F238E27FC236}">
                <a16:creationId xmlns:a16="http://schemas.microsoft.com/office/drawing/2014/main" id="{1BA590FB-4289-4409-9C8B-BD6FF9260DDC}"/>
              </a:ext>
            </a:extLst>
          </p:cNvPr>
          <p:cNvSpPr/>
          <p:nvPr/>
        </p:nvSpPr>
        <p:spPr>
          <a:xfrm>
            <a:off x="4267128" y="4837200"/>
            <a:ext cx="7527937" cy="1692771"/>
          </a:xfrm>
          <a:prstGeom prst="rect">
            <a:avLst/>
          </a:prstGeom>
        </p:spPr>
        <p:txBody>
          <a:bodyPr wrap="square">
            <a:spAutoFit/>
          </a:bodyPr>
          <a:lstStyle/>
          <a:p>
            <a:pPr marL="342900" lvl="0" indent="-342900" algn="just" eaLnBrk="0" fontAlgn="base" hangingPunct="0">
              <a:spcBef>
                <a:spcPct val="0"/>
              </a:spcBef>
              <a:spcAft>
                <a:spcPct val="0"/>
              </a:spcAft>
              <a:buClr>
                <a:srgbClr val="000000"/>
              </a:buClr>
              <a:buFont typeface="Arial" panose="020B0604020202020204" pitchFamily="34" charset="0"/>
              <a:buChar char="•"/>
            </a:pPr>
            <a:r>
              <a:rPr lang="es-CO" sz="1300" b="1" kern="0" dirty="0">
                <a:solidFill>
                  <a:srgbClr val="000000"/>
                </a:solidFill>
                <a:latin typeface="Helvetica" panose="020B0604020202020204" pitchFamily="34" charset="0"/>
                <a:cs typeface="Helvetica" panose="020B0604020202020204" pitchFamily="34" charset="0"/>
                <a:sym typeface="Arial"/>
              </a:rPr>
              <a:t>Devolución</a:t>
            </a:r>
            <a:r>
              <a:rPr lang="es-CO" sz="1300" kern="0" dirty="0">
                <a:solidFill>
                  <a:srgbClr val="000000"/>
                </a:solidFill>
                <a:latin typeface="Helvetica" panose="020B0604020202020204" pitchFamily="34" charset="0"/>
                <a:cs typeface="Helvetica" panose="020B0604020202020204" pitchFamily="34" charset="0"/>
                <a:sym typeface="Arial"/>
              </a:rPr>
              <a:t>: Cerrado el SGI la Oficina Asesora de Planeación verificará el reporte de avance registrado y en caso de requerirse algún ajustes se devolverá la actividad, y/o entregable para corrección. </a:t>
            </a:r>
          </a:p>
          <a:p>
            <a:pPr marL="342900" lvl="0" indent="-342900" algn="just" eaLnBrk="0" fontAlgn="base" hangingPunct="0">
              <a:spcBef>
                <a:spcPct val="0"/>
              </a:spcBef>
              <a:spcAft>
                <a:spcPct val="0"/>
              </a:spcAft>
              <a:buClr>
                <a:srgbClr val="000000"/>
              </a:buClr>
              <a:buFont typeface="Arial" panose="020B0604020202020204" pitchFamily="34" charset="0"/>
              <a:buChar char="•"/>
            </a:pPr>
            <a:endParaRPr lang="es-CO" sz="1300" kern="0" dirty="0">
              <a:solidFill>
                <a:srgbClr val="000000"/>
              </a:solidFill>
              <a:latin typeface="Helvetica" panose="020B0604020202020204" pitchFamily="34" charset="0"/>
              <a:cs typeface="Helvetica" panose="020B0604020202020204" pitchFamily="34" charset="0"/>
              <a:sym typeface="Arial"/>
            </a:endParaRPr>
          </a:p>
          <a:p>
            <a:pPr marL="342900" lvl="0" indent="-342900" algn="just" eaLnBrk="0" fontAlgn="base" hangingPunct="0">
              <a:spcBef>
                <a:spcPct val="0"/>
              </a:spcBef>
              <a:spcAft>
                <a:spcPct val="0"/>
              </a:spcAft>
              <a:buClr>
                <a:srgbClr val="000000"/>
              </a:buClr>
              <a:buFont typeface="Arial" panose="020B0604020202020204" pitchFamily="34" charset="0"/>
              <a:buChar char="•"/>
            </a:pPr>
            <a:r>
              <a:rPr lang="es-CO" sz="1300" kern="0" dirty="0">
                <a:solidFill>
                  <a:srgbClr val="000000"/>
                </a:solidFill>
                <a:latin typeface="Helvetica" panose="020B0604020202020204" pitchFamily="34" charset="0"/>
                <a:cs typeface="Helvetica" panose="020B0604020202020204" pitchFamily="34" charset="0"/>
                <a:sym typeface="Arial"/>
              </a:rPr>
              <a:t>Las dependencias contarán con </a:t>
            </a:r>
            <a:r>
              <a:rPr lang="es-CO" sz="1300" kern="0" dirty="0">
                <a:solidFill>
                  <a:srgbClr val="5B8BFF">
                    <a:lumMod val="75000"/>
                  </a:srgbClr>
                </a:solidFill>
                <a:latin typeface="Helvetica" panose="020B0604020202020204" pitchFamily="34" charset="0"/>
                <a:cs typeface="Helvetica" panose="020B0604020202020204" pitchFamily="34" charset="0"/>
                <a:sym typeface="Arial"/>
              </a:rPr>
              <a:t>dos días calendario para realizar los cambios </a:t>
            </a:r>
            <a:r>
              <a:rPr lang="es-CO" sz="1300" kern="0" dirty="0">
                <a:solidFill>
                  <a:srgbClr val="000000"/>
                </a:solidFill>
                <a:latin typeface="Helvetica" panose="020B0604020202020204" pitchFamily="34" charset="0"/>
                <a:cs typeface="Helvetica" panose="020B0604020202020204" pitchFamily="34" charset="0"/>
                <a:sym typeface="Arial"/>
              </a:rPr>
              <a:t>solicitados, de no realizar dicho ajuste, la actividad y/o entregable, se marcará incumplida y sólo se podrá reportar los 5 primeros días hábiles del mes siguiente y se marcará como reporte extemporáneo. </a:t>
            </a:r>
            <a:endParaRPr lang="es-CO" altLang="es-CO" sz="1300" kern="0" dirty="0">
              <a:solidFill>
                <a:srgbClr val="000000"/>
              </a:solidFill>
              <a:latin typeface="Helvetica" panose="020B0604020202020204" pitchFamily="34" charset="0"/>
              <a:cs typeface="Helvetica" panose="020B0604020202020204" pitchFamily="34" charset="0"/>
              <a:sym typeface="Arial"/>
            </a:endParaRPr>
          </a:p>
        </p:txBody>
      </p:sp>
    </p:spTree>
    <p:extLst>
      <p:ext uri="{BB962C8B-B14F-4D97-AF65-F5344CB8AC3E}">
        <p14:creationId xmlns:p14="http://schemas.microsoft.com/office/powerpoint/2010/main" val="3502390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2049" y="249703"/>
            <a:ext cx="7429527" cy="524168"/>
          </a:xfrm>
        </p:spPr>
        <p:txBody>
          <a:bodyPr>
            <a:normAutofit/>
          </a:bodyPr>
          <a:lstStyle/>
          <a:p>
            <a:r>
              <a:rPr lang="es-ES_tradnl" dirty="0" smtClean="0">
                <a:solidFill>
                  <a:schemeClr val="bg1">
                    <a:lumMod val="50000"/>
                  </a:schemeClr>
                </a:solidFill>
                <a:latin typeface="Helvetica" panose="020B0604020202020204" pitchFamily="34" charset="0"/>
                <a:cs typeface="Helvetica" panose="020B0604020202020204" pitchFamily="34" charset="0"/>
              </a:rPr>
              <a:t>Generalidades</a:t>
            </a:r>
            <a:endParaRPr lang="es-ES" dirty="0">
              <a:solidFill>
                <a:schemeClr val="bg1">
                  <a:lumMod val="50000"/>
                </a:schemeClr>
              </a:solidFill>
            </a:endParaRPr>
          </a:p>
        </p:txBody>
      </p:sp>
      <p:sp>
        <p:nvSpPr>
          <p:cNvPr id="3" name="Marcador de contenido 2"/>
          <p:cNvSpPr>
            <a:spLocks noGrp="1"/>
          </p:cNvSpPr>
          <p:nvPr>
            <p:ph sz="half" idx="2"/>
          </p:nvPr>
        </p:nvSpPr>
        <p:spPr/>
        <p:txBody>
          <a:bodyPr/>
          <a:lstStyle/>
          <a:p>
            <a:r>
              <a:rPr lang="es-ES" dirty="0" smtClean="0"/>
              <a:t>1</a:t>
            </a:r>
            <a:endParaRPr lang="es-ES" dirty="0"/>
          </a:p>
        </p:txBody>
      </p:sp>
      <p:sp>
        <p:nvSpPr>
          <p:cNvPr id="19" name="17 Rectángulo">
            <a:extLst>
              <a:ext uri="{FF2B5EF4-FFF2-40B4-BE49-F238E27FC236}">
                <a16:creationId xmlns:a16="http://schemas.microsoft.com/office/drawing/2014/main" id="{E76AF158-156C-4A8C-A0B7-1DE1EE8D3B2B}"/>
              </a:ext>
            </a:extLst>
          </p:cNvPr>
          <p:cNvSpPr/>
          <p:nvPr/>
        </p:nvSpPr>
        <p:spPr>
          <a:xfrm>
            <a:off x="888721" y="2267548"/>
            <a:ext cx="7359916" cy="1092607"/>
          </a:xfrm>
          <a:prstGeom prst="rect">
            <a:avLst/>
          </a:prstGeom>
          <a:noFill/>
        </p:spPr>
        <p:txBody>
          <a:bodyPr wrap="square">
            <a:spAutoFit/>
          </a:bodyPr>
          <a:lstStyle/>
          <a:p>
            <a:pPr marL="342900" indent="-342900" algn="just" eaLnBrk="0" fontAlgn="base" hangingPunct="0">
              <a:spcBef>
                <a:spcPct val="0"/>
              </a:spcBef>
              <a:spcAft>
                <a:spcPct val="0"/>
              </a:spcAft>
              <a:buClr>
                <a:srgbClr val="000000"/>
              </a:buClr>
              <a:buFont typeface="Arial" panose="020B0604020202020204" pitchFamily="34" charset="0"/>
              <a:buChar char="•"/>
            </a:pPr>
            <a:r>
              <a:rPr lang="es-CO" sz="1300" b="1" kern="0" dirty="0">
                <a:solidFill>
                  <a:srgbClr val="000000"/>
                </a:solidFill>
                <a:latin typeface="Helvetica" panose="020B0604020202020204" pitchFamily="34" charset="0"/>
                <a:cs typeface="Helvetica" panose="020B0604020202020204" pitchFamily="34" charset="0"/>
                <a:sym typeface="Arial"/>
              </a:rPr>
              <a:t>Modificaciones</a:t>
            </a:r>
            <a:r>
              <a:rPr lang="es-CO" sz="1300" kern="0" dirty="0">
                <a:solidFill>
                  <a:srgbClr val="000000"/>
                </a:solidFill>
                <a:latin typeface="Helvetica" panose="020B0604020202020204" pitchFamily="34" charset="0"/>
                <a:cs typeface="Helvetica" panose="020B0604020202020204" pitchFamily="34" charset="0"/>
                <a:sym typeface="Arial"/>
              </a:rPr>
              <a:t>: </a:t>
            </a:r>
            <a:r>
              <a:rPr lang="es-CO" altLang="es-CO" sz="1300" kern="0" dirty="0">
                <a:solidFill>
                  <a:srgbClr val="000000"/>
                </a:solidFill>
                <a:latin typeface="Helvetica" panose="020B0604020202020204" pitchFamily="34" charset="0"/>
                <a:cs typeface="Helvetica" panose="020B0604020202020204" pitchFamily="34" charset="0"/>
                <a:sym typeface="Arial"/>
              </a:rPr>
              <a:t>Las fechas para efectuar solicitudes de modificación a la planeación, serán los primeros </a:t>
            </a:r>
            <a:r>
              <a:rPr lang="es-CO" altLang="es-CO" sz="1300" kern="0" dirty="0">
                <a:solidFill>
                  <a:srgbClr val="5B8BFF">
                    <a:lumMod val="75000"/>
                  </a:srgbClr>
                </a:solidFill>
                <a:latin typeface="Helvetica" panose="020B0604020202020204" pitchFamily="34" charset="0"/>
                <a:cs typeface="Helvetica" panose="020B0604020202020204" pitchFamily="34" charset="0"/>
                <a:sym typeface="Arial"/>
              </a:rPr>
              <a:t>10 primeros días calendario de cada mes,</a:t>
            </a:r>
            <a:r>
              <a:rPr lang="es-CO" altLang="es-CO" sz="1300" kern="0" dirty="0">
                <a:solidFill>
                  <a:srgbClr val="000000"/>
                </a:solidFill>
                <a:latin typeface="Helvetica" panose="020B0604020202020204" pitchFamily="34" charset="0"/>
                <a:cs typeface="Helvetica" panose="020B0604020202020204" pitchFamily="34" charset="0"/>
                <a:sym typeface="Arial"/>
              </a:rPr>
              <a:t> se realizarán a través de la herramienta SGI y deberán contar con la correspondiente justificación. Las modificaciones pueden tramitarse fuera de estos tiempos, con previa autorización del jefe de la Oficina Asesora de Planeación.</a:t>
            </a:r>
          </a:p>
        </p:txBody>
      </p:sp>
      <p:sp>
        <p:nvSpPr>
          <p:cNvPr id="20" name="Rectángulo 19">
            <a:extLst>
              <a:ext uri="{FF2B5EF4-FFF2-40B4-BE49-F238E27FC236}">
                <a16:creationId xmlns:a16="http://schemas.microsoft.com/office/drawing/2014/main" id="{2AB057D6-7E65-4CE0-98F3-5808C7E36EB6}"/>
              </a:ext>
            </a:extLst>
          </p:cNvPr>
          <p:cNvSpPr/>
          <p:nvPr/>
        </p:nvSpPr>
        <p:spPr>
          <a:xfrm>
            <a:off x="1219610" y="3456772"/>
            <a:ext cx="7029027" cy="692497"/>
          </a:xfrm>
          <a:prstGeom prst="rect">
            <a:avLst/>
          </a:prstGeom>
        </p:spPr>
        <p:txBody>
          <a:bodyPr wrap="square">
            <a:spAutoFit/>
          </a:bodyPr>
          <a:lstStyle/>
          <a:p>
            <a:pPr algn="just" eaLnBrk="0" fontAlgn="base" hangingPunct="0">
              <a:spcBef>
                <a:spcPct val="0"/>
              </a:spcBef>
              <a:spcAft>
                <a:spcPct val="0"/>
              </a:spcAft>
              <a:buClr>
                <a:srgbClr val="000000"/>
              </a:buClr>
              <a:buFont typeface="Arial"/>
              <a:buNone/>
            </a:pPr>
            <a:r>
              <a:rPr lang="es-CO" sz="1300" kern="0" dirty="0">
                <a:solidFill>
                  <a:srgbClr val="000000"/>
                </a:solidFill>
                <a:latin typeface="Helvetica" panose="020B0604020202020204" pitchFamily="34" charset="0"/>
                <a:cs typeface="Helvetica" panose="020B0604020202020204" pitchFamily="34" charset="0"/>
                <a:sym typeface="Arial"/>
              </a:rPr>
              <a:t>No se podrán realizar modificaciones a actividades  o entregables cuya fecha de finalización ya este cumplida; en caso que la solicitud se haga posterior a su fecha de fin deberá contar con el visto bueno de la Dirección General.</a:t>
            </a:r>
          </a:p>
        </p:txBody>
      </p:sp>
      <p:pic>
        <p:nvPicPr>
          <p:cNvPr id="21" name="Imagen 20">
            <a:extLst>
              <a:ext uri="{FF2B5EF4-FFF2-40B4-BE49-F238E27FC236}">
                <a16:creationId xmlns:a16="http://schemas.microsoft.com/office/drawing/2014/main" id="{351262F4-FACA-42CB-B592-86555AC886B9}"/>
              </a:ext>
            </a:extLst>
          </p:cNvPr>
          <p:cNvPicPr>
            <a:picLocks noChangeAspect="1"/>
          </p:cNvPicPr>
          <p:nvPr/>
        </p:nvPicPr>
        <p:blipFill>
          <a:blip r:embed="rId2"/>
          <a:stretch>
            <a:fillRect/>
          </a:stretch>
        </p:blipFill>
        <p:spPr>
          <a:xfrm>
            <a:off x="9218178" y="2267548"/>
            <a:ext cx="1777441" cy="1673482"/>
          </a:xfrm>
          <a:prstGeom prst="rect">
            <a:avLst/>
          </a:prstGeom>
        </p:spPr>
      </p:pic>
    </p:spTree>
    <p:extLst>
      <p:ext uri="{BB962C8B-B14F-4D97-AF65-F5344CB8AC3E}">
        <p14:creationId xmlns:p14="http://schemas.microsoft.com/office/powerpoint/2010/main" val="19732737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3502</Words>
  <Application>Microsoft Office PowerPoint</Application>
  <PresentationFormat>Panorámica</PresentationFormat>
  <Paragraphs>275</Paragraphs>
  <Slides>44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Arial</vt:lpstr>
      <vt:lpstr>Calibri</vt:lpstr>
      <vt:lpstr>Calibri Light</vt:lpstr>
      <vt:lpstr>Helvetica</vt:lpstr>
      <vt:lpstr>Verdana</vt:lpstr>
      <vt:lpstr>Work Sans Light</vt:lpstr>
      <vt:lpstr>Tema de Office</vt:lpstr>
      <vt:lpstr>Presentación de PowerPoint</vt:lpstr>
      <vt:lpstr>Presentación de PowerPoint</vt:lpstr>
      <vt:lpstr>Presentación de PowerPoint</vt:lpstr>
      <vt:lpstr>Generalidades</vt:lpstr>
      <vt:lpstr>Generalidades</vt:lpstr>
      <vt:lpstr>Generalidades</vt:lpstr>
      <vt:lpstr>Generalidades</vt:lpstr>
      <vt:lpstr>Generalidades</vt:lpstr>
      <vt:lpstr>Generalidades</vt:lpstr>
      <vt:lpstr>Ingreso al SGI</vt:lpstr>
      <vt:lpstr>Ingreso al SGI</vt:lpstr>
      <vt:lpstr>Ingreso al SGI</vt:lpstr>
      <vt:lpstr>Puesta en ejecución de la Planeación Institucional</vt:lpstr>
      <vt:lpstr>Ejecución de la Planeación Institucional</vt:lpstr>
      <vt:lpstr>Ejecución de la Planeación Institucional</vt:lpstr>
      <vt:lpstr>Ejecución de la Planeación Institucional</vt:lpstr>
      <vt:lpstr>Ejecución de la Planeación Institucional</vt:lpstr>
      <vt:lpstr>Ejecución de la Planeación Institucional</vt:lpstr>
      <vt:lpstr>Ejecución de la Planeación Institucional</vt:lpstr>
      <vt:lpstr>Ejecución de la Planeación Institucional</vt:lpstr>
      <vt:lpstr>Ejecución de la Planeación Institucional</vt:lpstr>
      <vt:lpstr>Ejecución de la Planeación Institucional</vt:lpstr>
      <vt:lpstr>Registro de avances</vt:lpstr>
      <vt:lpstr>Registro de avances</vt:lpstr>
      <vt:lpstr>Registro de avances</vt:lpstr>
      <vt:lpstr>Registro de avances</vt:lpstr>
      <vt:lpstr>Registro de avances</vt:lpstr>
      <vt:lpstr>Aprobación de avances</vt:lpstr>
      <vt:lpstr>Aprobación de avances</vt:lpstr>
      <vt:lpstr>Aprobación de avances</vt:lpstr>
      <vt:lpstr>Aprobación de avances</vt:lpstr>
      <vt:lpstr>Devolución de reportes</vt:lpstr>
      <vt:lpstr>Devolución de reportes</vt:lpstr>
      <vt:lpstr>Solicitud de ajustes a la planeación</vt:lpstr>
      <vt:lpstr>Ajustes de planeación</vt:lpstr>
      <vt:lpstr>Ajustes de planeación</vt:lpstr>
      <vt:lpstr>Ajustes de planeación</vt:lpstr>
      <vt:lpstr>Ajustes de planeación</vt:lpstr>
      <vt:lpstr>Ajustes de planeación</vt:lpstr>
      <vt:lpstr>Ajustes de planeación</vt:lpstr>
      <vt:lpstr>Ajustes de planeación</vt:lpstr>
      <vt:lpstr>Ajustes de planeación</vt:lpstr>
      <vt:lpstr>Ajustes de planeación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Jose Camacho Rosso</dc:creator>
  <cp:lastModifiedBy>John Alexander Olaya Villalba</cp:lastModifiedBy>
  <cp:revision>13</cp:revision>
  <dcterms:created xsi:type="dcterms:W3CDTF">2024-06-18T21:12:34Z</dcterms:created>
  <dcterms:modified xsi:type="dcterms:W3CDTF">2024-07-10T22:17:09Z</dcterms:modified>
</cp:coreProperties>
</file>