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7" r:id="rId8"/>
    <p:sldId id="264" r:id="rId9"/>
    <p:sldId id="266" r:id="rId10"/>
    <p:sldId id="262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Eduardo Guerrero Lopez" initials="MEGL" lastIdx="16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_tradnl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July 25,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July 25,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July 25,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July 25,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July 25,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July 25,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July 25,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July 25,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July 25,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July 25,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July 25,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July 25,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DECRETO 1158 DEL 27 DE JUNIO DE 2019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895" y="5886450"/>
            <a:ext cx="468110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52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915035"/>
            <a:ext cx="7520940" cy="548640"/>
          </a:xfrm>
        </p:spPr>
        <p:txBody>
          <a:bodyPr/>
          <a:lstStyle/>
          <a:p>
            <a:r>
              <a:rPr lang="es-ES" dirty="0" smtClean="0"/>
              <a:t>CAMBIOS QUE INTRODUCE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960" y="1449878"/>
            <a:ext cx="7520940" cy="3579849"/>
          </a:xfrm>
        </p:spPr>
        <p:txBody>
          <a:bodyPr>
            <a:normAutofit/>
          </a:bodyPr>
          <a:lstStyle/>
          <a:p>
            <a:pPr algn="just"/>
            <a:endParaRPr lang="es-CO" sz="2000" dirty="0"/>
          </a:p>
          <a:p>
            <a:pPr algn="just">
              <a:buFont typeface="Arial" pitchFamily="34" charset="0"/>
              <a:buChar char="•"/>
            </a:pPr>
            <a:r>
              <a:rPr lang="es-CO" sz="2000" dirty="0" smtClean="0"/>
              <a:t>Las </a:t>
            </a:r>
            <a:r>
              <a:rPr lang="es-CO" sz="2000" dirty="0"/>
              <a:t>juntas de acción comunal deberán reportar semestralmente al respectivo ente de inspección, control y vigilancia las novedades que se presenten en el libro de afiliados, así</a:t>
            </a:r>
            <a:r>
              <a:rPr lang="es-CO" sz="2000" dirty="0" smtClean="0"/>
              <a:t>:</a:t>
            </a:r>
          </a:p>
          <a:p>
            <a:pPr algn="just"/>
            <a:endParaRPr lang="es-CO" sz="2100" dirty="0"/>
          </a:p>
          <a:p>
            <a:pPr algn="r"/>
            <a:endParaRPr lang="es-CO" sz="2100" dirty="0" smtClean="0"/>
          </a:p>
          <a:p>
            <a:pPr algn="r"/>
            <a:endParaRPr lang="es-CO" sz="2100" dirty="0"/>
          </a:p>
          <a:p>
            <a:pPr algn="r"/>
            <a:endParaRPr lang="es-CO" sz="2100" dirty="0" smtClean="0"/>
          </a:p>
          <a:p>
            <a:pPr algn="r"/>
            <a:r>
              <a:rPr lang="es-CO" sz="2100" dirty="0" smtClean="0"/>
              <a:t>(Artículo 2.3.2.1.27 del Decreto 1066 de 2015)</a:t>
            </a:r>
            <a:endParaRPr lang="es-CO" sz="2000" dirty="0"/>
          </a:p>
          <a:p>
            <a:pPr algn="just"/>
            <a:endParaRPr lang="es-CO" sz="2000" dirty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895" y="5886450"/>
            <a:ext cx="4681105" cy="971550"/>
          </a:xfrm>
          <a:prstGeom prst="rect">
            <a:avLst/>
          </a:prstGeom>
        </p:spPr>
      </p:pic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097024"/>
              </p:ext>
            </p:extLst>
          </p:nvPr>
        </p:nvGraphicFramePr>
        <p:xfrm>
          <a:off x="1399310" y="3040842"/>
          <a:ext cx="635923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9618"/>
                <a:gridCol w="3179618"/>
              </a:tblGrid>
              <a:tr h="370840">
                <a:tc>
                  <a:txBody>
                    <a:bodyPr/>
                    <a:lstStyle/>
                    <a:p>
                      <a:r>
                        <a:rPr lang="es-CO" dirty="0" smtClean="0"/>
                        <a:t>Periodo</a:t>
                      </a:r>
                      <a:r>
                        <a:rPr lang="es-CO" baseline="0" dirty="0" smtClean="0"/>
                        <a:t> a reportar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Plazo</a:t>
                      </a:r>
                      <a:r>
                        <a:rPr lang="es-CO" baseline="0" dirty="0" smtClean="0"/>
                        <a:t> reporte</a:t>
                      </a:r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dirty="0" smtClean="0"/>
                        <a:t>1 de enero al</a:t>
                      </a:r>
                      <a:r>
                        <a:rPr lang="es-CO" baseline="0" dirty="0" smtClean="0"/>
                        <a:t> 30 de junio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Hasta</a:t>
                      </a:r>
                      <a:r>
                        <a:rPr lang="es-CO" baseline="0" dirty="0" smtClean="0"/>
                        <a:t> el 31 de julio siguiente</a:t>
                      </a:r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dirty="0" smtClean="0"/>
                        <a:t>1 de julio</a:t>
                      </a:r>
                      <a:r>
                        <a:rPr lang="es-CO" baseline="0" dirty="0" smtClean="0"/>
                        <a:t> al 31 de diciembre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Hasta el 30 de enero siguiente</a:t>
                      </a:r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54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914400"/>
            <a:ext cx="7520940" cy="548640"/>
          </a:xfrm>
        </p:spPr>
        <p:txBody>
          <a:bodyPr/>
          <a:lstStyle/>
          <a:p>
            <a:r>
              <a:rPr lang="es-ES" dirty="0" smtClean="0"/>
              <a:t>CAMBIOS QUE INTRODUCE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960" y="1351915"/>
            <a:ext cx="7520940" cy="3579849"/>
          </a:xfrm>
        </p:spPr>
        <p:txBody>
          <a:bodyPr>
            <a:normAutofit/>
          </a:bodyPr>
          <a:lstStyle/>
          <a:p>
            <a:pPr algn="just"/>
            <a:endParaRPr lang="es-CO" sz="2000" dirty="0"/>
          </a:p>
          <a:p>
            <a:pPr algn="just"/>
            <a:endParaRPr lang="es-CO" sz="2000" dirty="0"/>
          </a:p>
          <a:p>
            <a:pPr algn="just">
              <a:buFont typeface="Arial"/>
              <a:buChar char="•"/>
            </a:pPr>
            <a:r>
              <a:rPr lang="es-CO" sz="2000" dirty="0" smtClean="0"/>
              <a:t>Vigencia: e</a:t>
            </a:r>
            <a:r>
              <a:rPr lang="es-CO" sz="2000" dirty="0" smtClean="0"/>
              <a:t>l </a:t>
            </a:r>
            <a:r>
              <a:rPr lang="es-CO" sz="2000" dirty="0" smtClean="0"/>
              <a:t>certificado </a:t>
            </a:r>
            <a:r>
              <a:rPr lang="es-CO" sz="2000" dirty="0" smtClean="0"/>
              <a:t>tiene </a:t>
            </a:r>
            <a:r>
              <a:rPr lang="es-CO" sz="2000" dirty="0" smtClean="0"/>
              <a:t>una vigencia de 6 meses y su expedición es gratuita. </a:t>
            </a:r>
          </a:p>
          <a:p>
            <a:pPr algn="just">
              <a:buFont typeface="Arial"/>
              <a:buChar char="•"/>
            </a:pPr>
            <a:r>
              <a:rPr lang="es-CO" sz="2000" dirty="0" smtClean="0"/>
              <a:t> El alcalde cerificará de acuerdo al último libro que sea registrado. </a:t>
            </a:r>
            <a:endParaRPr lang="es-CO" sz="2000" dirty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895" y="5886450"/>
            <a:ext cx="468110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33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0585" y="867410"/>
            <a:ext cx="7520940" cy="548640"/>
          </a:xfrm>
        </p:spPr>
        <p:txBody>
          <a:bodyPr/>
          <a:lstStyle/>
          <a:p>
            <a:r>
              <a:rPr lang="es-ES" dirty="0" smtClean="0"/>
              <a:t>MARCO JURÍDICO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95960" y="2016125"/>
            <a:ext cx="7520940" cy="3061227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s-ES" dirty="0"/>
              <a:t>FACULTADES ALCALDES: </a:t>
            </a:r>
            <a:r>
              <a:rPr lang="es-ES" dirty="0" smtClean="0"/>
              <a:t>artículo 315 de la Constitución Política.</a:t>
            </a:r>
            <a:endParaRPr lang="es-ES" dirty="0"/>
          </a:p>
          <a:p>
            <a:pPr>
              <a:buFont typeface="Arial"/>
              <a:buChar char="•"/>
            </a:pPr>
            <a:r>
              <a:rPr lang="es-ES" dirty="0"/>
              <a:t>FACULTADES ALCALDES SOBRE RESIDENCIA: </a:t>
            </a:r>
            <a:r>
              <a:rPr lang="es-ES" dirty="0" smtClean="0"/>
              <a:t>literal </a:t>
            </a:r>
            <a:r>
              <a:rPr lang="es-CO" dirty="0"/>
              <a:t>f), del numeral 6, del artículo 91 de la Ley 136 de 1994, modificado por el numeral 6 del artículo 29 de la Ley 1551 de </a:t>
            </a:r>
            <a:r>
              <a:rPr lang="es-CO" dirty="0" smtClean="0"/>
              <a:t>2012..</a:t>
            </a:r>
            <a:endParaRPr lang="es-ES" dirty="0"/>
          </a:p>
          <a:p>
            <a:pPr>
              <a:buFont typeface="Arial"/>
              <a:buChar char="•"/>
            </a:pPr>
            <a:r>
              <a:rPr lang="es-ES" dirty="0"/>
              <a:t>RESIDENCIA ELECTORAL: </a:t>
            </a:r>
            <a:r>
              <a:rPr lang="es-ES" dirty="0" smtClean="0"/>
              <a:t>artículo 4 de la Ley 163 de 1994.</a:t>
            </a:r>
            <a:endParaRPr lang="es-ES" dirty="0"/>
          </a:p>
          <a:p>
            <a:pPr>
              <a:buFont typeface="Arial"/>
              <a:buChar char="•"/>
            </a:pPr>
            <a:r>
              <a:rPr lang="es-ES" dirty="0"/>
              <a:t>RESIDENCIA CIVIL: </a:t>
            </a:r>
            <a:r>
              <a:rPr lang="es-ES" dirty="0" smtClean="0"/>
              <a:t>artículo 78 del </a:t>
            </a:r>
            <a:r>
              <a:rPr lang="es-ES" dirty="0" smtClean="0"/>
              <a:t>Código Civil.</a:t>
            </a:r>
            <a:endParaRPr lang="es-ES" dirty="0"/>
          </a:p>
          <a:p>
            <a:pPr>
              <a:buFont typeface="Arial"/>
              <a:buChar char="•"/>
            </a:pPr>
            <a:r>
              <a:rPr lang="es-ES" dirty="0"/>
              <a:t>PRESUNCIÓN NEGATIVA DEL ÁNIMO DE PERMANENCIA: </a:t>
            </a:r>
            <a:r>
              <a:rPr lang="es-ES" dirty="0" smtClean="0"/>
              <a:t>artículo 79 del Código Civil.</a:t>
            </a:r>
            <a:endParaRPr lang="es-ES" dirty="0"/>
          </a:p>
          <a:p>
            <a:pPr>
              <a:buFont typeface="Arial"/>
              <a:buChar char="•"/>
            </a:pPr>
            <a:r>
              <a:rPr lang="es-ES" dirty="0"/>
              <a:t>REQUISITOS </a:t>
            </a:r>
            <a:r>
              <a:rPr lang="es-ES" dirty="0" smtClean="0"/>
              <a:t> DE AFILIACÓIN JAC</a:t>
            </a:r>
            <a:r>
              <a:rPr lang="es-ES" dirty="0"/>
              <a:t>: </a:t>
            </a:r>
            <a:r>
              <a:rPr lang="es-ES" dirty="0" smtClean="0"/>
              <a:t>artículo </a:t>
            </a:r>
            <a:r>
              <a:rPr lang="es-CO" dirty="0"/>
              <a:t>2.3.2.1.5 </a:t>
            </a:r>
            <a:r>
              <a:rPr lang="es-ES" dirty="0" smtClean="0"/>
              <a:t> del </a:t>
            </a:r>
            <a:r>
              <a:rPr lang="es-ES" dirty="0" smtClean="0"/>
              <a:t>Decreto 1066 de 2015.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895" y="5886450"/>
            <a:ext cx="468110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45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914400"/>
            <a:ext cx="7520940" cy="548640"/>
          </a:xfrm>
        </p:spPr>
        <p:txBody>
          <a:bodyPr/>
          <a:lstStyle/>
          <a:p>
            <a:r>
              <a:rPr lang="es-ES" dirty="0" smtClean="0"/>
              <a:t>OBJETO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960" y="1910253"/>
            <a:ext cx="7520940" cy="3579849"/>
          </a:xfrm>
        </p:spPr>
        <p:txBody>
          <a:bodyPr>
            <a:normAutofit/>
          </a:bodyPr>
          <a:lstStyle/>
          <a:p>
            <a:pPr algn="just"/>
            <a:r>
              <a:rPr lang="es-ES" sz="2000" dirty="0" smtClean="0"/>
              <a:t>El Decreto 1158 del 27 de Junio de 2019, adhiere </a:t>
            </a:r>
            <a:r>
              <a:rPr lang="es-ES" sz="2000" dirty="0" smtClean="0"/>
              <a:t>y unifica dentro del Decreto </a:t>
            </a:r>
            <a:r>
              <a:rPr lang="es-ES" sz="2000" dirty="0" smtClean="0"/>
              <a:t>1066 de 2015 “</a:t>
            </a:r>
            <a:r>
              <a:rPr lang="es-ES" sz="2000" i="1" dirty="0" smtClean="0"/>
              <a:t>Único Reglamentario del Sector Administrativo del Interior</a:t>
            </a:r>
            <a:r>
              <a:rPr lang="es-ES" sz="2000" i="1" dirty="0" smtClean="0"/>
              <a:t>”,</a:t>
            </a:r>
            <a:r>
              <a:rPr lang="es-ES" sz="2000" dirty="0" smtClean="0"/>
              <a:t> </a:t>
            </a:r>
            <a:r>
              <a:rPr lang="es-ES" sz="2000" dirty="0" smtClean="0"/>
              <a:t>criterios para la expedición del certificado de residencia en las áreas de influencia de los proyectos de exploración y explotación petrolera y minera. </a:t>
            </a:r>
            <a:endParaRPr lang="es-ES" sz="2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895" y="5886450"/>
            <a:ext cx="468110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03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914400"/>
            <a:ext cx="7520940" cy="548640"/>
          </a:xfrm>
        </p:spPr>
        <p:txBody>
          <a:bodyPr/>
          <a:lstStyle/>
          <a:p>
            <a:r>
              <a:rPr lang="es-ES" dirty="0" smtClean="0"/>
              <a:t>COMPETENCIA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960" y="2100753"/>
            <a:ext cx="7520940" cy="3579849"/>
          </a:xfrm>
        </p:spPr>
        <p:txBody>
          <a:bodyPr/>
          <a:lstStyle/>
          <a:p>
            <a:pPr algn="just"/>
            <a:r>
              <a:rPr lang="es-CO" sz="2000" dirty="0"/>
              <a:t>Los </a:t>
            </a:r>
            <a:r>
              <a:rPr lang="es-CO" sz="2000" dirty="0" smtClean="0"/>
              <a:t>alcaldes </a:t>
            </a:r>
            <a:r>
              <a:rPr lang="es-CO" sz="2000" dirty="0" smtClean="0"/>
              <a:t>m</a:t>
            </a:r>
            <a:r>
              <a:rPr lang="es-CO" sz="2000" dirty="0" smtClean="0"/>
              <a:t>unicipales y distritales, </a:t>
            </a:r>
            <a:r>
              <a:rPr lang="es-CO" sz="2000" dirty="0"/>
              <a:t>son la única autoridad competente para expedir certificados de </a:t>
            </a:r>
            <a:r>
              <a:rPr lang="es-CO" sz="2000" dirty="0" smtClean="0"/>
              <a:t>residencia. </a:t>
            </a:r>
            <a:r>
              <a:rPr lang="es-CO" sz="2000" dirty="0"/>
              <a:t>en áreas de influencia de exploración y explotación </a:t>
            </a:r>
            <a:r>
              <a:rPr lang="es-CO" sz="2000" dirty="0" smtClean="0"/>
              <a:t>petrolera.</a:t>
            </a:r>
            <a:endParaRPr lang="es-CO" sz="2000" dirty="0"/>
          </a:p>
          <a:p>
            <a:pPr algn="just"/>
            <a:endParaRPr lang="es-CO" sz="2000" dirty="0"/>
          </a:p>
          <a:p>
            <a:pPr algn="r"/>
            <a:r>
              <a:rPr lang="es-CO" sz="2000" dirty="0" smtClean="0"/>
              <a:t>(Artículo 2.3.2.3.1 del Decreto 1066 de 2015)</a:t>
            </a:r>
            <a:endParaRPr lang="es-CO" sz="2000" dirty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895" y="5886450"/>
            <a:ext cx="468110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56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1154487"/>
            <a:ext cx="7520940" cy="548640"/>
          </a:xfrm>
        </p:spPr>
        <p:txBody>
          <a:bodyPr/>
          <a:lstStyle/>
          <a:p>
            <a:r>
              <a:rPr lang="es-CO" dirty="0"/>
              <a:t>CRITERIOS PARA ACREDITAR </a:t>
            </a:r>
            <a:r>
              <a:rPr lang="es-CO" dirty="0" smtClean="0"/>
              <a:t>RESIDENCIA</a:t>
            </a: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960" y="1489593"/>
            <a:ext cx="7520940" cy="3579849"/>
          </a:xfrm>
        </p:spPr>
        <p:txBody>
          <a:bodyPr/>
          <a:lstStyle/>
          <a:p>
            <a:pPr lvl="0"/>
            <a:endParaRPr lang="es-CO" sz="2000" dirty="0"/>
          </a:p>
          <a:p>
            <a:pPr lvl="0"/>
            <a:r>
              <a:rPr lang="es-CO" sz="2000" dirty="0"/>
              <a:t>- Censo Electoral: Más de un año.</a:t>
            </a:r>
          </a:p>
          <a:p>
            <a:pPr lvl="0"/>
            <a:r>
              <a:rPr lang="es-CO" sz="2000" dirty="0"/>
              <a:t>- SISBEN: Más de un año.</a:t>
            </a:r>
          </a:p>
          <a:p>
            <a:pPr marL="0" lvl="0" indent="0"/>
            <a:r>
              <a:rPr lang="es-CO" sz="2000" dirty="0"/>
              <a:t>- Libros de afiliados JAC </a:t>
            </a:r>
            <a:r>
              <a:rPr lang="es-CO" sz="2000" dirty="0" smtClean="0"/>
              <a:t>actualizados y registrados ante la autoridad competente: </a:t>
            </a:r>
            <a:r>
              <a:rPr lang="es-CO" sz="2000" dirty="0"/>
              <a:t>Más de un año.</a:t>
            </a:r>
          </a:p>
          <a:p>
            <a:pPr algn="r"/>
            <a:endParaRPr lang="es-CO" sz="2000" dirty="0"/>
          </a:p>
          <a:p>
            <a:pPr algn="r"/>
            <a:r>
              <a:rPr lang="es-CO" sz="2000" dirty="0" smtClean="0"/>
              <a:t>(</a:t>
            </a:r>
            <a:r>
              <a:rPr lang="es-CO" sz="2000" dirty="0"/>
              <a:t>Artículo 2.3.2.3.2 del Decreto 1066 de 2015</a:t>
            </a:r>
            <a:r>
              <a:rPr lang="es-CO" sz="2000" dirty="0" smtClean="0"/>
              <a:t>)</a:t>
            </a:r>
            <a:endParaRPr lang="es-CO" sz="2000" dirty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895" y="5886450"/>
            <a:ext cx="468110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04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909955"/>
            <a:ext cx="7520940" cy="548640"/>
          </a:xfrm>
        </p:spPr>
        <p:txBody>
          <a:bodyPr/>
          <a:lstStyle/>
          <a:p>
            <a:r>
              <a:rPr lang="es-ES" dirty="0" smtClean="0"/>
              <a:t>TÉRMINO DE RESPUESTA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960" y="1873250"/>
            <a:ext cx="7520940" cy="3283477"/>
          </a:xfrm>
        </p:spPr>
        <p:txBody>
          <a:bodyPr/>
          <a:lstStyle/>
          <a:p>
            <a:endParaRPr lang="es-CO" sz="2000" dirty="0"/>
          </a:p>
          <a:p>
            <a:r>
              <a:rPr lang="es-CO" sz="2000" dirty="0"/>
              <a:t>Las solicitudes deberán resolverse en los 15 días siguientes a su recepción. </a:t>
            </a:r>
          </a:p>
          <a:p>
            <a:pPr algn="r"/>
            <a:endParaRPr lang="es-CO" sz="2000" dirty="0"/>
          </a:p>
          <a:p>
            <a:pPr algn="r"/>
            <a:r>
              <a:rPr lang="es-CO" sz="2000" dirty="0"/>
              <a:t>(Artículo 2.3.2.3.4 del Decreto 1066 de 2015</a:t>
            </a:r>
            <a:r>
              <a:rPr lang="es-CO" sz="2000" dirty="0" smtClean="0"/>
              <a:t>)</a:t>
            </a:r>
            <a:endParaRPr lang="es-CO" sz="2000" dirty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895" y="5886450"/>
            <a:ext cx="468110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5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2960" y="826308"/>
            <a:ext cx="7520940" cy="548640"/>
          </a:xfrm>
        </p:spPr>
        <p:txBody>
          <a:bodyPr/>
          <a:lstStyle/>
          <a:p>
            <a:pPr algn="just"/>
            <a:r>
              <a:rPr lang="es-CO" dirty="0"/>
              <a:t>DEDER DE REPORTE DE AFILIADOS, POR PARTE DE LAS JAC Y ENTIDADES DE </a:t>
            </a:r>
            <a:r>
              <a:rPr lang="es-CO" dirty="0" smtClean="0"/>
              <a:t>INSPECCIÓN</a:t>
            </a:r>
            <a:r>
              <a:rPr lang="es-CO" dirty="0"/>
              <a:t>, CONTROL Y VIGILANCIA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1765647"/>
            <a:ext cx="7520940" cy="3579849"/>
          </a:xfrm>
        </p:spPr>
        <p:txBody>
          <a:bodyPr>
            <a:normAutofit/>
          </a:bodyPr>
          <a:lstStyle/>
          <a:p>
            <a:pPr algn="just"/>
            <a:endParaRPr lang="es-CO" sz="1800" dirty="0" smtClean="0"/>
          </a:p>
          <a:p>
            <a:pPr algn="just"/>
            <a:r>
              <a:rPr lang="es-CO" sz="1800" dirty="0" smtClean="0"/>
              <a:t>Las </a:t>
            </a:r>
            <a:r>
              <a:rPr lang="es-CO" sz="1800" dirty="0"/>
              <a:t>JAC deberán reportar sus afiliados en los próximos 6 meses, desde el 27 de Junio, fecha de expedición del presente decreto. Asimismo, las entidades de inspección, control y vigilancia cuentan con el mismo término para validar la información suministrada por las juntas de acción </a:t>
            </a:r>
            <a:r>
              <a:rPr lang="es-CO" sz="1800" dirty="0" smtClean="0"/>
              <a:t>comunal.</a:t>
            </a:r>
          </a:p>
          <a:p>
            <a:endParaRPr lang="es-CO" sz="1800" dirty="0"/>
          </a:p>
          <a:p>
            <a:endParaRPr lang="es-CO" sz="1800" dirty="0"/>
          </a:p>
          <a:p>
            <a:pPr algn="r"/>
            <a:r>
              <a:rPr lang="es-CO" sz="1800" dirty="0" smtClean="0"/>
              <a:t>(</a:t>
            </a:r>
            <a:r>
              <a:rPr lang="es-CO" sz="1800" dirty="0"/>
              <a:t>A</a:t>
            </a:r>
            <a:r>
              <a:rPr lang="es-CO" sz="1800" dirty="0" smtClean="0"/>
              <a:t>rtículo </a:t>
            </a:r>
            <a:r>
              <a:rPr lang="es-CO" sz="1800" dirty="0"/>
              <a:t>3 -transitorio- del Decreto 1158 de </a:t>
            </a:r>
            <a:r>
              <a:rPr lang="es-CO" sz="1800" dirty="0" smtClean="0"/>
              <a:t>2019)</a:t>
            </a:r>
            <a:endParaRPr lang="es-CO" sz="1800" dirty="0"/>
          </a:p>
        </p:txBody>
      </p:sp>
    </p:spTree>
    <p:extLst>
      <p:ext uri="{BB962C8B-B14F-4D97-AF65-F5344CB8AC3E}">
        <p14:creationId xmlns:p14="http://schemas.microsoft.com/office/powerpoint/2010/main" val="1490880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909955"/>
            <a:ext cx="7520940" cy="548640"/>
          </a:xfrm>
        </p:spPr>
        <p:txBody>
          <a:bodyPr/>
          <a:lstStyle/>
          <a:p>
            <a:r>
              <a:rPr lang="es-ES" dirty="0" smtClean="0"/>
              <a:t>EN CASO DE EXISTIR MÁS DE UN REGISTRO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960" y="1873250"/>
            <a:ext cx="7520940" cy="3283477"/>
          </a:xfrm>
        </p:spPr>
        <p:txBody>
          <a:bodyPr/>
          <a:lstStyle/>
          <a:p>
            <a:endParaRPr lang="es-CO" sz="2000" dirty="0"/>
          </a:p>
          <a:p>
            <a:pPr algn="just"/>
            <a:r>
              <a:rPr lang="es-CO" sz="2000" dirty="0" smtClean="0"/>
              <a:t>Se entenderá que el ciudadano reside donde esté el registro más reciente. </a:t>
            </a:r>
            <a:endParaRPr lang="es-CO" sz="2000" dirty="0"/>
          </a:p>
          <a:p>
            <a:pPr algn="r"/>
            <a:endParaRPr lang="es-CO" sz="2000" dirty="0" smtClean="0"/>
          </a:p>
          <a:p>
            <a:pPr algn="r"/>
            <a:endParaRPr lang="es-CO" sz="2000" dirty="0"/>
          </a:p>
          <a:p>
            <a:pPr algn="r"/>
            <a:r>
              <a:rPr lang="es-CO" sz="2000" dirty="0" smtClean="0"/>
              <a:t>(Parágrafo 1 del artículo </a:t>
            </a:r>
            <a:r>
              <a:rPr lang="es-CO" sz="2000" dirty="0" smtClean="0"/>
              <a:t>2.3.2.3.2, </a:t>
            </a:r>
            <a:r>
              <a:rPr lang="es-CO" sz="2000" dirty="0"/>
              <a:t>del Decreto 1066 de 2015</a:t>
            </a:r>
            <a:r>
              <a:rPr lang="es-CO" sz="2000" dirty="0" smtClean="0"/>
              <a:t>)</a:t>
            </a:r>
            <a:endParaRPr lang="es-CO" sz="2000" dirty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895" y="5886450"/>
            <a:ext cx="468110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39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1059988"/>
            <a:ext cx="7520940" cy="548640"/>
          </a:xfrm>
        </p:spPr>
        <p:txBody>
          <a:bodyPr/>
          <a:lstStyle/>
          <a:p>
            <a:r>
              <a:rPr lang="es-ES" dirty="0" smtClean="0"/>
              <a:t>PROTECCIÓN DE DATOS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960" y="1815003"/>
            <a:ext cx="7520940" cy="3579849"/>
          </a:xfrm>
        </p:spPr>
        <p:txBody>
          <a:bodyPr>
            <a:normAutofit/>
          </a:bodyPr>
          <a:lstStyle/>
          <a:p>
            <a:endParaRPr lang="es-CO" sz="2000" dirty="0"/>
          </a:p>
          <a:p>
            <a:pPr algn="just"/>
            <a:r>
              <a:rPr lang="es-CO" sz="2000" dirty="0" smtClean="0"/>
              <a:t>Los </a:t>
            </a:r>
            <a:r>
              <a:rPr lang="es-CO" sz="2000" dirty="0" smtClean="0"/>
              <a:t>alcaldes </a:t>
            </a:r>
            <a:r>
              <a:rPr lang="es-CO" sz="2000" dirty="0" smtClean="0"/>
              <a:t>y </a:t>
            </a:r>
            <a:r>
              <a:rPr lang="es-CO" sz="2000" dirty="0" smtClean="0"/>
              <a:t>gobernadores, </a:t>
            </a:r>
            <a:r>
              <a:rPr lang="es-CO" sz="2000" dirty="0" smtClean="0"/>
              <a:t>deben garantizar la seguridad y confidencialidad en el tratamiento de datos, conforme a la Ley 1581 de 2012</a:t>
            </a:r>
            <a:r>
              <a:rPr lang="es-CO" sz="2000" dirty="0" smtClean="0"/>
              <a:t>.</a:t>
            </a:r>
          </a:p>
          <a:p>
            <a:pPr algn="just"/>
            <a:endParaRPr lang="es-CO" sz="2000" dirty="0"/>
          </a:p>
          <a:p>
            <a:pPr algn="just"/>
            <a:endParaRPr lang="es-CO" sz="2000" dirty="0" smtClean="0"/>
          </a:p>
          <a:p>
            <a:pPr algn="r"/>
            <a:r>
              <a:rPr lang="es-CO" sz="2000" dirty="0" smtClean="0"/>
              <a:t>(Artículo 2.3.2.3.3 del Decreto 1066 de 2015)</a:t>
            </a:r>
            <a:endParaRPr lang="es-CO" sz="2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895" y="5886450"/>
            <a:ext cx="468110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42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Ángulos.thmx</Template>
  <TotalTime>134</TotalTime>
  <Words>525</Words>
  <Application>Microsoft Office PowerPoint</Application>
  <PresentationFormat>Presentación en pantalla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Ángulos</vt:lpstr>
      <vt:lpstr>DECRETO 1158 DEL 27 DE JUNIO DE 2019</vt:lpstr>
      <vt:lpstr>MARCO JURÍDICO</vt:lpstr>
      <vt:lpstr>OBJETO</vt:lpstr>
      <vt:lpstr>COMPETENCIA</vt:lpstr>
      <vt:lpstr>CRITERIOS PARA ACREDITAR RESIDENCIA </vt:lpstr>
      <vt:lpstr>TÉRMINO DE RESPUESTA</vt:lpstr>
      <vt:lpstr>DEDER DE REPORTE DE AFILIADOS, POR PARTE DE LAS JAC Y ENTIDADES DE INSPECCIÓN, CONTROL Y VIGILANCIA</vt:lpstr>
      <vt:lpstr>EN CASO DE EXISTIR MÁS DE UN REGISTRO</vt:lpstr>
      <vt:lpstr>PROTECCIÓN DE DATOS</vt:lpstr>
      <vt:lpstr>CAMBIOS QUE INTRODUCE</vt:lpstr>
      <vt:lpstr>CAMBIOS QUE INTRODUCE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1158 DEL 27 DE JUNIO DE 2019</dc:title>
  <dc:creator>PABLO</dc:creator>
  <cp:lastModifiedBy>Cesar Eduardo Pabón Correa</cp:lastModifiedBy>
  <cp:revision>25</cp:revision>
  <dcterms:created xsi:type="dcterms:W3CDTF">2019-07-02T23:37:05Z</dcterms:created>
  <dcterms:modified xsi:type="dcterms:W3CDTF">2019-07-25T16:40:42Z</dcterms:modified>
</cp:coreProperties>
</file>