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79" r:id="rId4"/>
    <p:sldId id="257" r:id="rId5"/>
    <p:sldId id="268" r:id="rId6"/>
    <p:sldId id="269" r:id="rId7"/>
    <p:sldId id="270" r:id="rId8"/>
    <p:sldId id="280" r:id="rId9"/>
    <p:sldId id="281" r:id="rId10"/>
    <p:sldId id="273" r:id="rId11"/>
    <p:sldId id="282" r:id="rId12"/>
    <p:sldId id="283" r:id="rId13"/>
    <p:sldId id="285" r:id="rId14"/>
    <p:sldId id="277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8888"/>
    <a:srgbClr val="4D4D4D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72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6A0AE-504B-4B1E-AEFC-5EA90DFF993B}" type="datetimeFigureOut">
              <a:rPr lang="es-CO" smtClean="0"/>
              <a:t>1/09/2023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C14D2-7618-4143-9D9F-C6977DE916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709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C14D2-7618-4143-9D9F-C6977DE91666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977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C14D2-7618-4143-9D9F-C6977DE91666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4087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C14D2-7618-4143-9D9F-C6977DE91666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287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2023-05-16_Presentacion_titul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87467" y="1881314"/>
            <a:ext cx="4443385" cy="1366493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 smtClean="0"/>
              <a:t>Clic para editar titulo 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7467" y="3190077"/>
            <a:ext cx="4909632" cy="701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8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28408" y="817091"/>
            <a:ext cx="1242537" cy="1064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874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4488" y="2582862"/>
            <a:ext cx="4335462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19138" y="980281"/>
            <a:ext cx="3236912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154488" y="3090467"/>
            <a:ext cx="4335462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01/09/2023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167188" y="3777850"/>
            <a:ext cx="4233862" cy="35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1" name="Marcador de contenido 3"/>
          <p:cNvSpPr>
            <a:spLocks noGrp="1"/>
          </p:cNvSpPr>
          <p:nvPr>
            <p:ph sz="half" idx="14" hasCustomPrompt="1"/>
          </p:nvPr>
        </p:nvSpPr>
        <p:spPr>
          <a:xfrm>
            <a:off x="1430446" y="168939"/>
            <a:ext cx="463550" cy="3944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 marL="1828800" indent="0">
              <a:buNone/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2</a:t>
            </a:r>
            <a:endParaRPr lang="es-ES" dirty="0"/>
          </a:p>
        </p:txBody>
      </p:sp>
      <p:sp>
        <p:nvSpPr>
          <p:cNvPr id="13" name="Marcador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1838434" y="167084"/>
            <a:ext cx="2885966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Clic para editar título</a:t>
            </a:r>
          </a:p>
        </p:txBody>
      </p:sp>
      <p:sp>
        <p:nvSpPr>
          <p:cNvPr id="15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148138" y="1585517"/>
            <a:ext cx="4335462" cy="8846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cxnSp>
        <p:nvCxnSpPr>
          <p:cNvPr id="16" name="Conector recto 15"/>
          <p:cNvCxnSpPr/>
          <p:nvPr userDrawn="1"/>
        </p:nvCxnSpPr>
        <p:spPr>
          <a:xfrm>
            <a:off x="1443146" y="568415"/>
            <a:ext cx="59768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1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01/09/2023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ítulo 1"/>
          <p:cNvSpPr txBox="1">
            <a:spLocks/>
          </p:cNvSpPr>
          <p:nvPr userDrawn="1"/>
        </p:nvSpPr>
        <p:spPr>
          <a:xfrm>
            <a:off x="1847850" y="180579"/>
            <a:ext cx="5488928" cy="43348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5385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01/09/2023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495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1816099"/>
            <a:ext cx="3008313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1403350"/>
            <a:ext cx="5111750" cy="26225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D4D4D"/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rgbClr val="4D4D4D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4D4D4D"/>
                </a:solidFill>
                <a:latin typeface="Helvetica"/>
                <a:cs typeface="Helvetica"/>
              </a:defRPr>
            </a:lvl3pPr>
            <a:lvl4pPr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4pPr>
            <a:lvl5pPr>
              <a:defRPr sz="1400">
                <a:solidFill>
                  <a:srgbClr val="4D4D4D"/>
                </a:solidFill>
                <a:latin typeface="Helvetica"/>
                <a:cs typeface="Helvetic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4" y="2308224"/>
            <a:ext cx="3008313" cy="1343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01/09/2023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675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F0784CB-8CC4-EC4F-AEBD-74AC7F28F255}" type="datetimeFigureOut">
              <a:rPr lang="es-ES" smtClean="0"/>
              <a:pPr/>
              <a:t>01/09/2023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246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01/09/2023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08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2023-05-16_Presentacion_cier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CuadroTexto 6"/>
          <p:cNvSpPr txBox="1"/>
          <p:nvPr userDrawn="1"/>
        </p:nvSpPr>
        <p:spPr>
          <a:xfrm>
            <a:off x="3784600" y="2139950"/>
            <a:ext cx="5118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4D4D4D"/>
                </a:solidFill>
                <a:latin typeface="Helvetica"/>
                <a:cs typeface="Helvetica"/>
              </a:rPr>
              <a:t>Carrera 6 No. 12-62 </a:t>
            </a:r>
          </a:p>
          <a:p>
            <a:r>
              <a:rPr lang="es-ES" sz="1600" b="1" dirty="0" smtClean="0">
                <a:solidFill>
                  <a:srgbClr val="4D4D4D"/>
                </a:solidFill>
                <a:latin typeface="Helvetica"/>
                <a:cs typeface="Helvetica"/>
              </a:rPr>
              <a:t>Bogotá, D.C. Colombia</a:t>
            </a:r>
            <a:r>
              <a:rPr lang="es-ES" sz="1600" dirty="0" smtClean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</a:p>
          <a:p>
            <a:r>
              <a:rPr lang="es-ES" sz="1600" dirty="0" smtClean="0">
                <a:solidFill>
                  <a:srgbClr val="4D4D4D"/>
                </a:solidFill>
                <a:latin typeface="Helvetica"/>
                <a:cs typeface="Helvetica"/>
              </a:rPr>
              <a:t>Teléfono: </a:t>
            </a:r>
            <a:r>
              <a:rPr lang="es-ES" sz="1600" b="1" dirty="0" smtClean="0">
                <a:solidFill>
                  <a:srgbClr val="4D4D4D"/>
                </a:solidFill>
                <a:latin typeface="Helvetica"/>
                <a:cs typeface="Helvetica"/>
              </a:rPr>
              <a:t>601 7395656  </a:t>
            </a:r>
          </a:p>
          <a:p>
            <a:r>
              <a:rPr lang="es-ES" sz="1600" dirty="0" smtClean="0">
                <a:solidFill>
                  <a:srgbClr val="4D4D4D"/>
                </a:solidFill>
                <a:latin typeface="Helvetica"/>
                <a:cs typeface="Helvetica"/>
              </a:rPr>
              <a:t>Fax: </a:t>
            </a:r>
            <a:r>
              <a:rPr lang="es-ES" sz="1600" b="1" dirty="0" smtClean="0">
                <a:solidFill>
                  <a:srgbClr val="4D4D4D"/>
                </a:solidFill>
                <a:latin typeface="Helvetica"/>
                <a:cs typeface="Helvetica"/>
              </a:rPr>
              <a:t>601 7395657 </a:t>
            </a:r>
          </a:p>
          <a:p>
            <a:r>
              <a:rPr lang="es-ES" sz="1600" dirty="0" smtClean="0">
                <a:solidFill>
                  <a:srgbClr val="4D4D4D"/>
                </a:solidFill>
                <a:latin typeface="Helvetica"/>
                <a:cs typeface="Helvetica"/>
              </a:rPr>
              <a:t>Código Postal: </a:t>
            </a:r>
            <a:r>
              <a:rPr lang="es-ES" sz="1600" b="1" dirty="0" smtClean="0">
                <a:solidFill>
                  <a:srgbClr val="4D4D4D"/>
                </a:solidFill>
                <a:latin typeface="Helvetica"/>
                <a:cs typeface="Helvetica"/>
              </a:rPr>
              <a:t>111711</a:t>
            </a:r>
          </a:p>
          <a:p>
            <a:r>
              <a:rPr lang="es-ES" sz="1600" dirty="0" smtClean="0">
                <a:solidFill>
                  <a:srgbClr val="4D4D4D"/>
                </a:solidFill>
                <a:latin typeface="Helvetica"/>
                <a:cs typeface="Helvetica"/>
              </a:rPr>
              <a:t>	</a:t>
            </a:r>
          </a:p>
          <a:p>
            <a:r>
              <a:rPr lang="es-ES" sz="1600" dirty="0" smtClean="0">
                <a:solidFill>
                  <a:srgbClr val="4D4D4D"/>
                </a:solidFill>
                <a:latin typeface="Helvetica"/>
                <a:cs typeface="Helvetica"/>
              </a:rPr>
              <a:t>Internet: </a:t>
            </a:r>
            <a:r>
              <a:rPr lang="es-ES" sz="1600" b="1" dirty="0" err="1" smtClean="0">
                <a:solidFill>
                  <a:srgbClr val="4D4D4D"/>
                </a:solidFill>
                <a:latin typeface="Helvetica"/>
                <a:cs typeface="Helvetica"/>
              </a:rPr>
              <a:t>www.funcionpublica.gov.co</a:t>
            </a:r>
            <a:endParaRPr lang="es-ES" sz="1600" b="1" dirty="0" smtClean="0">
              <a:solidFill>
                <a:srgbClr val="4D4D4D"/>
              </a:solidFill>
              <a:latin typeface="Helvetica"/>
              <a:cs typeface="Helvetica"/>
            </a:endParaRPr>
          </a:p>
          <a:p>
            <a:r>
              <a:rPr lang="es-ES" sz="1600" dirty="0" smtClean="0">
                <a:solidFill>
                  <a:srgbClr val="4D4D4D"/>
                </a:solidFill>
                <a:latin typeface="Helvetica"/>
                <a:cs typeface="Helvetica"/>
              </a:rPr>
              <a:t>Email: </a:t>
            </a:r>
            <a:r>
              <a:rPr lang="es-ES" sz="1600" b="1" dirty="0" err="1" smtClean="0">
                <a:solidFill>
                  <a:srgbClr val="4D4D4D"/>
                </a:solidFill>
                <a:latin typeface="Helvetica"/>
                <a:cs typeface="Helvetica"/>
              </a:rPr>
              <a:t>eva@funcionpublica.gov.co</a:t>
            </a:r>
            <a:endParaRPr lang="es-ES" sz="1600" b="1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pic>
        <p:nvPicPr>
          <p:cNvPr id="11" name="Imagen 10" descr="2023-05-16_Logo_f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933450"/>
            <a:ext cx="2088421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1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2023-05-16_Presentacion_portad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3202940" y="121920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467360" y="2175530"/>
            <a:ext cx="1676400" cy="506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Contenido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idx="14" hasCustomPrompt="1"/>
          </p:nvPr>
        </p:nvSpPr>
        <p:spPr>
          <a:xfrm>
            <a:off x="2593340" y="103950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1</a:t>
            </a:r>
          </a:p>
        </p:txBody>
      </p:sp>
      <p:sp>
        <p:nvSpPr>
          <p:cNvPr id="14" name="Rectángulo 13"/>
          <p:cNvSpPr/>
          <p:nvPr userDrawn="1"/>
        </p:nvSpPr>
        <p:spPr>
          <a:xfrm>
            <a:off x="2207260" y="836302"/>
            <a:ext cx="66040" cy="3735698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Marcador de contenido 2"/>
          <p:cNvSpPr>
            <a:spLocks noGrp="1"/>
          </p:cNvSpPr>
          <p:nvPr>
            <p:ph idx="15"/>
          </p:nvPr>
        </p:nvSpPr>
        <p:spPr>
          <a:xfrm>
            <a:off x="3202940" y="189230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6" name="Marcador de contenido 2"/>
          <p:cNvSpPr>
            <a:spLocks noGrp="1"/>
          </p:cNvSpPr>
          <p:nvPr>
            <p:ph idx="16" hasCustomPrompt="1"/>
          </p:nvPr>
        </p:nvSpPr>
        <p:spPr>
          <a:xfrm>
            <a:off x="2593340" y="171260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2</a:t>
            </a:r>
          </a:p>
        </p:txBody>
      </p:sp>
      <p:sp>
        <p:nvSpPr>
          <p:cNvPr id="17" name="Marcador de contenido 2"/>
          <p:cNvSpPr>
            <a:spLocks noGrp="1"/>
          </p:cNvSpPr>
          <p:nvPr>
            <p:ph idx="17"/>
          </p:nvPr>
        </p:nvSpPr>
        <p:spPr>
          <a:xfrm>
            <a:off x="3202940" y="255905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idx="18" hasCustomPrompt="1"/>
          </p:nvPr>
        </p:nvSpPr>
        <p:spPr>
          <a:xfrm>
            <a:off x="2593340" y="237935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3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idx="19"/>
          </p:nvPr>
        </p:nvSpPr>
        <p:spPr>
          <a:xfrm>
            <a:off x="3202940" y="325120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idx="20" hasCustomPrompt="1"/>
          </p:nvPr>
        </p:nvSpPr>
        <p:spPr>
          <a:xfrm>
            <a:off x="2593340" y="307150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4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21"/>
          </p:nvPr>
        </p:nvSpPr>
        <p:spPr>
          <a:xfrm>
            <a:off x="3202940" y="398145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22" name="Marcador de contenido 2"/>
          <p:cNvSpPr>
            <a:spLocks noGrp="1"/>
          </p:cNvSpPr>
          <p:nvPr>
            <p:ph idx="22" hasCustomPrompt="1"/>
          </p:nvPr>
        </p:nvSpPr>
        <p:spPr>
          <a:xfrm>
            <a:off x="2593340" y="380175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0241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F0784CB-8CC4-EC4F-AEBD-74AC7F28F255}" type="datetimeFigureOut">
              <a:rPr lang="es-ES" smtClean="0"/>
              <a:pPr/>
              <a:t>01/09/2023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79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067" y="174229"/>
            <a:ext cx="5473866" cy="448071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4D4D4D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rgbClr val="4D4D4D"/>
                </a:solidFill>
                <a:latin typeface="Helvetica"/>
                <a:cs typeface="Helvetica"/>
              </a:defRPr>
            </a:lvl2pPr>
            <a:lvl3pPr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3pPr>
            <a:lvl4pPr>
              <a:defRPr sz="1400">
                <a:solidFill>
                  <a:srgbClr val="4D4D4D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rgbClr val="4D4D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F0784CB-8CC4-EC4F-AEBD-74AC7F28F255}" type="datetimeFigureOut">
              <a:rPr lang="es-ES" smtClean="0"/>
              <a:pPr/>
              <a:t>01/09/2023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1443146" y="568415"/>
            <a:ext cx="59768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07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7850" y="175289"/>
            <a:ext cx="5572145" cy="393126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pPr/>
              <a:t>01/09/2023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1443146" y="568415"/>
            <a:ext cx="59768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430446" y="168939"/>
            <a:ext cx="463550" cy="3944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 marL="1828800" indent="0">
              <a:buNone/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061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7850" y="180579"/>
            <a:ext cx="5488928" cy="43348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436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 marL="1828800" indent="0">
              <a:buNone/>
              <a:defRPr sz="16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57200" y="1372192"/>
            <a:ext cx="4001013" cy="2109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 marL="1828800" indent="0">
              <a:buNone/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Modificar texto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01/09/2023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1443146" y="568415"/>
            <a:ext cx="59768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3"/>
          <p:cNvSpPr>
            <a:spLocks noGrp="1"/>
          </p:cNvSpPr>
          <p:nvPr>
            <p:ph sz="half" idx="13" hasCustomPrompt="1"/>
          </p:nvPr>
        </p:nvSpPr>
        <p:spPr>
          <a:xfrm>
            <a:off x="1430446" y="168939"/>
            <a:ext cx="463550" cy="3944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 marL="1828800" indent="0">
              <a:buNone/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919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01/09/2023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92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4946650"/>
            <a:ext cx="9144000" cy="196850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5640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3F0784CB-8CC4-EC4F-AEBD-74AC7F28F255}" type="datetimeFigureOut">
              <a:rPr lang="es-ES" smtClean="0"/>
              <a:pPr/>
              <a:t>01/09/2023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5640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965950" y="489783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" name="Imagen 9" descr="2023-05-16_Logo_vida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7951"/>
            <a:ext cx="1003300" cy="503350"/>
          </a:xfrm>
          <a:prstGeom prst="rect">
            <a:avLst/>
          </a:prstGeom>
        </p:spPr>
      </p:pic>
      <p:pic>
        <p:nvPicPr>
          <p:cNvPr id="11" name="Imagen 10" descr="2023-05-16_Logo_fp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1"/>
            <a:ext cx="1371600" cy="688124"/>
          </a:xfrm>
          <a:prstGeom prst="rect">
            <a:avLst/>
          </a:prstGeom>
        </p:spPr>
      </p:pic>
      <p:sp>
        <p:nvSpPr>
          <p:cNvPr id="13" name="CuadroTexto 12"/>
          <p:cNvSpPr txBox="1"/>
          <p:nvPr userDrawn="1"/>
        </p:nvSpPr>
        <p:spPr>
          <a:xfrm>
            <a:off x="3321050" y="4932041"/>
            <a:ext cx="218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 err="1" smtClean="0">
                <a:latin typeface="Helvetica"/>
                <a:cs typeface="Helvetica"/>
              </a:rPr>
              <a:t>www.funcionpublica.gov.co</a:t>
            </a:r>
            <a:endParaRPr lang="es-ES" sz="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3455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61" r:id="rId3"/>
    <p:sldLayoutId id="2147483662" r:id="rId4"/>
    <p:sldLayoutId id="2147483649" r:id="rId5"/>
    <p:sldLayoutId id="2147483650" r:id="rId6"/>
    <p:sldLayoutId id="2147483660" r:id="rId7"/>
    <p:sldLayoutId id="2147483652" r:id="rId8"/>
    <p:sldLayoutId id="2147483655" r:id="rId9"/>
    <p:sldLayoutId id="2147483657" r:id="rId10"/>
    <p:sldLayoutId id="2147483653" r:id="rId11"/>
    <p:sldLayoutId id="2147483654" r:id="rId12"/>
    <p:sldLayoutId id="2147483656" r:id="rId13"/>
    <p:sldLayoutId id="2147483658" r:id="rId14"/>
    <p:sldLayoutId id="2147483659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2023-05-16_Presentaciones_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60E038CD-79EB-0878-34E7-86654993262F}"/>
              </a:ext>
            </a:extLst>
          </p:cNvPr>
          <p:cNvSpPr txBox="1"/>
          <p:nvPr/>
        </p:nvSpPr>
        <p:spPr>
          <a:xfrm>
            <a:off x="1399316" y="84193"/>
            <a:ext cx="6188764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algn="ctr">
              <a:defRPr sz="2800" b="1">
                <a:solidFill>
                  <a:schemeClr val="lt1"/>
                </a:solidFill>
                <a:latin typeface="Work Sans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Objetivos específicos</a:t>
            </a:r>
            <a:endParaRPr lang="es-C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7993099-000A-BA2F-0EB7-7BE55BC9F062}"/>
              </a:ext>
            </a:extLst>
          </p:cNvPr>
          <p:cNvSpPr txBox="1"/>
          <p:nvPr/>
        </p:nvSpPr>
        <p:spPr>
          <a:xfrm>
            <a:off x="2834942" y="798668"/>
            <a:ext cx="6189315" cy="4214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spcBef>
                <a:spcPct val="20000"/>
              </a:spcBef>
              <a:buFont typeface="Arial"/>
              <a:buNone/>
              <a:defRPr b="0">
                <a:solidFill>
                  <a:srgbClr val="4D4D4D"/>
                </a:solidFill>
                <a:latin typeface="Helvetica"/>
                <a:ea typeface="+mj-ea"/>
                <a:cs typeface="Helvetica"/>
              </a:defRPr>
            </a:lvl1pPr>
            <a:lvl2pPr indent="0">
              <a:spcBef>
                <a:spcPct val="20000"/>
              </a:spcBef>
              <a:buFont typeface="Arial"/>
              <a:buNone/>
              <a:defRPr sz="2400">
                <a:latin typeface="Helvetica"/>
                <a:cs typeface="Helvetic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>
                <a:latin typeface="Helvetica"/>
                <a:cs typeface="Helvetic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latin typeface="Helvetica"/>
                <a:cs typeface="Helvetica"/>
              </a:defRPr>
            </a:lvl4pPr>
            <a:lvl5pPr indent="0">
              <a:spcBef>
                <a:spcPct val="20000"/>
              </a:spcBef>
              <a:buFont typeface="Arial"/>
              <a:buNone/>
              <a:defRPr sz="1600">
                <a:latin typeface="Helvetica"/>
                <a:cs typeface="Helvetic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</a:lvl6pPr>
            <a:lvl7pPr marL="2971800" indent="-228600">
              <a:spcBef>
                <a:spcPct val="20000"/>
              </a:spcBef>
              <a:buFont typeface="Arial"/>
              <a:buChar char="•"/>
            </a:lvl7pPr>
            <a:lvl8pPr marL="3429000" indent="-228600">
              <a:spcBef>
                <a:spcPct val="20000"/>
              </a:spcBef>
              <a:buFont typeface="Arial"/>
              <a:buChar char="•"/>
            </a:lvl8pPr>
            <a:lvl9pPr marL="3886200" indent="-228600">
              <a:spcBef>
                <a:spcPct val="20000"/>
              </a:spcBef>
              <a:buFont typeface="Arial"/>
              <a:buChar char="•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Implementar estrategias integradas y articuladas para acompañar a los servidores públicos hacia el fortalecimiento y desarrollo de competencias laborales que se requieren para ser servidores públicos 4.0.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Definir los criterios requeridos para diseñar áreas de talento humano 4.0 y a su vez, entidades 4.0.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Generar estrategias encaminadas a transformar la cultura organizacional adaptada a las exigencias de la industria 4.0.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Diseñar el Plan de Acción para lograr que, todos los servidores públicos del país sean servidores públicos 4.0, en un mediano plazo.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Aportar en el incremento de valor público y la confianza ciudadana.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0225"/>
            <a:ext cx="2834942" cy="159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41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60E038CD-79EB-0878-34E7-86654993262F}"/>
              </a:ext>
            </a:extLst>
          </p:cNvPr>
          <p:cNvSpPr txBox="1"/>
          <p:nvPr/>
        </p:nvSpPr>
        <p:spPr>
          <a:xfrm>
            <a:off x="1273658" y="26078"/>
            <a:ext cx="6188764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algn="ctr">
              <a:defRPr sz="2800" b="1">
                <a:solidFill>
                  <a:schemeClr val="lt1"/>
                </a:solidFill>
                <a:latin typeface="Work Sans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Objetivos específicos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34" y="1445419"/>
            <a:ext cx="2547316" cy="23383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540" y="633015"/>
            <a:ext cx="2760794" cy="4309740"/>
          </a:xfrm>
          <a:prstGeom prst="rect">
            <a:avLst/>
          </a:prstGeom>
        </p:spPr>
      </p:pic>
      <p:sp>
        <p:nvSpPr>
          <p:cNvPr id="72" name="TextBox 11">
            <a:extLst>
              <a:ext uri="{FF2B5EF4-FFF2-40B4-BE49-F238E27FC236}">
                <a16:creationId xmlns:a16="http://schemas.microsoft.com/office/drawing/2014/main" id="{83BC854D-8EED-47E6-958D-D39617CE5176}"/>
              </a:ext>
            </a:extLst>
          </p:cNvPr>
          <p:cNvSpPr txBox="1"/>
          <p:nvPr/>
        </p:nvSpPr>
        <p:spPr>
          <a:xfrm>
            <a:off x="4371014" y="1282353"/>
            <a:ext cx="290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맑은 고딕" panose="020B0503020000020004" pitchFamily="34" charset="-127"/>
                <a:cs typeface="Arial" pitchFamily="34" charset="0"/>
              </a:rPr>
              <a:t>OFERTA DE CAPACITACIÓN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anose="020B060302020202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73" name="TextBox 14">
            <a:extLst>
              <a:ext uri="{FF2B5EF4-FFF2-40B4-BE49-F238E27FC236}">
                <a16:creationId xmlns:a16="http://schemas.microsoft.com/office/drawing/2014/main" id="{CC9A1ED5-E9BE-420B-9FA5-D419391230B3}"/>
              </a:ext>
            </a:extLst>
          </p:cNvPr>
          <p:cNvSpPr txBox="1"/>
          <p:nvPr/>
        </p:nvSpPr>
        <p:spPr>
          <a:xfrm>
            <a:off x="4025432" y="1738630"/>
            <a:ext cx="2383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맑은 고딕" panose="020B0503020000020004" pitchFamily="34" charset="-127"/>
                <a:cs typeface="Arial" pitchFamily="34" charset="0"/>
              </a:rPr>
              <a:t>FORMACIÓN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anose="020B0603020202020204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74" name="Group 15">
            <a:extLst>
              <a:ext uri="{FF2B5EF4-FFF2-40B4-BE49-F238E27FC236}">
                <a16:creationId xmlns:a16="http://schemas.microsoft.com/office/drawing/2014/main" id="{A4AA287A-7286-435C-8496-7D4FC727DFF5}"/>
              </a:ext>
            </a:extLst>
          </p:cNvPr>
          <p:cNvGrpSpPr/>
          <p:nvPr/>
        </p:nvGrpSpPr>
        <p:grpSpPr>
          <a:xfrm>
            <a:off x="3865507" y="2093033"/>
            <a:ext cx="2508136" cy="1122801"/>
            <a:chOff x="2355100" y="4290372"/>
            <a:chExt cx="2212428" cy="1122801"/>
          </a:xfrm>
        </p:grpSpPr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id="{642C8DDB-6297-4C20-B34C-A5DA88047963}"/>
                </a:ext>
              </a:extLst>
            </p:cNvPr>
            <p:cNvSpPr txBox="1"/>
            <p:nvPr/>
          </p:nvSpPr>
          <p:spPr>
            <a:xfrm>
              <a:off x="3271709" y="4643732"/>
              <a:ext cx="12958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rebuchet MS" panose="020B0603020202020204"/>
                  <a:ea typeface="맑은 고딕" panose="020B0503020000020004" pitchFamily="34" charset="-127"/>
                  <a:cs typeface="Arial" pitchFamily="34" charset="0"/>
                </a:rPr>
                <a:t>PLANEACIÓN/ INGRESO – DESARROLLO - RETIRO</a:t>
              </a:r>
            </a:p>
          </p:txBody>
        </p:sp>
        <p:sp>
          <p:nvSpPr>
            <p:cNvPr id="76" name="TextBox 17">
              <a:extLst>
                <a:ext uri="{FF2B5EF4-FFF2-40B4-BE49-F238E27FC236}">
                  <a16:creationId xmlns:a16="http://schemas.microsoft.com/office/drawing/2014/main" id="{078D8163-FB0D-4B0E-A7D0-FE659F1A5C14}"/>
                </a:ext>
              </a:extLst>
            </p:cNvPr>
            <p:cNvSpPr txBox="1"/>
            <p:nvPr/>
          </p:nvSpPr>
          <p:spPr>
            <a:xfrm>
              <a:off x="2355100" y="4290372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rebuchet MS" panose="020B0603020202020204"/>
                  <a:ea typeface="맑은 고딕" panose="020B0503020000020004" pitchFamily="34" charset="-127"/>
                  <a:cs typeface="Arial" pitchFamily="34" charset="0"/>
                </a:rPr>
                <a:t>CICLO DE VIDA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7E245D9-453E-4EE2-B2A3-72199A4FD2CE}"/>
              </a:ext>
            </a:extLst>
          </p:cNvPr>
          <p:cNvSpPr txBox="1"/>
          <p:nvPr/>
        </p:nvSpPr>
        <p:spPr>
          <a:xfrm>
            <a:off x="1393713" y="4026616"/>
            <a:ext cx="5539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ko-K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맑은 고딕" panose="020B0503020000020004" pitchFamily="34" charset="-127"/>
                <a:cs typeface="Arial" pitchFamily="34" charset="0"/>
              </a:rPr>
              <a:t>ESTRUCTURA ORGANIZACIONAL  </a:t>
            </a:r>
          </a:p>
        </p:txBody>
      </p:sp>
      <p:sp>
        <p:nvSpPr>
          <p:cNvPr id="78" name="TextBox 79">
            <a:extLst>
              <a:ext uri="{FF2B5EF4-FFF2-40B4-BE49-F238E27FC236}">
                <a16:creationId xmlns:a16="http://schemas.microsoft.com/office/drawing/2014/main" id="{AF32E37A-C191-4AB2-B2E9-342D9B65D899}"/>
              </a:ext>
            </a:extLst>
          </p:cNvPr>
          <p:cNvSpPr txBox="1"/>
          <p:nvPr/>
        </p:nvSpPr>
        <p:spPr>
          <a:xfrm>
            <a:off x="3596360" y="978653"/>
            <a:ext cx="4439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맑은 고딕" panose="020B0503020000020004" pitchFamily="34" charset="-127"/>
                <a:cs typeface="Arial" pitchFamily="34" charset="0"/>
              </a:rPr>
              <a:t>COMPETENCIAS LABORALES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anose="020B060302020202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79" name="TextBox 76">
            <a:extLst>
              <a:ext uri="{FF2B5EF4-FFF2-40B4-BE49-F238E27FC236}">
                <a16:creationId xmlns:a16="http://schemas.microsoft.com/office/drawing/2014/main" id="{24D087B3-7D2C-43D5-B77E-2E3551A53104}"/>
              </a:ext>
            </a:extLst>
          </p:cNvPr>
          <p:cNvSpPr txBox="1"/>
          <p:nvPr/>
        </p:nvSpPr>
        <p:spPr>
          <a:xfrm>
            <a:off x="1645174" y="3179547"/>
            <a:ext cx="4590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맑은 고딕" panose="020B0503020000020004" pitchFamily="34" charset="-127"/>
                <a:cs typeface="Arial" pitchFamily="34" charset="0"/>
              </a:rPr>
              <a:t>CULTURA ORGANIZACIONAL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anose="020B060302020202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80" name="TextBox 76">
            <a:extLst>
              <a:ext uri="{FF2B5EF4-FFF2-40B4-BE49-F238E27FC236}">
                <a16:creationId xmlns:a16="http://schemas.microsoft.com/office/drawing/2014/main" id="{9C25674D-1FF4-4CB8-9858-8565B1642DDF}"/>
              </a:ext>
            </a:extLst>
          </p:cNvPr>
          <p:cNvSpPr txBox="1"/>
          <p:nvPr/>
        </p:nvSpPr>
        <p:spPr>
          <a:xfrm>
            <a:off x="1690978" y="4296497"/>
            <a:ext cx="6132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맑은 고딕" panose="020B0503020000020004" pitchFamily="34" charset="-127"/>
                <a:cs typeface="Arial" pitchFamily="34" charset="0"/>
              </a:rPr>
              <a:t>ARTICULACIÓN INTERINSTITUCIONAL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anose="020B060302020202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81" name="TextBox 76">
            <a:extLst>
              <a:ext uri="{FF2B5EF4-FFF2-40B4-BE49-F238E27FC236}">
                <a16:creationId xmlns:a16="http://schemas.microsoft.com/office/drawing/2014/main" id="{71FDA57C-4B4B-461A-B5E6-3703A873A1E0}"/>
              </a:ext>
            </a:extLst>
          </p:cNvPr>
          <p:cNvSpPr txBox="1"/>
          <p:nvPr/>
        </p:nvSpPr>
        <p:spPr>
          <a:xfrm>
            <a:off x="2338062" y="4665167"/>
            <a:ext cx="590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ko-K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맑은 고딕" panose="020B0503020000020004" pitchFamily="34" charset="-127"/>
                <a:cs typeface="Arial" pitchFamily="34" charset="0"/>
              </a:rPr>
              <a:t>SOSTENIBILIDAD Y MEDIO AMBIENTE</a:t>
            </a:r>
          </a:p>
        </p:txBody>
      </p:sp>
      <p:sp>
        <p:nvSpPr>
          <p:cNvPr id="82" name="TextBox 76">
            <a:extLst>
              <a:ext uri="{FF2B5EF4-FFF2-40B4-BE49-F238E27FC236}">
                <a16:creationId xmlns:a16="http://schemas.microsoft.com/office/drawing/2014/main" id="{E6D303FD-7918-845B-CAEA-AD0135186677}"/>
              </a:ext>
            </a:extLst>
          </p:cNvPr>
          <p:cNvSpPr txBox="1"/>
          <p:nvPr/>
        </p:nvSpPr>
        <p:spPr>
          <a:xfrm>
            <a:off x="2997714" y="3578362"/>
            <a:ext cx="4590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맑은 고딕" panose="020B0503020000020004" pitchFamily="34" charset="-127"/>
                <a:cs typeface="Arial" pitchFamily="34" charset="0"/>
              </a:rPr>
              <a:t>GERENCIA PÚBLICA 4.0.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anose="020B060302020202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83" name="TextBox 76">
            <a:extLst>
              <a:ext uri="{FF2B5EF4-FFF2-40B4-BE49-F238E27FC236}">
                <a16:creationId xmlns:a16="http://schemas.microsoft.com/office/drawing/2014/main" id="{D9F2B3C4-643A-9586-93FB-D6935D05B7F4}"/>
              </a:ext>
            </a:extLst>
          </p:cNvPr>
          <p:cNvSpPr txBox="1"/>
          <p:nvPr/>
        </p:nvSpPr>
        <p:spPr>
          <a:xfrm>
            <a:off x="5119575" y="677056"/>
            <a:ext cx="5630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ko-K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맑은 고딕" panose="020B0503020000020004" pitchFamily="34" charset="-127"/>
                <a:cs typeface="Arial" pitchFamily="34" charset="0"/>
              </a:rPr>
              <a:t>IDENTIDAD DEL SERVIDOR PÚBLICO</a:t>
            </a:r>
          </a:p>
        </p:txBody>
      </p:sp>
    </p:spTree>
    <p:extLst>
      <p:ext uri="{BB962C8B-B14F-4D97-AF65-F5344CB8AC3E}">
        <p14:creationId xmlns:p14="http://schemas.microsoft.com/office/powerpoint/2010/main" val="2521022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60E038CD-79EB-0878-34E7-86654993262F}"/>
              </a:ext>
            </a:extLst>
          </p:cNvPr>
          <p:cNvSpPr txBox="1"/>
          <p:nvPr/>
        </p:nvSpPr>
        <p:spPr>
          <a:xfrm>
            <a:off x="1273658" y="26078"/>
            <a:ext cx="6188764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algn="ctr">
              <a:defRPr sz="2800" b="1">
                <a:solidFill>
                  <a:schemeClr val="lt1"/>
                </a:solidFill>
                <a:latin typeface="Work Sans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 smtClean="0"/>
              <a:t>¿Cómo vamos?</a:t>
            </a:r>
            <a:endParaRPr lang="es-CO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AFBD08D-F24B-5534-CE77-1E35385A2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57" y="549298"/>
            <a:ext cx="1802297" cy="1614180"/>
          </a:xfrm>
          <a:prstGeom prst="rect">
            <a:avLst/>
          </a:prstGeom>
        </p:spPr>
      </p:pic>
      <p:sp>
        <p:nvSpPr>
          <p:cNvPr id="20" name="Marcador de texto 1">
            <a:extLst>
              <a:ext uri="{FF2B5EF4-FFF2-40B4-BE49-F238E27FC236}">
                <a16:creationId xmlns:a16="http://schemas.microsoft.com/office/drawing/2014/main" id="{354C73DD-FC89-9CC6-F8A1-B6568809E414}"/>
              </a:ext>
            </a:extLst>
          </p:cNvPr>
          <p:cNvSpPr txBox="1">
            <a:spLocks/>
          </p:cNvSpPr>
          <p:nvPr/>
        </p:nvSpPr>
        <p:spPr>
          <a:xfrm>
            <a:off x="4893258" y="2340124"/>
            <a:ext cx="41628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spcBef>
                <a:spcPct val="20000"/>
              </a:spcBef>
              <a:buFont typeface="Arial"/>
              <a:buNone/>
              <a:defRPr b="0">
                <a:solidFill>
                  <a:srgbClr val="4D4D4D"/>
                </a:solidFill>
                <a:latin typeface="Helvetica"/>
                <a:ea typeface="+mj-ea"/>
                <a:cs typeface="Helvetica"/>
              </a:defRPr>
            </a:lvl1pPr>
            <a:lvl2pPr indent="0">
              <a:spcBef>
                <a:spcPct val="20000"/>
              </a:spcBef>
              <a:buFont typeface="Arial"/>
              <a:buNone/>
              <a:defRPr sz="2400">
                <a:latin typeface="Helvetica"/>
                <a:cs typeface="Helvetic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>
                <a:latin typeface="Helvetica"/>
                <a:cs typeface="Helvetic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latin typeface="Helvetica"/>
                <a:cs typeface="Helvetica"/>
              </a:defRPr>
            </a:lvl4pPr>
            <a:lvl5pPr indent="0">
              <a:spcBef>
                <a:spcPct val="20000"/>
              </a:spcBef>
              <a:buFont typeface="Arial"/>
              <a:buNone/>
              <a:defRPr sz="1600">
                <a:latin typeface="Helvetica"/>
                <a:cs typeface="Helvetic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</a:lvl6pPr>
            <a:lvl7pPr marL="2971800" indent="-228600">
              <a:spcBef>
                <a:spcPct val="20000"/>
              </a:spcBef>
              <a:buFont typeface="Arial"/>
              <a:buChar char="•"/>
            </a:lvl7pPr>
            <a:lvl8pPr marL="3429000" indent="-228600">
              <a:spcBef>
                <a:spcPct val="20000"/>
              </a:spcBef>
              <a:buFont typeface="Arial"/>
              <a:buChar char="•"/>
            </a:lvl8pPr>
            <a:lvl9pPr marL="3886200" indent="-228600">
              <a:spcBef>
                <a:spcPct val="20000"/>
              </a:spcBef>
              <a:buFont typeface="Arial"/>
              <a:buChar char="•"/>
            </a:lvl9pPr>
          </a:lstStyle>
          <a:p>
            <a:pPr algn="just"/>
            <a:r>
              <a:rPr lang="es-CO" sz="1600" dirty="0"/>
              <a:t>Se realizó con éxito el primer Congreso Internacional Servidor Publico 4.0., donde asistieron más de 5.000 personas conectadas en más de 20 países.</a:t>
            </a:r>
            <a:endParaRPr lang="en-US" sz="16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1DC283A-AF22-B3A3-3DC5-7E3E67B13AFC}"/>
              </a:ext>
            </a:extLst>
          </p:cNvPr>
          <p:cNvSpPr txBox="1"/>
          <p:nvPr/>
        </p:nvSpPr>
        <p:spPr>
          <a:xfrm>
            <a:off x="4893258" y="3593989"/>
            <a:ext cx="41628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ctr">
              <a:spcBef>
                <a:spcPct val="20000"/>
              </a:spcBef>
              <a:buFont typeface="Wingdings" panose="05000000000000000000" pitchFamily="2" charset="2"/>
              <a:buChar char="Ø"/>
              <a:defRPr b="0">
                <a:solidFill>
                  <a:srgbClr val="4D4D4D"/>
                </a:solidFill>
                <a:latin typeface="Helvetica"/>
                <a:ea typeface="+mj-ea"/>
                <a:cs typeface="Helvetica"/>
              </a:defRPr>
            </a:lvl1pPr>
            <a:lvl2pPr indent="0">
              <a:spcBef>
                <a:spcPct val="20000"/>
              </a:spcBef>
              <a:buFont typeface="Arial"/>
              <a:buNone/>
              <a:defRPr sz="2400">
                <a:latin typeface="Helvetica"/>
                <a:cs typeface="Helvetic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>
                <a:latin typeface="Helvetica"/>
                <a:cs typeface="Helvetic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latin typeface="Helvetica"/>
                <a:cs typeface="Helvetica"/>
              </a:defRPr>
            </a:lvl4pPr>
            <a:lvl5pPr indent="0">
              <a:spcBef>
                <a:spcPct val="20000"/>
              </a:spcBef>
              <a:buFont typeface="Arial"/>
              <a:buNone/>
              <a:defRPr sz="1600">
                <a:latin typeface="Helvetica"/>
                <a:cs typeface="Helvetic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</a:lvl6pPr>
            <a:lvl7pPr marL="2971800" indent="-228600">
              <a:spcBef>
                <a:spcPct val="20000"/>
              </a:spcBef>
              <a:buFont typeface="Arial"/>
              <a:buChar char="•"/>
            </a:lvl7pPr>
            <a:lvl8pPr marL="3429000" indent="-228600">
              <a:spcBef>
                <a:spcPct val="20000"/>
              </a:spcBef>
              <a:buFont typeface="Arial"/>
              <a:buChar char="•"/>
            </a:lvl8pPr>
            <a:lvl9pPr marL="3886200" indent="-228600">
              <a:spcBef>
                <a:spcPct val="20000"/>
              </a:spcBef>
              <a:buFont typeface="Arial"/>
              <a:buChar char="•"/>
            </a:lvl9pPr>
          </a:lstStyle>
          <a:p>
            <a:pPr marL="0" indent="0" algn="just">
              <a:buNone/>
            </a:pPr>
            <a:r>
              <a:rPr lang="es-MX" sz="1600" dirty="0"/>
              <a:t>El Congreso Internacional Servidor 4.0 abordó el empleo público del futuro y las capacidades, habilidades y competencias indispensables para que servidores públicos desarrollen exitosamente su labor.</a:t>
            </a:r>
            <a:endParaRPr lang="es-CO" sz="1600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3B617750-9148-CF5F-892A-56E9E6021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" y="495548"/>
            <a:ext cx="3290120" cy="2100482"/>
          </a:xfrm>
          <a:prstGeom prst="rect">
            <a:avLst/>
          </a:prstGeom>
        </p:spPr>
      </p:pic>
      <p:sp>
        <p:nvSpPr>
          <p:cNvPr id="26" name="Marcador de texto 1">
            <a:extLst>
              <a:ext uri="{FF2B5EF4-FFF2-40B4-BE49-F238E27FC236}">
                <a16:creationId xmlns:a16="http://schemas.microsoft.com/office/drawing/2014/main" id="{6BE2BE2E-3BAE-548D-E6B4-010176DDF63E}"/>
              </a:ext>
            </a:extLst>
          </p:cNvPr>
          <p:cNvSpPr txBox="1">
            <a:spLocks/>
          </p:cNvSpPr>
          <p:nvPr/>
        </p:nvSpPr>
        <p:spPr>
          <a:xfrm>
            <a:off x="-38978" y="2542279"/>
            <a:ext cx="4558245" cy="21421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 algn="just">
              <a:spcBef>
                <a:spcPct val="20000"/>
              </a:spcBef>
              <a:buFont typeface="Wingdings" panose="05000000000000000000" pitchFamily="2" charset="2"/>
              <a:buChar char="Ø"/>
              <a:defRPr b="0">
                <a:solidFill>
                  <a:srgbClr val="4D4D4D"/>
                </a:solidFill>
                <a:latin typeface="Helvetica"/>
                <a:ea typeface="+mj-ea"/>
                <a:cs typeface="Helvetica"/>
              </a:defRPr>
            </a:lvl1pPr>
            <a:lvl2pPr indent="0">
              <a:spcBef>
                <a:spcPct val="20000"/>
              </a:spcBef>
              <a:buFont typeface="Arial"/>
              <a:buNone/>
              <a:defRPr sz="2400">
                <a:latin typeface="Helvetica"/>
                <a:cs typeface="Helvetic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>
                <a:latin typeface="Helvetica"/>
                <a:cs typeface="Helvetic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latin typeface="Helvetica"/>
                <a:cs typeface="Helvetica"/>
              </a:defRPr>
            </a:lvl4pPr>
            <a:lvl5pPr indent="0">
              <a:spcBef>
                <a:spcPct val="20000"/>
              </a:spcBef>
              <a:buFont typeface="Arial"/>
              <a:buNone/>
              <a:defRPr sz="1600">
                <a:latin typeface="Helvetica"/>
                <a:cs typeface="Helvetic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</a:lvl6pPr>
            <a:lvl7pPr marL="2971800" indent="-228600">
              <a:spcBef>
                <a:spcPct val="20000"/>
              </a:spcBef>
              <a:buFont typeface="Arial"/>
              <a:buChar char="•"/>
            </a:lvl7pPr>
            <a:lvl8pPr marL="3429000" indent="-228600">
              <a:spcBef>
                <a:spcPct val="20000"/>
              </a:spcBef>
              <a:buFont typeface="Arial"/>
              <a:buChar char="•"/>
            </a:lvl8pPr>
            <a:lvl9pPr marL="3886200" indent="-228600">
              <a:spcBef>
                <a:spcPct val="20000"/>
              </a:spcBef>
              <a:buFont typeface="Arial"/>
              <a:buChar char="•"/>
            </a:lvl9pPr>
          </a:lstStyle>
          <a:p>
            <a:r>
              <a:rPr lang="es-CO" dirty="0"/>
              <a:t>Plan Nacional de Competencias Laborales.</a:t>
            </a:r>
          </a:p>
          <a:p>
            <a:r>
              <a:rPr lang="es-CO" dirty="0"/>
              <a:t>Catálogo de competencias laborales actualizado, derivado de la mesa de trabajo entre CNSC, ESAP y DAFP.</a:t>
            </a:r>
          </a:p>
          <a:p>
            <a:r>
              <a:rPr lang="es-CO" dirty="0"/>
              <a:t>Proyecto de Decreto y resolución de Competencias Laborales.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97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60E038CD-79EB-0878-34E7-86654993262F}"/>
              </a:ext>
            </a:extLst>
          </p:cNvPr>
          <p:cNvSpPr txBox="1"/>
          <p:nvPr/>
        </p:nvSpPr>
        <p:spPr>
          <a:xfrm>
            <a:off x="1273658" y="26078"/>
            <a:ext cx="6188764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algn="ctr">
              <a:defRPr sz="2800" b="1">
                <a:solidFill>
                  <a:schemeClr val="lt1"/>
                </a:solidFill>
                <a:latin typeface="Work Sans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2400" dirty="0">
                <a:solidFill>
                  <a:prstClr val="white"/>
                </a:solidFill>
                <a:latin typeface="Amasis MT Pro" panose="02040504050005020304" pitchFamily="18" charset="0"/>
                <a:cs typeface="Kalam Light" panose="02000000000000000000" pitchFamily="2" charset="0"/>
                <a:sym typeface="Work Sans Light"/>
              </a:rPr>
              <a:t>DIPLOMADO SERVIDOR PÚBLICO 4.0</a:t>
            </a:r>
            <a:endParaRPr lang="es-CO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1558925"/>
            <a:ext cx="3659043" cy="206964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AA25D27-32C0-4B6D-BA1D-FBA23DFE2D10}"/>
              </a:ext>
            </a:extLst>
          </p:cNvPr>
          <p:cNvSpPr txBox="1"/>
          <p:nvPr/>
        </p:nvSpPr>
        <p:spPr>
          <a:xfrm>
            <a:off x="4228884" y="1116420"/>
            <a:ext cx="46683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/>
              <a:buNone/>
              <a:defRPr sz="1600" b="0">
                <a:solidFill>
                  <a:srgbClr val="4D4D4D"/>
                </a:solidFill>
                <a:latin typeface="Helvetica"/>
                <a:ea typeface="+mj-ea"/>
                <a:cs typeface="Helvetica"/>
              </a:defRPr>
            </a:lvl1pPr>
            <a:lvl2pPr indent="0">
              <a:spcBef>
                <a:spcPct val="20000"/>
              </a:spcBef>
              <a:buFont typeface="Arial"/>
              <a:buNone/>
              <a:defRPr sz="2400">
                <a:latin typeface="Helvetica"/>
                <a:cs typeface="Helvetic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>
                <a:latin typeface="Helvetica"/>
                <a:cs typeface="Helvetic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latin typeface="Helvetica"/>
                <a:cs typeface="Helvetica"/>
              </a:defRPr>
            </a:lvl4pPr>
            <a:lvl5pPr indent="0">
              <a:spcBef>
                <a:spcPct val="20000"/>
              </a:spcBef>
              <a:buFont typeface="Arial"/>
              <a:buNone/>
              <a:defRPr sz="1600">
                <a:latin typeface="Helvetica"/>
                <a:cs typeface="Helvetic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</a:lvl6pPr>
            <a:lvl7pPr marL="2971800" indent="-228600">
              <a:spcBef>
                <a:spcPct val="20000"/>
              </a:spcBef>
              <a:buFont typeface="Arial"/>
              <a:buChar char="•"/>
            </a:lvl7pPr>
            <a:lvl8pPr marL="3429000" indent="-228600">
              <a:spcBef>
                <a:spcPct val="20000"/>
              </a:spcBef>
              <a:buFont typeface="Arial"/>
              <a:buChar char="•"/>
            </a:lvl8pPr>
            <a:lvl9pPr marL="3886200" indent="-228600">
              <a:spcBef>
                <a:spcPct val="20000"/>
              </a:spcBef>
              <a:buFont typeface="Arial"/>
              <a:buChar char="•"/>
            </a:lvl9pPr>
          </a:lstStyle>
          <a:p>
            <a:r>
              <a:rPr lang="es-MX" sz="1800" dirty="0"/>
              <a:t>El Diplomado busca desarrollar competencias que permitan identificar y adoptar los cambios que generan la transformación digital y la cuarta revolución industrial en el servicio público.</a:t>
            </a:r>
            <a:endParaRPr lang="es-CO" sz="1800" dirty="0"/>
          </a:p>
        </p:txBody>
      </p:sp>
      <p:sp>
        <p:nvSpPr>
          <p:cNvPr id="11" name="Marcador de texto 1">
            <a:extLst>
              <a:ext uri="{FF2B5EF4-FFF2-40B4-BE49-F238E27FC236}">
                <a16:creationId xmlns:a16="http://schemas.microsoft.com/office/drawing/2014/main" id="{BE99C63F-99AA-EA93-15E4-F79CB30B8DB7}"/>
              </a:ext>
            </a:extLst>
          </p:cNvPr>
          <p:cNvSpPr txBox="1">
            <a:spLocks/>
          </p:cNvSpPr>
          <p:nvPr/>
        </p:nvSpPr>
        <p:spPr>
          <a:xfrm>
            <a:off x="4228884" y="2889907"/>
            <a:ext cx="46683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/>
              <a:buNone/>
              <a:defRPr b="0">
                <a:solidFill>
                  <a:srgbClr val="4D4D4D"/>
                </a:solidFill>
                <a:latin typeface="Helvetica"/>
                <a:ea typeface="+mj-ea"/>
                <a:cs typeface="Helvetica"/>
              </a:defRPr>
            </a:lvl1pPr>
            <a:lvl2pPr indent="0">
              <a:spcBef>
                <a:spcPct val="20000"/>
              </a:spcBef>
              <a:buFont typeface="Arial"/>
              <a:buNone/>
              <a:defRPr sz="2400">
                <a:latin typeface="Helvetica"/>
                <a:cs typeface="Helvetic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>
                <a:latin typeface="Helvetica"/>
                <a:cs typeface="Helvetic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latin typeface="Helvetica"/>
                <a:cs typeface="Helvetica"/>
              </a:defRPr>
            </a:lvl4pPr>
            <a:lvl5pPr indent="0">
              <a:spcBef>
                <a:spcPct val="20000"/>
              </a:spcBef>
              <a:buFont typeface="Arial"/>
              <a:buNone/>
              <a:defRPr sz="1600">
                <a:latin typeface="Helvetica"/>
                <a:cs typeface="Helvetic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</a:lvl6pPr>
            <a:lvl7pPr marL="2971800" indent="-228600">
              <a:spcBef>
                <a:spcPct val="20000"/>
              </a:spcBef>
              <a:buFont typeface="Arial"/>
              <a:buChar char="•"/>
            </a:lvl7pPr>
            <a:lvl8pPr marL="3429000" indent="-228600">
              <a:spcBef>
                <a:spcPct val="20000"/>
              </a:spcBef>
              <a:buFont typeface="Arial"/>
              <a:buChar char="•"/>
            </a:lvl8pPr>
            <a:lvl9pPr marL="3886200" indent="-228600">
              <a:spcBef>
                <a:spcPct val="20000"/>
              </a:spcBef>
              <a:buFont typeface="Arial"/>
              <a:buChar char="•"/>
            </a:lvl9pPr>
          </a:lstStyle>
          <a:p>
            <a:r>
              <a:rPr lang="es-MX" dirty="0"/>
              <a:t>El diplomado, se ha llevado a cado dos cohortes. Actualmente se están actualizando contenidos por parte de la ESAP para una nueva versión del diplomado.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81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91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C464E5CA-59CB-5DA3-863D-32798FD484C4}"/>
              </a:ext>
            </a:extLst>
          </p:cNvPr>
          <p:cNvSpPr txBox="1">
            <a:spLocks/>
          </p:cNvSpPr>
          <p:nvPr/>
        </p:nvSpPr>
        <p:spPr>
          <a:xfrm>
            <a:off x="2255652" y="3915901"/>
            <a:ext cx="5176838" cy="8001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Dirección de Empleo Público</a:t>
            </a:r>
          </a:p>
          <a:p>
            <a:r>
              <a:rPr lang="es-MX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Agosto 30 de 2023</a:t>
            </a:r>
            <a:endParaRPr lang="es-MX" sz="18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ítulo 6">
            <a:extLst>
              <a:ext uri="{FF2B5EF4-FFF2-40B4-BE49-F238E27FC236}">
                <a16:creationId xmlns:a16="http://schemas.microsoft.com/office/drawing/2014/main" id="{255252B6-94CB-6E70-09FA-A457E9E05BB7}"/>
              </a:ext>
            </a:extLst>
          </p:cNvPr>
          <p:cNvSpPr txBox="1">
            <a:spLocks/>
          </p:cNvSpPr>
          <p:nvPr/>
        </p:nvSpPr>
        <p:spPr>
          <a:xfrm>
            <a:off x="1671139" y="1731293"/>
            <a:ext cx="7290372" cy="1325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atin typeface="Arial Narrow" panose="020B0606020202030204" pitchFamily="34" charset="0"/>
              </a:rPr>
              <a:t>Programa</a:t>
            </a:r>
          </a:p>
          <a:p>
            <a:r>
              <a:rPr lang="es-MX" sz="2800" b="1" dirty="0" smtClean="0">
                <a:latin typeface="Arial Narrow" panose="020B0606020202030204" pitchFamily="34" charset="0"/>
              </a:rPr>
              <a:t>Servidor Público 4.0</a:t>
            </a:r>
            <a:endParaRPr lang="es-MX" sz="2800" b="1" dirty="0">
              <a:latin typeface="Arial Narrow" panose="020B0606020202030204" pitchFamily="34" charset="0"/>
            </a:endParaRPr>
          </a:p>
        </p:txBody>
      </p:sp>
      <p:pic>
        <p:nvPicPr>
          <p:cNvPr id="15" name="Picture 6" descr="El sector público se pone en onda con las tendencias y las nuevas formas de conocimiento que debe asumir el talento humano en el Estado Colombiano">
            <a:extLst>
              <a:ext uri="{FF2B5EF4-FFF2-40B4-BE49-F238E27FC236}">
                <a16:creationId xmlns:a16="http://schemas.microsoft.com/office/drawing/2014/main" id="{FBFA8D75-5582-ED15-9E38-0254D5E24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7" t="69744" r="15453" b="7963"/>
          <a:stretch/>
        </p:blipFill>
        <p:spPr bwMode="auto">
          <a:xfrm>
            <a:off x="130484" y="2273511"/>
            <a:ext cx="1971586" cy="808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911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6E84B95-6C2B-080D-E0C7-FC69EB18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04" y="528050"/>
            <a:ext cx="7794172" cy="438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6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39636" y="1150441"/>
            <a:ext cx="34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CD00"/>
                </a:solidFill>
                <a:latin typeface="Helvetica"/>
                <a:cs typeface="Helvetica"/>
              </a:rPr>
              <a:t>1</a:t>
            </a:r>
            <a:endParaRPr lang="es-ES" sz="2000" b="1" dirty="0">
              <a:solidFill>
                <a:srgbClr val="FFCD00"/>
              </a:solidFill>
              <a:latin typeface="Helvetica"/>
              <a:cs typeface="Helvetica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52857" y="1171502"/>
            <a:ext cx="304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  <a:endParaRPr lang="es-ES" sz="1600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3550910" y="1550652"/>
            <a:ext cx="41695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3039636" y="1664033"/>
            <a:ext cx="34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CD00"/>
                </a:solidFill>
                <a:latin typeface="Helvetica"/>
                <a:cs typeface="Helvetica"/>
              </a:rPr>
              <a:t>2</a:t>
            </a:r>
            <a:endParaRPr lang="es-ES" sz="2000" b="1" dirty="0">
              <a:solidFill>
                <a:srgbClr val="FFCD00"/>
              </a:solidFill>
              <a:latin typeface="Helvetica"/>
              <a:cs typeface="Helvetica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452857" y="1685094"/>
            <a:ext cx="304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  <a:endParaRPr lang="es-ES" sz="1600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3550910" y="2064244"/>
            <a:ext cx="41695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3039636" y="2168286"/>
            <a:ext cx="34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CD00"/>
                </a:solidFill>
                <a:latin typeface="Helvetica"/>
                <a:cs typeface="Helvetica"/>
              </a:rPr>
              <a:t>3</a:t>
            </a:r>
            <a:endParaRPr lang="es-ES" sz="2000" b="1" dirty="0">
              <a:solidFill>
                <a:srgbClr val="FFCD00"/>
              </a:solidFill>
              <a:latin typeface="Helvetica"/>
              <a:cs typeface="Helvetica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452857" y="2189347"/>
            <a:ext cx="304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  <a:endParaRPr lang="es-ES" sz="1600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cxnSp>
        <p:nvCxnSpPr>
          <p:cNvPr id="24" name="Conector recto 23"/>
          <p:cNvCxnSpPr/>
          <p:nvPr/>
        </p:nvCxnSpPr>
        <p:spPr>
          <a:xfrm>
            <a:off x="3550910" y="2568497"/>
            <a:ext cx="41695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3039636" y="2686546"/>
            <a:ext cx="34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CD00"/>
                </a:solidFill>
                <a:latin typeface="Helvetica"/>
                <a:cs typeface="Helvetica"/>
              </a:rPr>
              <a:t>4</a:t>
            </a:r>
            <a:endParaRPr lang="es-ES" sz="2000" b="1" dirty="0">
              <a:solidFill>
                <a:srgbClr val="FFCD00"/>
              </a:solidFill>
              <a:latin typeface="Helvetica"/>
              <a:cs typeface="Helvetica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452857" y="2707607"/>
            <a:ext cx="304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  <a:endParaRPr lang="es-ES" sz="1600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cxnSp>
        <p:nvCxnSpPr>
          <p:cNvPr id="27" name="Conector recto 26"/>
          <p:cNvCxnSpPr/>
          <p:nvPr/>
        </p:nvCxnSpPr>
        <p:spPr>
          <a:xfrm>
            <a:off x="3550910" y="3086757"/>
            <a:ext cx="41695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3039636" y="3209476"/>
            <a:ext cx="34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CD00"/>
                </a:solidFill>
                <a:latin typeface="Helvetica"/>
                <a:cs typeface="Helvetica"/>
              </a:rPr>
              <a:t>5</a:t>
            </a:r>
            <a:endParaRPr lang="es-ES" sz="2000" b="1" dirty="0">
              <a:solidFill>
                <a:srgbClr val="FFCD00"/>
              </a:solidFill>
              <a:latin typeface="Helvetica"/>
              <a:cs typeface="Helvetica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452857" y="3230537"/>
            <a:ext cx="304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  <a:endParaRPr lang="es-ES" sz="1600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cxnSp>
        <p:nvCxnSpPr>
          <p:cNvPr id="30" name="Conector recto 29"/>
          <p:cNvCxnSpPr/>
          <p:nvPr/>
        </p:nvCxnSpPr>
        <p:spPr>
          <a:xfrm>
            <a:off x="3550910" y="3609687"/>
            <a:ext cx="41695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3039636" y="3737074"/>
            <a:ext cx="34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CD00"/>
                </a:solidFill>
                <a:latin typeface="Helvetica"/>
                <a:cs typeface="Helvetica"/>
              </a:rPr>
              <a:t>6</a:t>
            </a:r>
            <a:endParaRPr lang="es-ES" sz="2000" b="1" dirty="0">
              <a:solidFill>
                <a:srgbClr val="FFCD00"/>
              </a:solidFill>
              <a:latin typeface="Helvetica"/>
              <a:cs typeface="Helvetica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452857" y="3758135"/>
            <a:ext cx="304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  <a:endParaRPr lang="es-ES" sz="1600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cxnSp>
        <p:nvCxnSpPr>
          <p:cNvPr id="33" name="Conector recto 32"/>
          <p:cNvCxnSpPr/>
          <p:nvPr/>
        </p:nvCxnSpPr>
        <p:spPr>
          <a:xfrm>
            <a:off x="3550910" y="4137285"/>
            <a:ext cx="41695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752848" y="2486491"/>
            <a:ext cx="161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4D4D4D"/>
                </a:solidFill>
                <a:latin typeface="Helvetica"/>
                <a:cs typeface="Helvetica"/>
              </a:rPr>
              <a:t>Contenido</a:t>
            </a:r>
            <a:endParaRPr lang="es-ES" sz="2000" b="1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2477754" y="1276350"/>
            <a:ext cx="146050" cy="2852936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1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75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SERVIDOR PÚBLICO 4.0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BA7444A-90ED-41EA-9ECB-958C0C1F57D7}"/>
              </a:ext>
            </a:extLst>
          </p:cNvPr>
          <p:cNvSpPr txBox="1"/>
          <p:nvPr/>
        </p:nvSpPr>
        <p:spPr>
          <a:xfrm>
            <a:off x="185023" y="1482253"/>
            <a:ext cx="585518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1600">
                <a:solidFill>
                  <a:srgbClr val="002060"/>
                </a:solidFill>
                <a:latin typeface="Amasis MT Pro Medium" panose="02040604050005020304" pitchFamily="18" charset="0"/>
                <a:ea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E</a:t>
            </a:r>
            <a:r>
              <a:rPr lang="es-MX" sz="1800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s aquel servidor cuyas capacidades cognitivas y habilidades sociales, actitudinales y digitales le permiten adaptarse exitosamente a entornos cambiantes para responder de manera efectiva en la ejecución de sus funciones con la vivencia de la integridad y la filosofía del servicio. </a:t>
            </a:r>
            <a:endParaRPr lang="es-MX" sz="1800" dirty="0" smtClean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800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(DAFP - CNSC y ESAP, 2021)</a:t>
            </a:r>
            <a:endParaRPr lang="es-CO" sz="1200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</p:txBody>
      </p:sp>
      <p:grpSp>
        <p:nvGrpSpPr>
          <p:cNvPr id="5" name="Agrupar 18">
            <a:extLst>
              <a:ext uri="{FF2B5EF4-FFF2-40B4-BE49-F238E27FC236}">
                <a16:creationId xmlns:a16="http://schemas.microsoft.com/office/drawing/2014/main" id="{B731C6DE-EFF8-5F29-0AFB-3B4C5F886CE9}"/>
              </a:ext>
            </a:extLst>
          </p:cNvPr>
          <p:cNvGrpSpPr/>
          <p:nvPr/>
        </p:nvGrpSpPr>
        <p:grpSpPr>
          <a:xfrm flipV="1">
            <a:off x="1393708" y="546923"/>
            <a:ext cx="6026287" cy="45719"/>
            <a:chOff x="0" y="0"/>
            <a:chExt cx="8272392" cy="275555"/>
          </a:xfrm>
        </p:grpSpPr>
        <p:sp>
          <p:nvSpPr>
            <p:cNvPr id="6" name="Google Shape;20;p3">
              <a:extLst>
                <a:ext uri="{FF2B5EF4-FFF2-40B4-BE49-F238E27FC236}">
                  <a16:creationId xmlns:a16="http://schemas.microsoft.com/office/drawing/2014/main" id="{A7393068-1319-28B7-58AE-9AECA58BFCAB}"/>
                </a:ext>
              </a:extLst>
            </p:cNvPr>
            <p:cNvSpPr/>
            <p:nvPr userDrawn="1"/>
          </p:nvSpPr>
          <p:spPr>
            <a:xfrm>
              <a:off x="0" y="0"/>
              <a:ext cx="2757464" cy="275554"/>
            </a:xfrm>
            <a:prstGeom prst="rect">
              <a:avLst/>
            </a:prstGeom>
            <a:solidFill>
              <a:srgbClr val="E9B1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0;p3">
              <a:extLst>
                <a:ext uri="{FF2B5EF4-FFF2-40B4-BE49-F238E27FC236}">
                  <a16:creationId xmlns:a16="http://schemas.microsoft.com/office/drawing/2014/main" id="{FC4FB1FC-EAD9-FACA-401E-2E0030A06B90}"/>
                </a:ext>
              </a:extLst>
            </p:cNvPr>
            <p:cNvSpPr/>
            <p:nvPr userDrawn="1"/>
          </p:nvSpPr>
          <p:spPr>
            <a:xfrm>
              <a:off x="2757464" y="0"/>
              <a:ext cx="2757464" cy="275554"/>
            </a:xfrm>
            <a:prstGeom prst="rect">
              <a:avLst/>
            </a:prstGeom>
            <a:solidFill>
              <a:srgbClr val="1241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0;p3">
              <a:extLst>
                <a:ext uri="{FF2B5EF4-FFF2-40B4-BE49-F238E27FC236}">
                  <a16:creationId xmlns:a16="http://schemas.microsoft.com/office/drawing/2014/main" id="{4821D01E-4B53-E404-966F-B3B26610F1EE}"/>
                </a:ext>
              </a:extLst>
            </p:cNvPr>
            <p:cNvSpPr/>
            <p:nvPr userDrawn="1"/>
          </p:nvSpPr>
          <p:spPr>
            <a:xfrm>
              <a:off x="5514928" y="7605"/>
              <a:ext cx="2757464" cy="267950"/>
            </a:xfrm>
            <a:prstGeom prst="rect">
              <a:avLst/>
            </a:prstGeom>
            <a:solidFill>
              <a:srgbClr val="D616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1" name="Imagen 10" descr="Ojo humano visto a través de un gráfico digital transparente">
            <a:extLst>
              <a:ext uri="{FF2B5EF4-FFF2-40B4-BE49-F238E27FC236}">
                <a16:creationId xmlns:a16="http://schemas.microsoft.com/office/drawing/2014/main" id="{FFC3017B-EF90-4B7B-B05E-81795260C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0" b="-3"/>
          <a:stretch/>
        </p:blipFill>
        <p:spPr>
          <a:xfrm>
            <a:off x="5500189" y="2702130"/>
            <a:ext cx="3638551" cy="2233430"/>
          </a:xfrm>
          <a:custGeom>
            <a:avLst/>
            <a:gdLst/>
            <a:ahLst/>
            <a:cxnLst/>
            <a:rect l="l" t="t" r="r" b="b"/>
            <a:pathLst>
              <a:path w="6838950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791200" y="0"/>
                </a:lnTo>
                <a:lnTo>
                  <a:pt x="6838950" y="0"/>
                </a:lnTo>
                <a:lnTo>
                  <a:pt x="6838950" y="4197911"/>
                </a:lnTo>
                <a:lnTo>
                  <a:pt x="0" y="41979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316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Escritura a mano con teclado">
            <a:extLst>
              <a:ext uri="{FF2B5EF4-FFF2-40B4-BE49-F238E27FC236}">
                <a16:creationId xmlns:a16="http://schemas.microsoft.com/office/drawing/2014/main" id="{7A1BF383-0BA2-4F92-A0AD-50C9D39228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0" r="-3" b="-3"/>
          <a:stretch/>
        </p:blipFill>
        <p:spPr>
          <a:xfrm>
            <a:off x="6901852" y="654719"/>
            <a:ext cx="2134776" cy="1108768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1" name="Imagen 10" descr="Mujer de negocios en un tablero dirigiendo una conferencia en una sala de conferencias">
            <a:extLst>
              <a:ext uri="{FF2B5EF4-FFF2-40B4-BE49-F238E27FC236}">
                <a16:creationId xmlns:a16="http://schemas.microsoft.com/office/drawing/2014/main" id="{7E8E7B97-6552-4AC2-BF44-A317A3202C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" b="3"/>
          <a:stretch/>
        </p:blipFill>
        <p:spPr>
          <a:xfrm>
            <a:off x="2324224" y="664028"/>
            <a:ext cx="1632248" cy="1111944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2" name="Imagen 11" descr="Calculadora, lápiz, brújula, dinero y un papel con gráficos impresos en él">
            <a:extLst>
              <a:ext uri="{FF2B5EF4-FFF2-40B4-BE49-F238E27FC236}">
                <a16:creationId xmlns:a16="http://schemas.microsoft.com/office/drawing/2014/main" id="{26ACE381-9CA8-4CF7-AFBA-C7886444A9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r="7227" b="-3"/>
          <a:stretch/>
        </p:blipFill>
        <p:spPr>
          <a:xfrm>
            <a:off x="1203050" y="664032"/>
            <a:ext cx="1506262" cy="1110784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13" name="Imagen 12" descr="Prueba ocular del examen de visión con tecnología digital">
            <a:extLst>
              <a:ext uri="{FF2B5EF4-FFF2-40B4-BE49-F238E27FC236}">
                <a16:creationId xmlns:a16="http://schemas.microsoft.com/office/drawing/2014/main" id="{432F84CC-06FB-4BC4-9BC9-3451859EA6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r="11716" b="3"/>
          <a:stretch/>
        </p:blipFill>
        <p:spPr>
          <a:xfrm>
            <a:off x="119742" y="657794"/>
            <a:ext cx="1444777" cy="1111944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34F5ABBE-5A2C-436D-8226-B9D560F10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113" y="2048853"/>
            <a:ext cx="6639339" cy="923330"/>
          </a:xfr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MX" sz="1800" b="0" dirty="0">
                <a:ea typeface="+mj-ea"/>
              </a:rPr>
              <a:t>Busca responder de manera eficiente a los cambios generados por la cuarta revolución industrial, a los retos del cambio climático y de la era de la pospandemia.</a:t>
            </a:r>
            <a:endParaRPr lang="es-CO" sz="1800" b="0" dirty="0">
              <a:ea typeface="+mj-ea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25A7D514-8817-4E79-B632-B26E17596518}"/>
              </a:ext>
            </a:extLst>
          </p:cNvPr>
          <p:cNvSpPr txBox="1">
            <a:spLocks/>
          </p:cNvSpPr>
          <p:nvPr/>
        </p:nvSpPr>
        <p:spPr>
          <a:xfrm>
            <a:off x="1130758" y="3132946"/>
            <a:ext cx="6639339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sz="1800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Con acciones concretas hacia la mejora continua en la calidad, la productividad y en la oportunidad del servicio.</a:t>
            </a:r>
            <a:endParaRPr lang="es-CO" sz="1800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34EF84EF-1361-4D71-BEC0-E88954B994DA}"/>
              </a:ext>
            </a:extLst>
          </p:cNvPr>
          <p:cNvSpPr txBox="1">
            <a:spLocks/>
          </p:cNvSpPr>
          <p:nvPr/>
        </p:nvSpPr>
        <p:spPr>
          <a:xfrm>
            <a:off x="1083497" y="4020846"/>
            <a:ext cx="6639339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MX" sz="1800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Fortaleciendo el valor público desde el ser y desde el hacer, para que contribuyan a aumentar la confianza del ciudadano en el Estado.</a:t>
            </a:r>
            <a:endParaRPr lang="es-CO" sz="1800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0EF1F46E-B7E3-44EE-8578-CD6F625CA013}"/>
              </a:ext>
            </a:extLst>
          </p:cNvPr>
          <p:cNvCxnSpPr>
            <a:cxnSpLocks/>
          </p:cNvCxnSpPr>
          <p:nvPr/>
        </p:nvCxnSpPr>
        <p:spPr>
          <a:xfrm>
            <a:off x="1112826" y="2964311"/>
            <a:ext cx="6701786" cy="0"/>
          </a:xfrm>
          <a:prstGeom prst="straightConnector1">
            <a:avLst/>
          </a:prstGeom>
          <a:ln w="19050">
            <a:solidFill>
              <a:srgbClr val="00FF00"/>
            </a:solidFill>
            <a:prstDash val="sysDot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7A373281-5D6D-4704-9D5D-4507E8C5B1E9}"/>
              </a:ext>
            </a:extLst>
          </p:cNvPr>
          <p:cNvCxnSpPr>
            <a:cxnSpLocks/>
          </p:cNvCxnSpPr>
          <p:nvPr/>
        </p:nvCxnSpPr>
        <p:spPr>
          <a:xfrm>
            <a:off x="1083498" y="3952663"/>
            <a:ext cx="6556554" cy="0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Imagen 18" descr="Manos que se agarran">
            <a:extLst>
              <a:ext uri="{FF2B5EF4-FFF2-40B4-BE49-F238E27FC236}">
                <a16:creationId xmlns:a16="http://schemas.microsoft.com/office/drawing/2014/main" id="{D0480E0E-5F8B-4F55-9858-28A21113D1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r="9401" b="1"/>
          <a:stretch/>
        </p:blipFill>
        <p:spPr>
          <a:xfrm>
            <a:off x="3616763" y="637683"/>
            <a:ext cx="1254619" cy="1138289"/>
          </a:xfrm>
          <a:custGeom>
            <a:avLst/>
            <a:gdLst/>
            <a:ahLst/>
            <a:cxnLst/>
            <a:rect l="l" t="t" r="r" b="b"/>
            <a:pathLst>
              <a:path w="4626927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626927" y="0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pic>
        <p:nvPicPr>
          <p:cNvPr id="20" name="Marcador de contenido 3" descr="Personas en clase">
            <a:extLst>
              <a:ext uri="{FF2B5EF4-FFF2-40B4-BE49-F238E27FC236}">
                <a16:creationId xmlns:a16="http://schemas.microsoft.com/office/drawing/2014/main" id="{6FFBE8E4-BB54-4105-AE76-A3F1B5A0B3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" b="3"/>
          <a:stretch/>
        </p:blipFill>
        <p:spPr>
          <a:xfrm>
            <a:off x="5636974" y="644854"/>
            <a:ext cx="1674026" cy="1140404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21" name="Imagen 20" descr="Apretón de manos en ambiente empresarial">
            <a:extLst>
              <a:ext uri="{FF2B5EF4-FFF2-40B4-BE49-F238E27FC236}">
                <a16:creationId xmlns:a16="http://schemas.microsoft.com/office/drawing/2014/main" id="{0A818352-B24A-446D-A46F-E14BA26118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5" b="1"/>
          <a:stretch/>
        </p:blipFill>
        <p:spPr>
          <a:xfrm>
            <a:off x="4492181" y="637684"/>
            <a:ext cx="1581851" cy="114757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847850" y="175289"/>
            <a:ext cx="5572145" cy="393126"/>
          </a:xfrm>
        </p:spPr>
        <p:txBody>
          <a:bodyPr/>
          <a:lstStyle/>
          <a:p>
            <a:pPr algn="ctr"/>
            <a:r>
              <a:rPr lang="es-ES" dirty="0" smtClean="0"/>
              <a:t>PROGRAMA SERVIDOR PÚBLICO 4.0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626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Escritura a mano con teclado">
            <a:extLst>
              <a:ext uri="{FF2B5EF4-FFF2-40B4-BE49-F238E27FC236}">
                <a16:creationId xmlns:a16="http://schemas.microsoft.com/office/drawing/2014/main" id="{7A1BF383-0BA2-4F92-A0AD-50C9D39228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0" r="-3" b="-3"/>
          <a:stretch/>
        </p:blipFill>
        <p:spPr>
          <a:xfrm>
            <a:off x="6901852" y="654719"/>
            <a:ext cx="2134776" cy="1108768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1" name="Imagen 10" descr="Mujer de negocios en un tablero dirigiendo una conferencia en una sala de conferencias">
            <a:extLst>
              <a:ext uri="{FF2B5EF4-FFF2-40B4-BE49-F238E27FC236}">
                <a16:creationId xmlns:a16="http://schemas.microsoft.com/office/drawing/2014/main" id="{7E8E7B97-6552-4AC2-BF44-A317A3202C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" b="3"/>
          <a:stretch/>
        </p:blipFill>
        <p:spPr>
          <a:xfrm>
            <a:off x="2324224" y="664028"/>
            <a:ext cx="1632248" cy="1111944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2" name="Imagen 11" descr="Calculadora, lápiz, brújula, dinero y un papel con gráficos impresos en él">
            <a:extLst>
              <a:ext uri="{FF2B5EF4-FFF2-40B4-BE49-F238E27FC236}">
                <a16:creationId xmlns:a16="http://schemas.microsoft.com/office/drawing/2014/main" id="{26ACE381-9CA8-4CF7-AFBA-C7886444A9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r="7227" b="-3"/>
          <a:stretch/>
        </p:blipFill>
        <p:spPr>
          <a:xfrm>
            <a:off x="1203050" y="664032"/>
            <a:ext cx="1506262" cy="1110784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13" name="Imagen 12" descr="Prueba ocular del examen de visión con tecnología digital">
            <a:extLst>
              <a:ext uri="{FF2B5EF4-FFF2-40B4-BE49-F238E27FC236}">
                <a16:creationId xmlns:a16="http://schemas.microsoft.com/office/drawing/2014/main" id="{432F84CC-06FB-4BC4-9BC9-3451859EA6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r="11716" b="3"/>
          <a:stretch/>
        </p:blipFill>
        <p:spPr>
          <a:xfrm>
            <a:off x="119742" y="657794"/>
            <a:ext cx="1444777" cy="1111944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9" name="Imagen 18" descr="Manos que se agarran">
            <a:extLst>
              <a:ext uri="{FF2B5EF4-FFF2-40B4-BE49-F238E27FC236}">
                <a16:creationId xmlns:a16="http://schemas.microsoft.com/office/drawing/2014/main" id="{D0480E0E-5F8B-4F55-9858-28A21113D1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r="9401" b="1"/>
          <a:stretch/>
        </p:blipFill>
        <p:spPr>
          <a:xfrm>
            <a:off x="3616763" y="637683"/>
            <a:ext cx="1254619" cy="1138289"/>
          </a:xfrm>
          <a:custGeom>
            <a:avLst/>
            <a:gdLst/>
            <a:ahLst/>
            <a:cxnLst/>
            <a:rect l="l" t="t" r="r" b="b"/>
            <a:pathLst>
              <a:path w="4626927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626927" y="0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pic>
        <p:nvPicPr>
          <p:cNvPr id="20" name="Marcador de contenido 3" descr="Personas en clase">
            <a:extLst>
              <a:ext uri="{FF2B5EF4-FFF2-40B4-BE49-F238E27FC236}">
                <a16:creationId xmlns:a16="http://schemas.microsoft.com/office/drawing/2014/main" id="{6FFBE8E4-BB54-4105-AE76-A3F1B5A0B3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" b="3"/>
          <a:stretch/>
        </p:blipFill>
        <p:spPr>
          <a:xfrm>
            <a:off x="5636974" y="644854"/>
            <a:ext cx="1674026" cy="1140404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21" name="Imagen 20" descr="Apretón de manos en ambiente empresarial">
            <a:extLst>
              <a:ext uri="{FF2B5EF4-FFF2-40B4-BE49-F238E27FC236}">
                <a16:creationId xmlns:a16="http://schemas.microsoft.com/office/drawing/2014/main" id="{0A818352-B24A-446D-A46F-E14BA26118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5" b="1"/>
          <a:stretch/>
        </p:blipFill>
        <p:spPr>
          <a:xfrm>
            <a:off x="4492181" y="637684"/>
            <a:ext cx="1581851" cy="114757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186677" y="151322"/>
            <a:ext cx="6611007" cy="393126"/>
          </a:xfrm>
        </p:spPr>
        <p:txBody>
          <a:bodyPr/>
          <a:lstStyle/>
          <a:p>
            <a:r>
              <a:rPr lang="es-MX" dirty="0"/>
              <a:t>¿Cómo inicia el Programa Nacional Servidor Público </a:t>
            </a:r>
            <a:r>
              <a:rPr lang="es-MX" dirty="0" smtClean="0"/>
              <a:t>4.0?</a:t>
            </a:r>
            <a:endParaRPr lang="es-CO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36B6325-20B5-642D-53C1-32864566F2C6}"/>
              </a:ext>
            </a:extLst>
          </p:cNvPr>
          <p:cNvSpPr txBox="1"/>
          <p:nvPr/>
        </p:nvSpPr>
        <p:spPr>
          <a:xfrm>
            <a:off x="92766" y="2047686"/>
            <a:ext cx="90512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indent="0" algn="ctr">
              <a:spcBef>
                <a:spcPct val="20000"/>
              </a:spcBef>
              <a:buFont typeface="Arial"/>
              <a:buNone/>
              <a:defRPr b="0">
                <a:solidFill>
                  <a:srgbClr val="4D4D4D"/>
                </a:solidFill>
                <a:latin typeface="Helvetica"/>
                <a:ea typeface="+mj-ea"/>
                <a:cs typeface="Helvetica"/>
              </a:defRPr>
            </a:lvl1pPr>
            <a:lvl2pPr indent="0">
              <a:spcBef>
                <a:spcPct val="20000"/>
              </a:spcBef>
              <a:buFont typeface="Arial"/>
              <a:buNone/>
              <a:defRPr sz="2400">
                <a:latin typeface="Helvetica"/>
                <a:cs typeface="Helvetic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>
                <a:latin typeface="Helvetica"/>
                <a:cs typeface="Helvetic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latin typeface="Helvetica"/>
                <a:cs typeface="Helvetica"/>
              </a:defRPr>
            </a:lvl4pPr>
            <a:lvl5pPr indent="0">
              <a:spcBef>
                <a:spcPct val="20000"/>
              </a:spcBef>
              <a:buFont typeface="Arial"/>
              <a:buNone/>
              <a:defRPr sz="1600">
                <a:latin typeface="Helvetica"/>
                <a:cs typeface="Helvetic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</a:lvl6pPr>
            <a:lvl7pPr marL="2971800" indent="-228600">
              <a:spcBef>
                <a:spcPct val="20000"/>
              </a:spcBef>
              <a:buFont typeface="Arial"/>
              <a:buChar char="•"/>
            </a:lvl7pPr>
            <a:lvl8pPr marL="3429000" indent="-228600">
              <a:spcBef>
                <a:spcPct val="20000"/>
              </a:spcBef>
              <a:buFont typeface="Arial"/>
              <a:buChar char="•"/>
            </a:lvl8pPr>
            <a:lvl9pPr marL="3886200" indent="-228600">
              <a:spcBef>
                <a:spcPct val="20000"/>
              </a:spcBef>
              <a:buFont typeface="Arial"/>
              <a:buChar char="•"/>
            </a:lvl9pPr>
          </a:lstStyle>
          <a:p>
            <a:r>
              <a:rPr lang="es-MX" dirty="0"/>
              <a:t>El programa inició como una estrategia hacia la modernización del Estado Colombiano, la profesionalización de los Servidores Públicos de todo el país y la alineación a la dinámica de la cuarta revolución industrial y los efectos de la pandemia COVID-19.</a:t>
            </a:r>
            <a:endParaRPr lang="es-CO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81989CC-38AF-A90E-A429-F47B37CEB29F}"/>
              </a:ext>
            </a:extLst>
          </p:cNvPr>
          <p:cNvSpPr txBox="1"/>
          <p:nvPr/>
        </p:nvSpPr>
        <p:spPr>
          <a:xfrm>
            <a:off x="169782" y="3427729"/>
            <a:ext cx="89420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spcBef>
                <a:spcPct val="20000"/>
              </a:spcBef>
              <a:buFont typeface="Arial"/>
              <a:buNone/>
              <a:defRPr b="0">
                <a:solidFill>
                  <a:srgbClr val="4D4D4D"/>
                </a:solidFill>
                <a:latin typeface="Helvetica"/>
                <a:ea typeface="+mj-ea"/>
                <a:cs typeface="Helvetica"/>
              </a:defRPr>
            </a:lvl1pPr>
            <a:lvl2pPr indent="0">
              <a:spcBef>
                <a:spcPct val="20000"/>
              </a:spcBef>
              <a:buFont typeface="Arial"/>
              <a:buNone/>
              <a:defRPr sz="2400">
                <a:latin typeface="Helvetica"/>
                <a:cs typeface="Helvetic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>
                <a:latin typeface="Helvetica"/>
                <a:cs typeface="Helvetic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latin typeface="Helvetica"/>
                <a:cs typeface="Helvetica"/>
              </a:defRPr>
            </a:lvl4pPr>
            <a:lvl5pPr indent="0">
              <a:spcBef>
                <a:spcPct val="20000"/>
              </a:spcBef>
              <a:buFont typeface="Arial"/>
              <a:buNone/>
              <a:defRPr sz="1600">
                <a:latin typeface="Helvetica"/>
                <a:cs typeface="Helvetic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</a:lvl6pPr>
            <a:lvl7pPr marL="2971800" indent="-228600">
              <a:spcBef>
                <a:spcPct val="20000"/>
              </a:spcBef>
              <a:buFont typeface="Arial"/>
              <a:buChar char="•"/>
            </a:lvl7pPr>
            <a:lvl8pPr marL="3429000" indent="-228600">
              <a:spcBef>
                <a:spcPct val="20000"/>
              </a:spcBef>
              <a:buFont typeface="Arial"/>
              <a:buChar char="•"/>
            </a:lvl8pPr>
            <a:lvl9pPr marL="3886200" indent="-228600">
              <a:spcBef>
                <a:spcPct val="20000"/>
              </a:spcBef>
              <a:buFont typeface="Arial"/>
              <a:buChar char="•"/>
            </a:lvl9pPr>
          </a:lstStyle>
          <a:p>
            <a:r>
              <a:rPr lang="es-MX" dirty="0"/>
              <a:t>Es un programa liderado por el Departamento Administrativo de la Función Pública, apoyado por entidades como la Escuela Superior de Administración Pública ESAP, el Ministerio de Tecnologías de la Información y Comunicaciones - MINTIC, Departamento Nacional de Planeación– DNP, entre otras.</a:t>
            </a:r>
            <a:endParaRPr lang="es-CO" dirty="0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7A373281-5D6D-4704-9D5D-4507E8C5B1E9}"/>
              </a:ext>
            </a:extLst>
          </p:cNvPr>
          <p:cNvCxnSpPr>
            <a:cxnSpLocks/>
          </p:cNvCxnSpPr>
          <p:nvPr/>
        </p:nvCxnSpPr>
        <p:spPr>
          <a:xfrm>
            <a:off x="1083498" y="3185406"/>
            <a:ext cx="6556554" cy="0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085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id="{84E3B4EF-4AA2-74E5-B2A2-ECF9F160B1A4}"/>
              </a:ext>
            </a:extLst>
          </p:cNvPr>
          <p:cNvSpPr txBox="1"/>
          <p:nvPr/>
        </p:nvSpPr>
        <p:spPr>
          <a:xfrm>
            <a:off x="360723" y="1547489"/>
            <a:ext cx="374319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spcBef>
                <a:spcPct val="20000"/>
              </a:spcBef>
              <a:buFont typeface="Arial"/>
              <a:buNone/>
              <a:defRPr b="0">
                <a:solidFill>
                  <a:srgbClr val="4D4D4D"/>
                </a:solidFill>
                <a:latin typeface="Helvetica"/>
                <a:ea typeface="+mj-ea"/>
                <a:cs typeface="Helvetica"/>
              </a:defRPr>
            </a:lvl1pPr>
            <a:lvl2pPr indent="0">
              <a:spcBef>
                <a:spcPct val="20000"/>
              </a:spcBef>
              <a:buFont typeface="Arial"/>
              <a:buNone/>
              <a:defRPr sz="2400">
                <a:latin typeface="Helvetica"/>
                <a:cs typeface="Helvetica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>
                <a:latin typeface="Helvetica"/>
                <a:cs typeface="Helvetica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latin typeface="Helvetica"/>
                <a:cs typeface="Helvetica"/>
              </a:defRPr>
            </a:lvl4pPr>
            <a:lvl5pPr indent="0">
              <a:spcBef>
                <a:spcPct val="20000"/>
              </a:spcBef>
              <a:buFont typeface="Arial"/>
              <a:buNone/>
              <a:defRPr sz="1600">
                <a:latin typeface="Helvetica"/>
                <a:cs typeface="Helvetic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</a:lvl6pPr>
            <a:lvl7pPr marL="2971800" indent="-228600">
              <a:spcBef>
                <a:spcPct val="20000"/>
              </a:spcBef>
              <a:buFont typeface="Arial"/>
              <a:buChar char="•"/>
            </a:lvl7pPr>
            <a:lvl8pPr marL="3429000" indent="-228600">
              <a:spcBef>
                <a:spcPct val="20000"/>
              </a:spcBef>
              <a:buFont typeface="Arial"/>
              <a:buChar char="•"/>
            </a:lvl8pPr>
            <a:lvl9pPr marL="3886200" indent="-228600">
              <a:spcBef>
                <a:spcPct val="20000"/>
              </a:spcBef>
              <a:buFont typeface="Arial"/>
              <a:buChar char="•"/>
            </a:lvl9pPr>
          </a:lstStyle>
          <a:p>
            <a:r>
              <a:rPr lang="es-CO" dirty="0"/>
              <a:t>Transformar las dinámicas del empleo público, para que respondan a los contextos emergentes, asociados con la cuarta revolución industrial, el uso de tecnologías de la información y las comunicaciones y de datos, para una efectiva gestión pública en un escenario pospandémico y de sostenibilidad económica, social y medioambiental.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094514" y="1595760"/>
            <a:ext cx="36249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/>
              <a:buNone/>
            </a:pPr>
            <a:r>
              <a:rPr lang="es-MX" dirty="0">
                <a:solidFill>
                  <a:srgbClr val="4D4D4D"/>
                </a:solidFill>
                <a:latin typeface="Helvetica"/>
                <a:ea typeface="+mj-ea"/>
                <a:cs typeface="Helvetica"/>
              </a:rPr>
              <a:t>El programa está dirigido para todos los servidores públicos del país, incluyendo gerentes públicos y responsables de las áreas de talento humano y alta dirección.</a:t>
            </a:r>
            <a:endParaRPr lang="es-CO" dirty="0">
              <a:solidFill>
                <a:srgbClr val="4D4D4D"/>
              </a:solidFill>
              <a:latin typeface="Helvetica"/>
              <a:ea typeface="+mj-ea"/>
              <a:cs typeface="Helvetica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7BBA602-6156-FCD4-11E4-69D335C1F11F}"/>
              </a:ext>
            </a:extLst>
          </p:cNvPr>
          <p:cNvSpPr txBox="1"/>
          <p:nvPr/>
        </p:nvSpPr>
        <p:spPr>
          <a:xfrm>
            <a:off x="5012870" y="983805"/>
            <a:ext cx="3788229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algn="ctr">
              <a:defRPr sz="2800" b="1">
                <a:solidFill>
                  <a:schemeClr val="lt1"/>
                </a:solidFill>
                <a:latin typeface="Work Sans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Alcance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7BBA602-6156-FCD4-11E4-69D335C1F11F}"/>
              </a:ext>
            </a:extLst>
          </p:cNvPr>
          <p:cNvSpPr txBox="1"/>
          <p:nvPr/>
        </p:nvSpPr>
        <p:spPr>
          <a:xfrm>
            <a:off x="360723" y="983805"/>
            <a:ext cx="3788229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algn="ctr">
              <a:defRPr sz="2800" b="1">
                <a:solidFill>
                  <a:schemeClr val="lt1"/>
                </a:solidFill>
                <a:latin typeface="Work Sans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 smtClean="0"/>
              <a:t>Objetivo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9512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657</Words>
  <Application>Microsoft Office PowerPoint</Application>
  <PresentationFormat>Presentación en pantalla (16:9)</PresentationFormat>
  <Paragraphs>62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6" baseType="lpstr">
      <vt:lpstr>맑은 고딕</vt:lpstr>
      <vt:lpstr>Amasis MT Pro</vt:lpstr>
      <vt:lpstr>Arial</vt:lpstr>
      <vt:lpstr>Arial Narrow</vt:lpstr>
      <vt:lpstr>Calibri</vt:lpstr>
      <vt:lpstr>Helvetica</vt:lpstr>
      <vt:lpstr>Kalam Light</vt:lpstr>
      <vt:lpstr>Trebuchet MS</vt:lpstr>
      <vt:lpstr>Wingdings</vt:lpstr>
      <vt:lpstr>Work Sans</vt:lpstr>
      <vt:lpstr>Work Sans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SERVIDOR PÚBLICO 4.0</vt:lpstr>
      <vt:lpstr>PROGRAMA SERVIDOR PÚBLICO 4.0</vt:lpstr>
      <vt:lpstr>¿Cómo inicia el Programa Nacional Servidor Público 4.0?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</dc:creator>
  <cp:lastModifiedBy>Cristian Leonardo Fajardo Verano</cp:lastModifiedBy>
  <cp:revision>36</cp:revision>
  <dcterms:created xsi:type="dcterms:W3CDTF">2023-05-18T14:24:05Z</dcterms:created>
  <dcterms:modified xsi:type="dcterms:W3CDTF">2023-09-01T15:45:42Z</dcterms:modified>
</cp:coreProperties>
</file>