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85" r:id="rId5"/>
    <p:sldMasterId id="2147483717" r:id="rId6"/>
  </p:sldMasterIdLst>
  <p:notesMasterIdLst>
    <p:notesMasterId r:id="rId44"/>
  </p:notesMasterIdLst>
  <p:handoutMasterIdLst>
    <p:handoutMasterId r:id="rId45"/>
  </p:handoutMasterIdLst>
  <p:sldIdLst>
    <p:sldId id="256" r:id="rId7"/>
    <p:sldId id="2145706937" r:id="rId8"/>
    <p:sldId id="282" r:id="rId9"/>
    <p:sldId id="283" r:id="rId10"/>
    <p:sldId id="284" r:id="rId11"/>
    <p:sldId id="2145706940" r:id="rId12"/>
    <p:sldId id="2145706941" r:id="rId13"/>
    <p:sldId id="303" r:id="rId14"/>
    <p:sldId id="2145706939" r:id="rId15"/>
    <p:sldId id="304" r:id="rId16"/>
    <p:sldId id="2145706942" r:id="rId17"/>
    <p:sldId id="306" r:id="rId18"/>
    <p:sldId id="289" r:id="rId19"/>
    <p:sldId id="307" r:id="rId20"/>
    <p:sldId id="305" r:id="rId21"/>
    <p:sldId id="2145706943" r:id="rId22"/>
    <p:sldId id="308" r:id="rId23"/>
    <p:sldId id="257" r:id="rId24"/>
    <p:sldId id="2145706581" r:id="rId25"/>
    <p:sldId id="293" r:id="rId26"/>
    <p:sldId id="2145706924" r:id="rId27"/>
    <p:sldId id="2145706931" r:id="rId28"/>
    <p:sldId id="2145706932" r:id="rId29"/>
    <p:sldId id="2145706933" r:id="rId30"/>
    <p:sldId id="2145706930" r:id="rId31"/>
    <p:sldId id="2145706530" r:id="rId32"/>
    <p:sldId id="2145706934" r:id="rId33"/>
    <p:sldId id="2145706935" r:id="rId34"/>
    <p:sldId id="270" r:id="rId35"/>
    <p:sldId id="269" r:id="rId36"/>
    <p:sldId id="262" r:id="rId37"/>
    <p:sldId id="259" r:id="rId38"/>
    <p:sldId id="271" r:id="rId39"/>
    <p:sldId id="2145706936" r:id="rId40"/>
    <p:sldId id="265" r:id="rId41"/>
    <p:sldId id="267" r:id="rId42"/>
    <p:sldId id="268" r:id="rId4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ly Amaya Caballero" userId="9748f19c-0d16-4cf6-ae19-4c00e6465e3b" providerId="ADAL" clId="{C87483FD-4E10-4AE5-AD6C-F2E56FB107B5}"/>
    <pc:docChg chg="custSel addSld delSld modSld sldOrd">
      <pc:chgData name="Dolly Amaya Caballero" userId="9748f19c-0d16-4cf6-ae19-4c00e6465e3b" providerId="ADAL" clId="{C87483FD-4E10-4AE5-AD6C-F2E56FB107B5}" dt="2025-04-09T21:50:45.422" v="250"/>
      <pc:docMkLst>
        <pc:docMk/>
      </pc:docMkLst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1287694010" sldId="259"/>
        </pc:sldMkLst>
      </pc:sldChg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853279415" sldId="262"/>
        </pc:sldMkLst>
      </pc:sldChg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1793993344" sldId="265"/>
        </pc:sldMkLst>
      </pc:sldChg>
      <pc:sldChg chg="addSp add">
        <pc:chgData name="Dolly Amaya Caballero" userId="9748f19c-0d16-4cf6-ae19-4c00e6465e3b" providerId="ADAL" clId="{C87483FD-4E10-4AE5-AD6C-F2E56FB107B5}" dt="2025-04-09T21:50:45.422" v="250"/>
        <pc:sldMkLst>
          <pc:docMk/>
          <pc:sldMk cId="3875286674" sldId="267"/>
        </pc:sldMkLst>
        <pc:picChg chg="add">
          <ac:chgData name="Dolly Amaya Caballero" userId="9748f19c-0d16-4cf6-ae19-4c00e6465e3b" providerId="ADAL" clId="{C87483FD-4E10-4AE5-AD6C-F2E56FB107B5}" dt="2025-04-09T21:50:45.422" v="250"/>
          <ac:picMkLst>
            <pc:docMk/>
            <pc:sldMk cId="3875286674" sldId="267"/>
            <ac:picMk id="2" creationId="{21B1D01E-0D72-41DA-9A55-1696E3A596B2}"/>
          </ac:picMkLst>
        </pc:picChg>
      </pc:sldChg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3536975581" sldId="269"/>
        </pc:sldMkLst>
      </pc:sldChg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1978675936" sldId="270"/>
        </pc:sldMkLst>
      </pc:sldChg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4072308536" sldId="271"/>
        </pc:sldMkLst>
      </pc:sldChg>
      <pc:sldChg chg="add">
        <pc:chgData name="Dolly Amaya Caballero" userId="9748f19c-0d16-4cf6-ae19-4c00e6465e3b" providerId="ADAL" clId="{C87483FD-4E10-4AE5-AD6C-F2E56FB107B5}" dt="2025-04-09T20:59:40.638" v="3"/>
        <pc:sldMkLst>
          <pc:docMk/>
          <pc:sldMk cId="3165445151" sldId="282"/>
        </pc:sldMkLst>
      </pc:sldChg>
      <pc:sldChg chg="modSp add">
        <pc:chgData name="Dolly Amaya Caballero" userId="9748f19c-0d16-4cf6-ae19-4c00e6465e3b" providerId="ADAL" clId="{C87483FD-4E10-4AE5-AD6C-F2E56FB107B5}" dt="2025-04-09T21:47:48.284" v="248" actId="20577"/>
        <pc:sldMkLst>
          <pc:docMk/>
          <pc:sldMk cId="3754897308" sldId="283"/>
        </pc:sldMkLst>
        <pc:spChg chg="mod">
          <ac:chgData name="Dolly Amaya Caballero" userId="9748f19c-0d16-4cf6-ae19-4c00e6465e3b" providerId="ADAL" clId="{C87483FD-4E10-4AE5-AD6C-F2E56FB107B5}" dt="2025-04-09T21:47:48.284" v="248" actId="20577"/>
          <ac:spMkLst>
            <pc:docMk/>
            <pc:sldMk cId="3754897308" sldId="283"/>
            <ac:spMk id="3" creationId="{00000000-0000-0000-0000-000000000000}"/>
          </ac:spMkLst>
        </pc:spChg>
      </pc:sldChg>
      <pc:sldChg chg="add">
        <pc:chgData name="Dolly Amaya Caballero" userId="9748f19c-0d16-4cf6-ae19-4c00e6465e3b" providerId="ADAL" clId="{C87483FD-4E10-4AE5-AD6C-F2E56FB107B5}" dt="2025-04-09T20:59:40.638" v="3"/>
        <pc:sldMkLst>
          <pc:docMk/>
          <pc:sldMk cId="2029221139" sldId="284"/>
        </pc:sldMkLst>
      </pc:sldChg>
      <pc:sldChg chg="del">
        <pc:chgData name="Dolly Amaya Caballero" userId="9748f19c-0d16-4cf6-ae19-4c00e6465e3b" providerId="ADAL" clId="{C87483FD-4E10-4AE5-AD6C-F2E56FB107B5}" dt="2025-04-09T20:58:50.152" v="1" actId="2696"/>
        <pc:sldMkLst>
          <pc:docMk/>
          <pc:sldMk cId="2863033599" sldId="2145706928"/>
        </pc:sldMkLst>
      </pc:sldChg>
      <pc:sldChg chg="addSp add">
        <pc:chgData name="Dolly Amaya Caballero" userId="9748f19c-0d16-4cf6-ae19-4c00e6465e3b" providerId="ADAL" clId="{C87483FD-4E10-4AE5-AD6C-F2E56FB107B5}" dt="2025-04-09T21:50:08.478" v="249"/>
        <pc:sldMkLst>
          <pc:docMk/>
          <pc:sldMk cId="3278096176" sldId="2145706934"/>
        </pc:sldMkLst>
        <pc:picChg chg="add">
          <ac:chgData name="Dolly Amaya Caballero" userId="9748f19c-0d16-4cf6-ae19-4c00e6465e3b" providerId="ADAL" clId="{C87483FD-4E10-4AE5-AD6C-F2E56FB107B5}" dt="2025-04-09T21:50:08.478" v="249"/>
          <ac:picMkLst>
            <pc:docMk/>
            <pc:sldMk cId="3278096176" sldId="2145706934"/>
            <ac:picMk id="2" creationId="{6B29A05D-C427-4E23-95AC-4DBE1E15B854}"/>
          </ac:picMkLst>
        </pc:picChg>
      </pc:sldChg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1482975956" sldId="2145706935"/>
        </pc:sldMkLst>
      </pc:sldChg>
      <pc:sldChg chg="add">
        <pc:chgData name="Dolly Amaya Caballero" userId="9748f19c-0d16-4cf6-ae19-4c00e6465e3b" providerId="ADAL" clId="{C87483FD-4E10-4AE5-AD6C-F2E56FB107B5}" dt="2025-04-09T20:58:45.797" v="0"/>
        <pc:sldMkLst>
          <pc:docMk/>
          <pc:sldMk cId="769150583" sldId="2145706936"/>
        </pc:sldMkLst>
      </pc:sldChg>
      <pc:sldChg chg="add del setBg">
        <pc:chgData name="Dolly Amaya Caballero" userId="9748f19c-0d16-4cf6-ae19-4c00e6465e3b" providerId="ADAL" clId="{C87483FD-4E10-4AE5-AD6C-F2E56FB107B5}" dt="2025-04-09T20:59:47.524" v="4" actId="2696"/>
        <pc:sldMkLst>
          <pc:docMk/>
          <pc:sldMk cId="1892773972" sldId="2145706937"/>
        </pc:sldMkLst>
      </pc:sldChg>
      <pc:sldChg chg="delSp modSp add ord">
        <pc:chgData name="Dolly Amaya Caballero" userId="9748f19c-0d16-4cf6-ae19-4c00e6465e3b" providerId="ADAL" clId="{C87483FD-4E10-4AE5-AD6C-F2E56FB107B5}" dt="2025-04-09T21:00:46.901" v="116" actId="478"/>
        <pc:sldMkLst>
          <pc:docMk/>
          <pc:sldMk cId="2953251036" sldId="2145706937"/>
        </pc:sldMkLst>
        <pc:spChg chg="del">
          <ac:chgData name="Dolly Amaya Caballero" userId="9748f19c-0d16-4cf6-ae19-4c00e6465e3b" providerId="ADAL" clId="{C87483FD-4E10-4AE5-AD6C-F2E56FB107B5}" dt="2025-04-09T21:00:45.324" v="115" actId="478"/>
          <ac:spMkLst>
            <pc:docMk/>
            <pc:sldMk cId="2953251036" sldId="2145706937"/>
            <ac:spMk id="3" creationId="{EB7BB76A-906F-C559-F24B-A403550F721C}"/>
          </ac:spMkLst>
        </pc:spChg>
        <pc:spChg chg="mod">
          <ac:chgData name="Dolly Amaya Caballero" userId="9748f19c-0d16-4cf6-ae19-4c00e6465e3b" providerId="ADAL" clId="{C87483FD-4E10-4AE5-AD6C-F2E56FB107B5}" dt="2025-04-09T21:00:42.175" v="114" actId="20577"/>
          <ac:spMkLst>
            <pc:docMk/>
            <pc:sldMk cId="2953251036" sldId="2145706937"/>
            <ac:spMk id="4" creationId="{50703695-DCC9-2B2B-CE25-CD632F0261C9}"/>
          </ac:spMkLst>
        </pc:spChg>
        <pc:spChg chg="del">
          <ac:chgData name="Dolly Amaya Caballero" userId="9748f19c-0d16-4cf6-ae19-4c00e6465e3b" providerId="ADAL" clId="{C87483FD-4E10-4AE5-AD6C-F2E56FB107B5}" dt="2025-04-09T21:00:46.901" v="116" actId="478"/>
          <ac:spMkLst>
            <pc:docMk/>
            <pc:sldMk cId="2953251036" sldId="2145706937"/>
            <ac:spMk id="5" creationId="{688929F5-4386-5962-A137-683A30B59F5E}"/>
          </ac:spMkLst>
        </pc:spChg>
      </pc:sldChg>
      <pc:sldChg chg="add del setBg">
        <pc:chgData name="Dolly Amaya Caballero" userId="9748f19c-0d16-4cf6-ae19-4c00e6465e3b" providerId="ADAL" clId="{C87483FD-4E10-4AE5-AD6C-F2E56FB107B5}" dt="2025-04-09T21:00:07.104" v="7" actId="2696"/>
        <pc:sldMkLst>
          <pc:docMk/>
          <pc:sldMk cId="3578830410" sldId="2145706937"/>
        </pc:sldMkLst>
      </pc:sldChg>
      <pc:sldChg chg="add del setBg">
        <pc:chgData name="Dolly Amaya Caballero" userId="9748f19c-0d16-4cf6-ae19-4c00e6465e3b" providerId="ADAL" clId="{C87483FD-4E10-4AE5-AD6C-F2E56FB107B5}" dt="2025-04-09T20:59:47.555" v="5" actId="2696"/>
        <pc:sldMkLst>
          <pc:docMk/>
          <pc:sldMk cId="1263403886" sldId="2145706938"/>
        </pc:sldMkLst>
      </pc:sldChg>
      <pc:sldMasterChg chg="delSldLayout">
        <pc:chgData name="Dolly Amaya Caballero" userId="9748f19c-0d16-4cf6-ae19-4c00e6465e3b" providerId="ADAL" clId="{C87483FD-4E10-4AE5-AD6C-F2E56FB107B5}" dt="2025-04-09T20:58:50.152" v="2" actId="2696"/>
        <pc:sldMasterMkLst>
          <pc:docMk/>
          <pc:sldMasterMk cId="2384438085" sldId="2147483685"/>
        </pc:sldMasterMkLst>
        <pc:sldLayoutChg chg="del">
          <pc:chgData name="Dolly Amaya Caballero" userId="9748f19c-0d16-4cf6-ae19-4c00e6465e3b" providerId="ADAL" clId="{C87483FD-4E10-4AE5-AD6C-F2E56FB107B5}" dt="2025-04-09T20:58:50.152" v="2" actId="2696"/>
          <pc:sldLayoutMkLst>
            <pc:docMk/>
            <pc:sldMasterMk cId="2384438085" sldId="2147483685"/>
            <pc:sldLayoutMk cId="1511792944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04EF-4F59-4C97-9633-3DACD465483F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8AEC-6806-4058-8FC0-BF69B54B54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8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AE25-5B5F-47EA-8BBC-6F528ACBF40B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D264-198C-491C-9D52-0254DC869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0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7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86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7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11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099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831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574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09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78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4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0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049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028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4470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157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28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10/04/25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4B3C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4972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Encabezado de sec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921" y="1709880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921" y="4589603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51" marR="0" lvl="1" indent="-125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04" marR="0" lvl="2" indent="-12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55" marR="0" lvl="3" indent="-122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05" marR="0" lvl="4" indent="-12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258" marR="0" lvl="5" indent="-12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09" marR="0" lvl="6" indent="-118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360" marR="0" lvl="7" indent="-11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411" marR="0" lvl="8" indent="-11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307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73" y="365129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75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25" marR="0" lvl="0" indent="114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78" marR="0" lvl="1" indent="508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29" marR="0" lvl="2" indent="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80" marR="0" lvl="3" indent="-2504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31" marR="0" lvl="4" indent="-249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84" marR="0" lvl="5" indent="-2477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834" marR="0" lvl="6" indent="-2463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885" marR="0" lvl="7" indent="-244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938" marR="0" lvl="8" indent="-243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4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25" marR="0" lvl="0" indent="114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78" marR="0" lvl="1" indent="508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29" marR="0" lvl="2" indent="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80" marR="0" lvl="3" indent="-2504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31" marR="0" lvl="4" indent="-249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84" marR="0" lvl="5" indent="-2477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834" marR="0" lvl="6" indent="-2463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885" marR="0" lvl="7" indent="-244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938" marR="0" lvl="8" indent="-243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15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859" y="365129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51" marR="0" lvl="1" indent="-125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04" marR="0" lvl="2" indent="-12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55" marR="0" lvl="3" indent="-122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05" marR="0" lvl="4" indent="-12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258" marR="0" lvl="5" indent="-12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09" marR="0" lvl="6" indent="-118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360" marR="0" lvl="7" indent="-11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411" marR="0" lvl="8" indent="-11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93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25" marR="0" lvl="0" indent="114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78" marR="0" lvl="1" indent="508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29" marR="0" lvl="2" indent="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80" marR="0" lvl="3" indent="-2504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31" marR="0" lvl="4" indent="-249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84" marR="0" lvl="5" indent="-2477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834" marR="0" lvl="6" indent="-2463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885" marR="0" lvl="7" indent="-244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938" marR="0" lvl="8" indent="-243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5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51" marR="0" lvl="1" indent="-125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04" marR="0" lvl="2" indent="-12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55" marR="0" lvl="3" indent="-122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05" marR="0" lvl="4" indent="-12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258" marR="0" lvl="5" indent="-12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09" marR="0" lvl="6" indent="-118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360" marR="0" lvl="7" indent="-11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411" marR="0" lvl="8" indent="-11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5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25" marR="0" lvl="0" indent="114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78" marR="0" lvl="1" indent="508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29" marR="0" lvl="2" indent="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80" marR="0" lvl="3" indent="-2504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31" marR="0" lvl="4" indent="-249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84" marR="0" lvl="5" indent="-2477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834" marR="0" lvl="6" indent="-2463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885" marR="0" lvl="7" indent="-244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938" marR="0" lvl="8" indent="-243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39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73" y="365129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65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68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864" y="457205"/>
            <a:ext cx="3932235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258" y="987570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25" marR="0" lvl="0" indent="1650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36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78" marR="0" lvl="1" indent="1016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29" marR="0" lvl="2" indent="51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80" marR="0" lvl="3" indent="3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31" marR="0" lvl="4" indent="4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84" marR="0" lvl="5" indent="6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834" marR="0" lvl="6" indent="7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885" marR="0" lvl="7" indent="9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938" marR="0" lvl="8" indent="1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864" y="2057401"/>
            <a:ext cx="3932235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51" marR="0" lvl="1" indent="-125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04" marR="0" lvl="2" indent="-12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55" marR="0" lvl="3" indent="-122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05" marR="0" lvl="4" indent="-12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258" marR="0" lvl="5" indent="-12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09" marR="0" lvl="6" indent="-118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360" marR="0" lvl="7" indent="-11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411" marR="0" lvl="8" indent="-11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07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864" y="457205"/>
            <a:ext cx="3932235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258" y="987570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51" marR="0" lvl="1" indent="-125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04" marR="0" lvl="2" indent="-12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55" marR="0" lvl="3" indent="-122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05" marR="0" lvl="4" indent="-12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258" marR="0" lvl="5" indent="-12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09" marR="0" lvl="6" indent="-118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360" marR="0" lvl="7" indent="-11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411" marR="0" lvl="8" indent="-11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864" y="2057401"/>
            <a:ext cx="3932235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51" marR="0" lvl="1" indent="-125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04" marR="0" lvl="2" indent="-12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55" marR="0" lvl="3" indent="-122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05" marR="0" lvl="4" indent="-12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258" marR="0" lvl="5" indent="-120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09" marR="0" lvl="6" indent="-118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360" marR="0" lvl="7" indent="-11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411" marR="0" lvl="8" indent="-11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269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73" y="365129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6" y="-1256501"/>
            <a:ext cx="4351339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25" marR="0" lvl="0" indent="114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78" marR="0" lvl="1" indent="508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29" marR="0" lvl="2" indent="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80" marR="0" lvl="3" indent="-2504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31" marR="0" lvl="4" indent="-249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84" marR="0" lvl="5" indent="-2477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834" marR="0" lvl="6" indent="-2463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885" marR="0" lvl="7" indent="-244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938" marR="0" lvl="8" indent="-243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786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5" y="1956659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4"/>
            <a:ext cx="5811839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25" marR="0" lvl="0" indent="114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78" marR="0" lvl="1" indent="508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29" marR="0" lvl="2" indent="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80" marR="0" lvl="3" indent="-2504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31" marR="0" lvl="4" indent="-249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84" marR="0" lvl="5" indent="-2477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834" marR="0" lvl="6" indent="-2463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885" marR="0" lvl="7" indent="-244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938" marR="0" lvl="8" indent="-243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67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88" y="112236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88" y="3602196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51" marR="0" lvl="1" indent="-1256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04" marR="0" lvl="2" indent="-1242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55" marR="0" lvl="3" indent="-1228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05" marR="0" lvl="4" indent="-121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258" marR="0" lvl="5" indent="-1201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09" marR="0" lvl="6" indent="-1187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360" marR="0" lvl="7" indent="-1173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411" marR="0" lvl="8" indent="-1160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86" y="635651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599" y="6356515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79" y="635651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961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10942696" y="3321278"/>
            <a:ext cx="17876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spc="3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spc="3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spc="300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19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10942696" y="3321278"/>
            <a:ext cx="17876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spc="3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spc="3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spc="3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67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2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9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4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5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87C7-B18D-40EE-975B-5836DC739652}" type="datetimeFigureOut">
              <a:rPr lang="es-CO" smtClean="0"/>
              <a:t>10/04/25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43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73" y="365129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73" y="1825625"/>
            <a:ext cx="10515599" cy="4351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31" marR="0" lvl="0" indent="11424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28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594" marR="0" lvl="1" indent="5087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16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657" marR="0" lvl="2" indent="21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9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720" marR="0" lvl="3" indent="-2504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783" marR="0" lvl="4" indent="-249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846" marR="0" lvl="5" indent="-2477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908" marR="0" lvl="6" indent="-2463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971" marR="0" lvl="7" indent="-244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034" marR="0" lvl="8" indent="-243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9888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73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599" y="6356488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66" y="6356488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057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sisurgen.blogspot.com/2017/03/amplia-participacion-de-representantes.html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6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id="{9739C4C7-BA7E-431A-ACC4-6EC1401BB6AA}"/>
              </a:ext>
            </a:extLst>
          </p:cNvPr>
          <p:cNvSpPr/>
          <p:nvPr/>
        </p:nvSpPr>
        <p:spPr>
          <a:xfrm>
            <a:off x="2802758" y="302600"/>
            <a:ext cx="636409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Modelo de Empleo Público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/>
          <a:srcRect t="11698"/>
          <a:stretch/>
        </p:blipFill>
        <p:spPr>
          <a:xfrm>
            <a:off x="938124" y="996102"/>
            <a:ext cx="9838732" cy="47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7DCC4A-519B-6A70-10AE-AA1181ACB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0553D28-65D0-B44A-A2EA-7A967CF91ABB}"/>
              </a:ext>
            </a:extLst>
          </p:cNvPr>
          <p:cNvSpPr txBox="1">
            <a:spLocks/>
          </p:cNvSpPr>
          <p:nvPr/>
        </p:nvSpPr>
        <p:spPr>
          <a:xfrm>
            <a:off x="1652395" y="2701950"/>
            <a:ext cx="8684010" cy="727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3400" b="1" dirty="0">
                <a:solidFill>
                  <a:schemeClr val="bg1"/>
                </a:solidFill>
              </a:rPr>
              <a:t>2. Preguntas FURAG – </a:t>
            </a:r>
          </a:p>
          <a:p>
            <a:r>
              <a:rPr lang="es-MX" sz="3400" b="1" dirty="0">
                <a:solidFill>
                  <a:schemeClr val="bg1"/>
                </a:solidFill>
              </a:rPr>
              <a:t>Política GETH</a:t>
            </a:r>
            <a:endParaRPr lang="es-CO" sz="34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F30648-7EC5-FA87-06AF-9E5F59CA2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4" r="19450"/>
          <a:stretch/>
        </p:blipFill>
        <p:spPr>
          <a:xfrm>
            <a:off x="9272769" y="4803750"/>
            <a:ext cx="2562990" cy="10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id="{9739C4C7-BA7E-431A-ACC4-6EC1401BB6AA}"/>
              </a:ext>
            </a:extLst>
          </p:cNvPr>
          <p:cNvSpPr/>
          <p:nvPr/>
        </p:nvSpPr>
        <p:spPr>
          <a:xfrm>
            <a:off x="2682805" y="598918"/>
            <a:ext cx="636409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ES" sz="2400" b="1" noProof="0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Preguntas FURAG – Estructura del cuestionario</a:t>
            </a:r>
            <a:endParaRPr kumimoji="0" lang="es-MX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Rectángulo: esquinas redondeadas 14">
            <a:extLst>
              <a:ext uri="{FF2B5EF4-FFF2-40B4-BE49-F238E27FC236}">
                <a16:creationId xmlns:a16="http://schemas.microsoft.com/office/drawing/2014/main" id="{F71A3368-530A-AD11-6597-5FCD2B0EC3BE}"/>
              </a:ext>
            </a:extLst>
          </p:cNvPr>
          <p:cNvSpPr/>
          <p:nvPr/>
        </p:nvSpPr>
        <p:spPr>
          <a:xfrm>
            <a:off x="1846582" y="1993290"/>
            <a:ext cx="8245541" cy="22521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MX" sz="2000" kern="0" noProof="0" dirty="0">
                <a:solidFill>
                  <a:srgbClr val="E4EDFE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política de GETH está compuesta por </a:t>
            </a:r>
            <a:r>
              <a:rPr lang="es-MX" sz="20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cuatro (4) índices</a:t>
            </a:r>
            <a:r>
              <a:rPr lang="es-MX" sz="2000" kern="0" noProof="0" dirty="0">
                <a:solidFill>
                  <a:srgbClr val="E4EDFE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 través de los cuales se mide el desempeño de las entidades públicas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E4EDFE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Las</a:t>
            </a:r>
            <a:r>
              <a:rPr kumimoji="0" lang="es-MX" sz="2000" b="0" i="0" u="none" strike="noStrike" kern="0" cap="none" spc="0" normalizeH="0" noProof="0" dirty="0">
                <a:ln>
                  <a:noFill/>
                </a:ln>
                <a:solidFill>
                  <a:srgbClr val="E4EDFE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preguntas del FURAG asociadas a esta política se dividen en </a:t>
            </a:r>
            <a:r>
              <a:rPr lang="es-MX" sz="20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informativas y las que tienen un puntaje</a:t>
            </a:r>
            <a:r>
              <a:rPr lang="es-MX" sz="2000" kern="0" dirty="0">
                <a:solidFill>
                  <a:srgbClr val="E4EDFE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estas últimas</a:t>
            </a:r>
            <a:r>
              <a:rPr kumimoji="0" lang="es-MX" sz="2000" b="0" i="0" u="none" strike="noStrike" kern="0" cap="none" spc="0" normalizeH="0" noProof="0" dirty="0">
                <a:ln>
                  <a:noFill/>
                </a:ln>
                <a:solidFill>
                  <a:srgbClr val="E4EDFE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se dividen en: la etapa de planeación del talento humano, y las etapas de ingreso, desarrollo y retiro del servidor público (ciclo de vida)</a:t>
            </a:r>
            <a:r>
              <a:rPr lang="es-MX" sz="2000" kern="0" dirty="0">
                <a:solidFill>
                  <a:srgbClr val="E4EDFE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E4EDFE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id="{9739C4C7-BA7E-431A-ACC4-6EC1401BB6AA}"/>
              </a:ext>
            </a:extLst>
          </p:cNvPr>
          <p:cNvSpPr/>
          <p:nvPr/>
        </p:nvSpPr>
        <p:spPr>
          <a:xfrm>
            <a:off x="2787307" y="664232"/>
            <a:ext cx="636409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ES" sz="2400" b="1" noProof="0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Ejemplo de algunas preguntas FURAG</a:t>
            </a:r>
            <a:endParaRPr kumimoji="0" lang="es-MX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088572" y="1862500"/>
          <a:ext cx="7944440" cy="25919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49008">
                  <a:extLst>
                    <a:ext uri="{9D8B030D-6E8A-4147-A177-3AD203B41FA5}">
                      <a16:colId xmlns:a16="http://schemas.microsoft.com/office/drawing/2014/main" val="1893532283"/>
                    </a:ext>
                  </a:extLst>
                </a:gridCol>
                <a:gridCol w="1901331">
                  <a:extLst>
                    <a:ext uri="{9D8B030D-6E8A-4147-A177-3AD203B41FA5}">
                      <a16:colId xmlns:a16="http://schemas.microsoft.com/office/drawing/2014/main" val="224910817"/>
                    </a:ext>
                  </a:extLst>
                </a:gridCol>
                <a:gridCol w="1901331">
                  <a:extLst>
                    <a:ext uri="{9D8B030D-6E8A-4147-A177-3AD203B41FA5}">
                      <a16:colId xmlns:a16="http://schemas.microsoft.com/office/drawing/2014/main" val="846679787"/>
                    </a:ext>
                  </a:extLst>
                </a:gridCol>
                <a:gridCol w="2092770">
                  <a:extLst>
                    <a:ext uri="{9D8B030D-6E8A-4147-A177-3AD203B41FA5}">
                      <a16:colId xmlns:a16="http://schemas.microsoft.com/office/drawing/2014/main" val="2896759412"/>
                    </a:ext>
                  </a:extLst>
                </a:gridCol>
              </a:tblGrid>
              <a:tr h="6049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TALENTO HUMANO - Informativas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09408"/>
                  </a:ext>
                </a:extLst>
              </a:tr>
              <a:tr h="1986969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Conformación de los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cargos de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 planta de personal vs contratistas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Servidores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públicos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discapacidad vinculados (Decreto 2011 de 2017)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 fontAlgn="t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Servidores públicos pertenecientes a grupos étnicos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Recursos que tiene la entidad para adelantar concursos de méritos con la CNSC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Implementación de programas o estrategias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como: teletrabajo, horarios flexibles, Programa Servimos y Bilingüismo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426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7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id="{9739C4C7-BA7E-431A-ACC4-6EC1401BB6AA}"/>
              </a:ext>
            </a:extLst>
          </p:cNvPr>
          <p:cNvSpPr/>
          <p:nvPr/>
        </p:nvSpPr>
        <p:spPr>
          <a:xfrm>
            <a:off x="2761183" y="572792"/>
            <a:ext cx="636409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ES" sz="2400" b="1" noProof="0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Preguntas FURAG – </a:t>
            </a:r>
            <a:r>
              <a:rPr lang="es-MX" altLang="es-ES" sz="2400" b="1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Índices política GETH </a:t>
            </a:r>
            <a:endParaRPr kumimoji="0" lang="es-MX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866976" y="1588181"/>
          <a:ext cx="8583309" cy="23255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21697">
                  <a:extLst>
                    <a:ext uri="{9D8B030D-6E8A-4147-A177-3AD203B41FA5}">
                      <a16:colId xmlns:a16="http://schemas.microsoft.com/office/drawing/2014/main" val="1893532283"/>
                    </a:ext>
                  </a:extLst>
                </a:gridCol>
                <a:gridCol w="1690403">
                  <a:extLst>
                    <a:ext uri="{9D8B030D-6E8A-4147-A177-3AD203B41FA5}">
                      <a16:colId xmlns:a16="http://schemas.microsoft.com/office/drawing/2014/main" val="224910817"/>
                    </a:ext>
                  </a:extLst>
                </a:gridCol>
                <a:gridCol w="1690403">
                  <a:extLst>
                    <a:ext uri="{9D8B030D-6E8A-4147-A177-3AD203B41FA5}">
                      <a16:colId xmlns:a16="http://schemas.microsoft.com/office/drawing/2014/main" val="846679787"/>
                    </a:ext>
                  </a:extLst>
                </a:gridCol>
                <a:gridCol w="1690403">
                  <a:extLst>
                    <a:ext uri="{9D8B030D-6E8A-4147-A177-3AD203B41FA5}">
                      <a16:colId xmlns:a16="http://schemas.microsoft.com/office/drawing/2014/main" val="2896759412"/>
                    </a:ext>
                  </a:extLst>
                </a:gridCol>
                <a:gridCol w="1690403">
                  <a:extLst>
                    <a:ext uri="{9D8B030D-6E8A-4147-A177-3AD203B41FA5}">
                      <a16:colId xmlns:a16="http://schemas.microsoft.com/office/drawing/2014/main" val="3559494735"/>
                    </a:ext>
                  </a:extLst>
                </a:gridCol>
              </a:tblGrid>
              <a:tr h="6049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TALENTO HUMANO - Puntaje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09408"/>
                  </a:ext>
                </a:extLst>
              </a:tr>
              <a:tr h="5014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POL01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Índice 01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Índice 02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Índice 03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Índice 04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5367036"/>
                  </a:ext>
                </a:extLst>
              </a:tr>
              <a:tr h="1211242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Índice de Gestión Estratégica del Talento Humano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Calidad de la planeación estratégica del Talento Humano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Eficiencia y eficacia de la selección meritocrática del talento humano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Desarrollo del talento humano en la entidad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Desvinculación asistida y retención del conocimiento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426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8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id="{9739C4C7-BA7E-431A-ACC4-6EC1401BB6AA}"/>
              </a:ext>
            </a:extLst>
          </p:cNvPr>
          <p:cNvSpPr/>
          <p:nvPr/>
        </p:nvSpPr>
        <p:spPr>
          <a:xfrm>
            <a:off x="2787308" y="570245"/>
            <a:ext cx="63640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ES" sz="2400" b="1" noProof="0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Ejemplo </a:t>
            </a:r>
            <a:r>
              <a:rPr lang="es-MX" altLang="es-ES" sz="2400" b="1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algunas </a:t>
            </a:r>
            <a:r>
              <a:rPr lang="es-CO" altLang="es-ES" sz="2400" b="1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preguntas</a:t>
            </a:r>
            <a:r>
              <a:rPr lang="es-MX" altLang="es-ES" sz="2400" b="1" noProof="0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FURAG</a:t>
            </a:r>
            <a:endParaRPr kumimoji="0" lang="es-MX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873429" y="1601244"/>
          <a:ext cx="5557933" cy="16514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46153">
                  <a:extLst>
                    <a:ext uri="{9D8B030D-6E8A-4147-A177-3AD203B41FA5}">
                      <a16:colId xmlns:a16="http://schemas.microsoft.com/office/drawing/2014/main" val="1893532283"/>
                    </a:ext>
                  </a:extLst>
                </a:gridCol>
                <a:gridCol w="1805890">
                  <a:extLst>
                    <a:ext uri="{9D8B030D-6E8A-4147-A177-3AD203B41FA5}">
                      <a16:colId xmlns:a16="http://schemas.microsoft.com/office/drawing/2014/main" val="224910817"/>
                    </a:ext>
                  </a:extLst>
                </a:gridCol>
                <a:gridCol w="1805890">
                  <a:extLst>
                    <a:ext uri="{9D8B030D-6E8A-4147-A177-3AD203B41FA5}">
                      <a16:colId xmlns:a16="http://schemas.microsoft.com/office/drawing/2014/main" val="846679787"/>
                    </a:ext>
                  </a:extLst>
                </a:gridCol>
              </a:tblGrid>
              <a:tr h="4188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Planeación</a:t>
                      </a:r>
                      <a:r>
                        <a:rPr lang="es-MX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del talento humano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09408"/>
                  </a:ext>
                </a:extLst>
              </a:tr>
              <a:tr h="1232600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 la entidad elaboró, publicó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 implementó su Plan Estratégico de Talento Humano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 la entidad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reportó las vacantes en la OPEC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Nivel de avance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las personas vinculadas en el SIGEP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426277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7178975" y="1601244"/>
          <a:ext cx="4381654" cy="16514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72727">
                  <a:extLst>
                    <a:ext uri="{9D8B030D-6E8A-4147-A177-3AD203B41FA5}">
                      <a16:colId xmlns:a16="http://schemas.microsoft.com/office/drawing/2014/main" val="1893532283"/>
                    </a:ext>
                  </a:extLst>
                </a:gridCol>
                <a:gridCol w="2108927">
                  <a:extLst>
                    <a:ext uri="{9D8B030D-6E8A-4147-A177-3AD203B41FA5}">
                      <a16:colId xmlns:a16="http://schemas.microsoft.com/office/drawing/2014/main" val="224910817"/>
                    </a:ext>
                  </a:extLst>
                </a:gridCol>
              </a:tblGrid>
              <a:tr h="3712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Ingreso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09408"/>
                  </a:ext>
                </a:extLst>
              </a:tr>
              <a:tr h="1092625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Inducción a los servidores y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gerentes públicos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Mecanismos que empleó la entidad para seleccionar a los gerentes públicos y/o los empleos de libre nombramiento y remoción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4262778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873427" y="3929654"/>
          <a:ext cx="5557934" cy="21576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46154">
                  <a:extLst>
                    <a:ext uri="{9D8B030D-6E8A-4147-A177-3AD203B41FA5}">
                      <a16:colId xmlns:a16="http://schemas.microsoft.com/office/drawing/2014/main" val="1893532283"/>
                    </a:ext>
                  </a:extLst>
                </a:gridCol>
                <a:gridCol w="1805890">
                  <a:extLst>
                    <a:ext uri="{9D8B030D-6E8A-4147-A177-3AD203B41FA5}">
                      <a16:colId xmlns:a16="http://schemas.microsoft.com/office/drawing/2014/main" val="224910817"/>
                    </a:ext>
                  </a:extLst>
                </a:gridCol>
                <a:gridCol w="1805890">
                  <a:extLst>
                    <a:ext uri="{9D8B030D-6E8A-4147-A177-3AD203B41FA5}">
                      <a16:colId xmlns:a16="http://schemas.microsoft.com/office/drawing/2014/main" val="846679787"/>
                    </a:ext>
                  </a:extLst>
                </a:gridCol>
              </a:tblGrid>
              <a:tr h="3419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Desarrollo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09408"/>
                  </a:ext>
                </a:extLst>
              </a:tr>
              <a:tr h="1815737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Implementación de los ejes del Programa Nacional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Bienestar 2023-2026 en el Programa de Bienestar de la entidad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Implementación de los ejes del Plan Nacional de Formación y Capacitación 2023-2030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en el Plan Institucional de Capacitación - PIC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Medición del clima organizacional, implementación de estrategias como salas de lactancia, uso de la bicicleta e implementación de ajustes razonables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426277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7178975" y="3929654"/>
          <a:ext cx="4381654" cy="11517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72727">
                  <a:extLst>
                    <a:ext uri="{9D8B030D-6E8A-4147-A177-3AD203B41FA5}">
                      <a16:colId xmlns:a16="http://schemas.microsoft.com/office/drawing/2014/main" val="1893532283"/>
                    </a:ext>
                  </a:extLst>
                </a:gridCol>
                <a:gridCol w="2108927">
                  <a:extLst>
                    <a:ext uri="{9D8B030D-6E8A-4147-A177-3AD203B41FA5}">
                      <a16:colId xmlns:a16="http://schemas.microsoft.com/office/drawing/2014/main" val="224910817"/>
                    </a:ext>
                  </a:extLst>
                </a:gridCol>
              </a:tblGrid>
              <a:tr h="3498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Retiro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09408"/>
                  </a:ext>
                </a:extLst>
              </a:tr>
              <a:tr h="801965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Desvinculación asistida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Transferencia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del conocimiento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426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6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93400-4DFA-34A4-159A-18962F3C6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560625-5DBA-2B42-C312-3D2CE0488365}"/>
              </a:ext>
            </a:extLst>
          </p:cNvPr>
          <p:cNvSpPr txBox="1">
            <a:spLocks/>
          </p:cNvSpPr>
          <p:nvPr/>
        </p:nvSpPr>
        <p:spPr>
          <a:xfrm>
            <a:off x="1639695" y="2701950"/>
            <a:ext cx="8684010" cy="727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3400" b="1" dirty="0">
                <a:solidFill>
                  <a:schemeClr val="bg1"/>
                </a:solidFill>
              </a:rPr>
              <a:t>3. Recomendaciones</a:t>
            </a:r>
            <a:endParaRPr lang="es-CO" sz="34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78797C-83DD-1A7D-4B36-614D5B4D7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4" r="19450"/>
          <a:stretch/>
        </p:blipFill>
        <p:spPr>
          <a:xfrm>
            <a:off x="9272769" y="4803750"/>
            <a:ext cx="2562990" cy="10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0">
            <a:extLst>
              <a:ext uri="{FF2B5EF4-FFF2-40B4-BE49-F238E27FC236}">
                <a16:creationId xmlns:a16="http://schemas.microsoft.com/office/drawing/2014/main" id="{3477FE20-C590-4FE0-873A-C4285B274BB0}"/>
              </a:ext>
            </a:extLst>
          </p:cNvPr>
          <p:cNvSpPr txBox="1">
            <a:spLocks/>
          </p:cNvSpPr>
          <p:nvPr/>
        </p:nvSpPr>
        <p:spPr>
          <a:xfrm>
            <a:off x="898429" y="735634"/>
            <a:ext cx="10161779" cy="347788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noProof="0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Recomendaciones</a:t>
            </a:r>
            <a:r>
              <a:rPr kumimoji="0" lang="es-MX" sz="2400" b="1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75069" y="1636160"/>
            <a:ext cx="95454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Contar con toda la información al momento de diligenciar el cuestionario.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momento de diligenciar las preguntas del cuestionario de la política de GETH, se realice en compañía de las personas que conforman el área de talento humano o quien haga sus veces en la entidad.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cuestionario se debe diligenciar de manera objetiva y de acuerdo con la realidad de la entidad.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se trata sólo de reportar sino de cumplir con los lineamientos en el marco de la política de GETH.</a:t>
            </a:r>
            <a:endParaRPr lang="es-CO" sz="2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3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753995" y="2054250"/>
            <a:ext cx="8684010" cy="2082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3400" b="1" dirty="0">
                <a:solidFill>
                  <a:schemeClr val="bg1"/>
                </a:solidFill>
              </a:rPr>
              <a:t>Lineamientos </a:t>
            </a:r>
            <a:r>
              <a:rPr lang="es-MX" sz="3400" b="1" dirty="0">
                <a:solidFill>
                  <a:schemeClr val="bg1"/>
                </a:solidFill>
              </a:rPr>
              <a:t>Política de Control Interno en Formulario Único de Reporte y Avance de Gestión </a:t>
            </a:r>
          </a:p>
          <a:p>
            <a:r>
              <a:rPr lang="es-MX" sz="3400" b="1" dirty="0">
                <a:solidFill>
                  <a:schemeClr val="bg1"/>
                </a:solidFill>
              </a:rPr>
              <a:t>– FURAG vigencia 2024</a:t>
            </a:r>
            <a:r>
              <a:rPr lang="es-CO" sz="3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38FB67-5C2E-3FD6-2512-88E5E755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4" r="19450"/>
          <a:stretch/>
        </p:blipFill>
        <p:spPr>
          <a:xfrm>
            <a:off x="9272769" y="4803750"/>
            <a:ext cx="2562990" cy="1029981"/>
          </a:xfrm>
          <a:prstGeom prst="rect">
            <a:avLst/>
          </a:prstGeom>
        </p:spPr>
      </p:pic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EB7BB76A-906F-C559-F24B-A403550F721C}"/>
              </a:ext>
            </a:extLst>
          </p:cNvPr>
          <p:cNvSpPr txBox="1">
            <a:spLocks/>
          </p:cNvSpPr>
          <p:nvPr/>
        </p:nvSpPr>
        <p:spPr>
          <a:xfrm>
            <a:off x="160132" y="5182382"/>
            <a:ext cx="5520495" cy="3942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400" dirty="0"/>
              <a:t>Dirección de Gestión y Desempeño Institucional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8929F5-4386-5962-A137-683A30B59F5E}"/>
              </a:ext>
            </a:extLst>
          </p:cNvPr>
          <p:cNvSpPr txBox="1">
            <a:spLocks/>
          </p:cNvSpPr>
          <p:nvPr/>
        </p:nvSpPr>
        <p:spPr>
          <a:xfrm>
            <a:off x="160132" y="5474221"/>
            <a:ext cx="2331572" cy="2047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400" dirty="0"/>
              <a:t>Abril 2025</a:t>
            </a:r>
          </a:p>
        </p:txBody>
      </p:sp>
    </p:spTree>
    <p:extLst>
      <p:ext uri="{BB962C8B-B14F-4D97-AF65-F5344CB8AC3E}">
        <p14:creationId xmlns:p14="http://schemas.microsoft.com/office/powerpoint/2010/main" val="60639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B9217-D4B0-A5EB-B266-488C8A04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64EC71-A275-A01F-8C3D-B8B928742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8255" r="4312" b="12284"/>
          <a:stretch/>
        </p:blipFill>
        <p:spPr bwMode="auto">
          <a:xfrm>
            <a:off x="882316" y="1257217"/>
            <a:ext cx="8879141" cy="497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622;p46">
            <a:extLst>
              <a:ext uri="{FF2B5EF4-FFF2-40B4-BE49-F238E27FC236}">
                <a16:creationId xmlns:a16="http://schemas.microsoft.com/office/drawing/2014/main" id="{867582D8-D5AA-6279-36AB-8B6EE1C4667E}"/>
              </a:ext>
            </a:extLst>
          </p:cNvPr>
          <p:cNvSpPr txBox="1">
            <a:spLocks/>
          </p:cNvSpPr>
          <p:nvPr/>
        </p:nvSpPr>
        <p:spPr>
          <a:xfrm>
            <a:off x="1963827" y="233828"/>
            <a:ext cx="81820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1" i="0" u="none" strike="noStrike" kern="1400" cap="none" spc="10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2pPr>
            <a:lvl3pPr marR="0"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3pPr>
            <a:lvl4pPr marR="0"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4pPr>
            <a:lvl5pPr marR="0"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5pPr>
            <a:lvl6pPr marR="0"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6pPr>
            <a:lvl7pPr marR="0"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7pPr>
            <a:lvl8pPr marR="0"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8pPr>
            <a:lvl9pPr marR="0"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Estructura MIPG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12632958-9446-F0D8-5CCA-30E8F215655B}"/>
              </a:ext>
            </a:extLst>
          </p:cNvPr>
          <p:cNvGrpSpPr/>
          <p:nvPr/>
        </p:nvGrpSpPr>
        <p:grpSpPr>
          <a:xfrm>
            <a:off x="8750968" y="1114926"/>
            <a:ext cx="2558716" cy="1997242"/>
            <a:chOff x="7719060" y="1397635"/>
            <a:chExt cx="2267269" cy="1912623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BF005FA4-58D8-7FBD-021F-DFB9874CA14C}"/>
                </a:ext>
              </a:extLst>
            </p:cNvPr>
            <p:cNvSpPr/>
            <p:nvPr/>
          </p:nvSpPr>
          <p:spPr>
            <a:xfrm>
              <a:off x="7923849" y="1397635"/>
              <a:ext cx="2062480" cy="191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" y="21600"/>
                  </a:moveTo>
                  <a:lnTo>
                    <a:pt x="2168" y="15418"/>
                  </a:lnTo>
                  <a:lnTo>
                    <a:pt x="18700" y="16135"/>
                  </a:lnTo>
                  <a:lnTo>
                    <a:pt x="21600" y="1778"/>
                  </a:lnTo>
                  <a:lnTo>
                    <a:pt x="20190" y="0"/>
                  </a:lnTo>
                  <a:lnTo>
                    <a:pt x="0" y="9394"/>
                  </a:lnTo>
                  <a:close/>
                </a:path>
              </a:pathLst>
            </a:custGeom>
            <a:solidFill>
              <a:srgbClr val="FCCD05"/>
            </a:solidFill>
            <a:ln w="12700"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BC8AF60-A2C8-6E44-8F4E-F7B82369842B}"/>
                </a:ext>
              </a:extLst>
            </p:cNvPr>
            <p:cNvSpPr/>
            <p:nvPr/>
          </p:nvSpPr>
          <p:spPr>
            <a:xfrm>
              <a:off x="7719060" y="1397635"/>
              <a:ext cx="2128522" cy="191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7"/>
                  </a:moveTo>
                  <a:lnTo>
                    <a:pt x="2990" y="21600"/>
                  </a:lnTo>
                  <a:lnTo>
                    <a:pt x="3570" y="13740"/>
                  </a:lnTo>
                  <a:lnTo>
                    <a:pt x="18739" y="143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EDC0"/>
            </a:solidFill>
            <a:ln w="12700"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8" name="TextBox 26">
              <a:extLst>
                <a:ext uri="{FF2B5EF4-FFF2-40B4-BE49-F238E27FC236}">
                  <a16:creationId xmlns:a16="http://schemas.microsoft.com/office/drawing/2014/main" id="{C9F75ACF-4F56-34F5-AB56-7DFF268006E2}"/>
                </a:ext>
              </a:extLst>
            </p:cNvPr>
            <p:cNvSpPr txBox="1"/>
            <p:nvPr/>
          </p:nvSpPr>
          <p:spPr>
            <a:xfrm>
              <a:off x="8085977" y="1663153"/>
              <a:ext cx="1554480" cy="91368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400" b="1" noProof="1">
                  <a:latin typeface="Helvetica" panose="020B0604020202020204"/>
                  <a:cs typeface="Helvetica" panose="020B0604020202020204"/>
                </a:rPr>
                <a:t>MIPG </a:t>
              </a:r>
              <a:r>
                <a:rPr lang="en-US" sz="1400" i="1" noProof="1">
                  <a:latin typeface="Helvetica" panose="020B0604020202020204"/>
                  <a:cs typeface="Helvetica" panose="020B0604020202020204"/>
                </a:rPr>
                <a:t>se implementa a través de 7 dimensiones operativas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17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753995" y="2054250"/>
            <a:ext cx="8684010" cy="2082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3400" b="1" dirty="0">
                <a:solidFill>
                  <a:schemeClr val="bg1"/>
                </a:solidFill>
              </a:rPr>
              <a:t>Cuarta Jornada de Capacitación</a:t>
            </a:r>
          </a:p>
          <a:p>
            <a:r>
              <a:rPr lang="es-MX" sz="3400" b="1" dirty="0">
                <a:solidFill>
                  <a:schemeClr val="bg1"/>
                </a:solidFill>
              </a:rPr>
              <a:t>Medición del Desempeño institucional vigencia 2024</a:t>
            </a:r>
          </a:p>
          <a:p>
            <a:r>
              <a:rPr lang="es-MX" sz="3400" b="1" dirty="0">
                <a:solidFill>
                  <a:schemeClr val="bg1"/>
                </a:solidFill>
              </a:rPr>
              <a:t>10 de abril de 2025</a:t>
            </a:r>
            <a:endParaRPr lang="es-CO" sz="34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38FB67-5C2E-3FD6-2512-88E5E755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4" r="19450"/>
          <a:stretch/>
        </p:blipFill>
        <p:spPr>
          <a:xfrm>
            <a:off x="9272769" y="4803750"/>
            <a:ext cx="2562990" cy="10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9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4" b="82045"/>
          <a:stretch/>
        </p:blipFill>
        <p:spPr>
          <a:xfrm>
            <a:off x="3050" y="0"/>
            <a:ext cx="1231863" cy="1231643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917296" y="2369975"/>
            <a:ext cx="5203587" cy="849086"/>
            <a:chOff x="917295" y="2369976"/>
            <a:chExt cx="5203587" cy="84908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5" t="34549" r="49807" b="53073"/>
            <a:stretch/>
          </p:blipFill>
          <p:spPr>
            <a:xfrm>
              <a:off x="2220686" y="2369976"/>
              <a:ext cx="3900196" cy="849086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917295" y="2785960"/>
              <a:ext cx="14702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Línea estratégica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606073" y="474601"/>
            <a:ext cx="2948475" cy="2539187"/>
            <a:chOff x="6606072" y="474602"/>
            <a:chExt cx="2948475" cy="253918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2" t="9793" r="37407" b="56065"/>
            <a:stretch/>
          </p:blipFill>
          <p:spPr>
            <a:xfrm>
              <a:off x="6606072" y="671804"/>
              <a:ext cx="1026369" cy="234198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7442719" y="474602"/>
              <a:ext cx="2111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Primera línea de defensa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669763" y="1763490"/>
            <a:ext cx="4412603" cy="886409"/>
            <a:chOff x="7669763" y="1763486"/>
            <a:chExt cx="4412602" cy="88640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99" t="25708" r="10462" b="61370"/>
            <a:stretch/>
          </p:blipFill>
          <p:spPr>
            <a:xfrm>
              <a:off x="7669763" y="1763486"/>
              <a:ext cx="3247054" cy="886408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9900557" y="2284340"/>
              <a:ext cx="2181808" cy="338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Segunda línea de defensa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658810" y="3769571"/>
            <a:ext cx="4089919" cy="877305"/>
            <a:chOff x="8658808" y="3769568"/>
            <a:chExt cx="4089919" cy="87730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3" t="54952" r="9160" b="33486"/>
            <a:stretch/>
          </p:blipFill>
          <p:spPr>
            <a:xfrm>
              <a:off x="8658808" y="3769568"/>
              <a:ext cx="2416629" cy="793102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9853127" y="4308319"/>
              <a:ext cx="2895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Tercera línea de defensa</a:t>
              </a: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1310326" y="533750"/>
            <a:ext cx="25992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1400" cap="none" spc="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Arial"/>
              </a:rPr>
              <a:t>Control interno</a:t>
            </a:r>
            <a:endParaRPr kumimoji="0" lang="en-US" sz="2000" b="0" i="0" u="none" strike="noStrike" kern="1400" cap="none" spc="10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310327" y="298057"/>
            <a:ext cx="305291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400" cap="none" spc="3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Arial"/>
              </a:rPr>
              <a:t>DIMENSIÓN 7</a:t>
            </a:r>
            <a:endParaRPr kumimoji="0" lang="en-US" sz="1400" b="1" i="0" u="none" strike="noStrike" kern="1400" cap="none" spc="3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656029" y="5267395"/>
            <a:ext cx="2359507" cy="1302807"/>
            <a:chOff x="9656029" y="5267394"/>
            <a:chExt cx="2359506" cy="1302808"/>
          </a:xfrm>
        </p:grpSpPr>
        <p:sp>
          <p:nvSpPr>
            <p:cNvPr id="28" name="Rectángulo 27"/>
            <p:cNvSpPr/>
            <p:nvPr/>
          </p:nvSpPr>
          <p:spPr>
            <a:xfrm>
              <a:off x="9751826" y="5893094"/>
              <a:ext cx="226370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400" cap="none" spc="10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  <a:sym typeface="Arial"/>
                </a:rPr>
                <a:t>Políticas asociadas: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1400" cap="none" spc="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  <a:sym typeface="Arial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400" cap="none" spc="10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  <a:sym typeface="Arial"/>
                </a:rPr>
                <a:t>Control interno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9656029" y="6367006"/>
              <a:ext cx="95795" cy="95795"/>
            </a:xfrm>
            <a:prstGeom prst="rect">
              <a:avLst/>
            </a:prstGeom>
            <a:solidFill>
              <a:srgbClr val="EEC61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48" t="4308" r="10551" b="18208"/>
            <a:stretch/>
          </p:blipFill>
          <p:spPr>
            <a:xfrm>
              <a:off x="10333168" y="5267394"/>
              <a:ext cx="583649" cy="701964"/>
            </a:xfrm>
            <a:prstGeom prst="rect">
              <a:avLst/>
            </a:prstGeom>
          </p:spPr>
        </p:pic>
      </p:grp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4" t="62298" r="33129" b="26821"/>
          <a:stretch/>
        </p:blipFill>
        <p:spPr>
          <a:xfrm>
            <a:off x="4133462" y="4189446"/>
            <a:ext cx="3965511" cy="74644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56074" r="42892" b="39438"/>
          <a:stretch/>
        </p:blipFill>
        <p:spPr>
          <a:xfrm>
            <a:off x="5369419" y="3760529"/>
            <a:ext cx="1567543" cy="30791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2901820" y="4432042"/>
            <a:ext cx="3340360" cy="1934965"/>
            <a:chOff x="2901820" y="4432041"/>
            <a:chExt cx="3340360" cy="193496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934965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3141307" y="4597862"/>
              <a:ext cx="310087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Componentes: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1. Ambiente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2. Evaluación del riesgo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3. Actividades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4. Información y comunicación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5. Actividades de monitoreo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0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>
            <a:extLst>
              <a:ext uri="{FF2B5EF4-FFF2-40B4-BE49-F238E27FC236}">
                <a16:creationId xmlns:a16="http://schemas.microsoft.com/office/drawing/2014/main" id="{9A04E573-49FE-430B-B100-D800DBC0A2EC}"/>
              </a:ext>
            </a:extLst>
          </p:cNvPr>
          <p:cNvGrpSpPr/>
          <p:nvPr/>
        </p:nvGrpSpPr>
        <p:grpSpPr>
          <a:xfrm>
            <a:off x="3374390" y="4688863"/>
            <a:ext cx="2498650" cy="413042"/>
            <a:chOff x="1855710" y="1779114"/>
            <a:chExt cx="2780919" cy="593376"/>
          </a:xfrm>
        </p:grpSpPr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A62E7E9D-F4F8-4C39-8919-E37854622B1E}"/>
                </a:ext>
              </a:extLst>
            </p:cNvPr>
            <p:cNvSpPr/>
            <p:nvPr/>
          </p:nvSpPr>
          <p:spPr>
            <a:xfrm>
              <a:off x="2256323" y="1855792"/>
              <a:ext cx="2380306" cy="516698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Servicio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al ciudadano</a:t>
              </a:r>
            </a:p>
          </p:txBody>
        </p:sp>
        <p:sp>
          <p:nvSpPr>
            <p:cNvPr id="5" name="Rectangle: Rounded Corners 21">
              <a:extLst>
                <a:ext uri="{FF2B5EF4-FFF2-40B4-BE49-F238E27FC236}">
                  <a16:creationId xmlns:a16="http://schemas.microsoft.com/office/drawing/2014/main" id="{31723EFB-510F-4A69-B932-CDB07BBF0B41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7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938EFDAB-C3B1-4267-9927-C5EEC712C348}"/>
              </a:ext>
            </a:extLst>
          </p:cNvPr>
          <p:cNvGrpSpPr/>
          <p:nvPr/>
        </p:nvGrpSpPr>
        <p:grpSpPr>
          <a:xfrm>
            <a:off x="3380859" y="5629502"/>
            <a:ext cx="2498650" cy="449903"/>
            <a:chOff x="1855710" y="1726159"/>
            <a:chExt cx="2780919" cy="646331"/>
          </a:xfrm>
        </p:grpSpPr>
        <p:sp>
          <p:nvSpPr>
            <p:cNvPr id="7" name="Rectangle: Rounded Corners 20">
              <a:extLst>
                <a:ext uri="{FF2B5EF4-FFF2-40B4-BE49-F238E27FC236}">
                  <a16:creationId xmlns:a16="http://schemas.microsoft.com/office/drawing/2014/main" id="{D8A7AD6B-F31F-40E3-B044-D02495F1295B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Racionalización de trámites</a:t>
              </a:r>
            </a:p>
          </p:txBody>
        </p:sp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4535133E-23FE-49F6-BCEA-0C1968E8D5BE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9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DEEC51E0-A8E7-491D-BEEE-9F1D2BAD220C}"/>
              </a:ext>
            </a:extLst>
          </p:cNvPr>
          <p:cNvGrpSpPr/>
          <p:nvPr/>
        </p:nvGrpSpPr>
        <p:grpSpPr>
          <a:xfrm>
            <a:off x="6082908" y="4132193"/>
            <a:ext cx="2498650" cy="449903"/>
            <a:chOff x="1855710" y="1726159"/>
            <a:chExt cx="2780919" cy="646331"/>
          </a:xfrm>
        </p:grpSpPr>
        <p:sp>
          <p:nvSpPr>
            <p:cNvPr id="10" name="Rectangle: Rounded Corners 20">
              <a:extLst>
                <a:ext uri="{FF2B5EF4-FFF2-40B4-BE49-F238E27FC236}">
                  <a16:creationId xmlns:a16="http://schemas.microsoft.com/office/drawing/2014/main" id="{5F476AE7-D069-46DD-9EF4-D16D3435CA50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Gobierno digital</a:t>
              </a:r>
            </a:p>
          </p:txBody>
        </p:sp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417E92D3-EDD1-42CC-BD93-32D77F73B72D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11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F91B872E-D026-4C33-8727-DFB307C93C12}"/>
              </a:ext>
            </a:extLst>
          </p:cNvPr>
          <p:cNvGrpSpPr/>
          <p:nvPr/>
        </p:nvGrpSpPr>
        <p:grpSpPr>
          <a:xfrm>
            <a:off x="6090210" y="5113043"/>
            <a:ext cx="2498650" cy="449903"/>
            <a:chOff x="1855710" y="1726159"/>
            <a:chExt cx="2780919" cy="646331"/>
          </a:xfrm>
        </p:grpSpPr>
        <p:sp>
          <p:nvSpPr>
            <p:cNvPr id="13" name="Rectangle: Rounded Corners 20">
              <a:extLst>
                <a:ext uri="{FF2B5EF4-FFF2-40B4-BE49-F238E27FC236}">
                  <a16:creationId xmlns:a16="http://schemas.microsoft.com/office/drawing/2014/main" id="{5B38881D-7027-4CC6-8AC3-7DD60D4E8065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Defensa Jurídica</a:t>
              </a:r>
            </a:p>
          </p:txBody>
        </p:sp>
        <p:sp>
          <p:nvSpPr>
            <p:cNvPr id="14" name="Rectangle: Rounded Corners 21">
              <a:extLst>
                <a:ext uri="{FF2B5EF4-FFF2-40B4-BE49-F238E27FC236}">
                  <a16:creationId xmlns:a16="http://schemas.microsoft.com/office/drawing/2014/main" id="{F73C9C41-3E26-48B3-A499-1011DDF87778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13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977044B6-CAE5-4F63-BAAF-4B555259004B}"/>
              </a:ext>
            </a:extLst>
          </p:cNvPr>
          <p:cNvGrpSpPr/>
          <p:nvPr/>
        </p:nvGrpSpPr>
        <p:grpSpPr>
          <a:xfrm>
            <a:off x="6082908" y="6092121"/>
            <a:ext cx="2498650" cy="449903"/>
            <a:chOff x="1855710" y="1726159"/>
            <a:chExt cx="2780919" cy="646331"/>
          </a:xfrm>
        </p:grpSpPr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5A4DCC4-6F97-4C7C-AF8C-AAAE4E809B89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Control Interno</a:t>
              </a:r>
            </a:p>
          </p:txBody>
        </p:sp>
        <p:sp>
          <p:nvSpPr>
            <p:cNvPr id="17" name="Rectangle: Rounded Corners 21">
              <a:extLst>
                <a:ext uri="{FF2B5EF4-FFF2-40B4-BE49-F238E27FC236}">
                  <a16:creationId xmlns:a16="http://schemas.microsoft.com/office/drawing/2014/main" id="{71AA9385-7E2A-42A2-8FEE-63383949625D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15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2D6D493D-3C1F-468B-BA55-2B1E2F6FAB04}"/>
              </a:ext>
            </a:extLst>
          </p:cNvPr>
          <p:cNvGrpSpPr/>
          <p:nvPr/>
        </p:nvGrpSpPr>
        <p:grpSpPr>
          <a:xfrm>
            <a:off x="3380859" y="4124965"/>
            <a:ext cx="2498650" cy="538475"/>
            <a:chOff x="1855710" y="1726159"/>
            <a:chExt cx="2780919" cy="646331"/>
          </a:xfrm>
        </p:grpSpPr>
        <p:sp>
          <p:nvSpPr>
            <p:cNvPr id="19" name="Rectangle: Rounded Corners 20">
              <a:extLst>
                <a:ext uri="{FF2B5EF4-FFF2-40B4-BE49-F238E27FC236}">
                  <a16:creationId xmlns:a16="http://schemas.microsoft.com/office/drawing/2014/main" id="{4D5ACE76-2EF4-47D1-970F-C959254C1360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Fortalecimiento organizacional y simplificación de procesos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: Rounded Corners 21">
              <a:extLst>
                <a:ext uri="{FF2B5EF4-FFF2-40B4-BE49-F238E27FC236}">
                  <a16:creationId xmlns:a16="http://schemas.microsoft.com/office/drawing/2014/main" id="{DA4B7E74-0971-4B56-AA20-8B2F16D369BD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73C29156-37F6-4003-9A12-34BBC6E8D684}"/>
              </a:ext>
            </a:extLst>
          </p:cNvPr>
          <p:cNvGrpSpPr/>
          <p:nvPr/>
        </p:nvGrpSpPr>
        <p:grpSpPr>
          <a:xfrm>
            <a:off x="3374390" y="5139932"/>
            <a:ext cx="2498650" cy="449903"/>
            <a:chOff x="1855710" y="1726159"/>
            <a:chExt cx="2780919" cy="646331"/>
          </a:xfrm>
        </p:grpSpPr>
        <p:sp>
          <p:nvSpPr>
            <p:cNvPr id="22" name="Rectangle: Rounded Corners 20">
              <a:extLst>
                <a:ext uri="{FF2B5EF4-FFF2-40B4-BE49-F238E27FC236}">
                  <a16:creationId xmlns:a16="http://schemas.microsoft.com/office/drawing/2014/main" id="{F734C855-DEB4-4D5F-A356-7420A8A5E703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Participación ciudadana en la gestión pública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1">
              <a:extLst>
                <a:ext uri="{FF2B5EF4-FFF2-40B4-BE49-F238E27FC236}">
                  <a16:creationId xmlns:a16="http://schemas.microsoft.com/office/drawing/2014/main" id="{51F76080-8F34-40BC-B2D7-4DC7B515B80F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8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05396422-F887-43FC-8EF0-E135286A0F43}"/>
              </a:ext>
            </a:extLst>
          </p:cNvPr>
          <p:cNvGrpSpPr/>
          <p:nvPr/>
        </p:nvGrpSpPr>
        <p:grpSpPr>
          <a:xfrm>
            <a:off x="3380859" y="6114799"/>
            <a:ext cx="2498650" cy="449903"/>
            <a:chOff x="1855710" y="1726159"/>
            <a:chExt cx="2780919" cy="646331"/>
          </a:xfrm>
        </p:grpSpPr>
        <p:sp>
          <p:nvSpPr>
            <p:cNvPr id="25" name="Rectangle: Rounded Corners 20">
              <a:extLst>
                <a:ext uri="{FF2B5EF4-FFF2-40B4-BE49-F238E27FC236}">
                  <a16:creationId xmlns:a16="http://schemas.microsoft.com/office/drawing/2014/main" id="{EAEB79DA-80BB-4153-B300-FFFF53D7A7F7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Gestión Documental</a:t>
              </a:r>
            </a:p>
          </p:txBody>
        </p:sp>
        <p:sp>
          <p:nvSpPr>
            <p:cNvPr id="26" name="Rectangle: Rounded Corners 21">
              <a:extLst>
                <a:ext uri="{FF2B5EF4-FFF2-40B4-BE49-F238E27FC236}">
                  <a16:creationId xmlns:a16="http://schemas.microsoft.com/office/drawing/2014/main" id="{9309C362-648F-482B-AF0E-827D508D6923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10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E844F125-EFCB-4968-9BA5-B485ABD65285}"/>
              </a:ext>
            </a:extLst>
          </p:cNvPr>
          <p:cNvGrpSpPr/>
          <p:nvPr/>
        </p:nvGrpSpPr>
        <p:grpSpPr>
          <a:xfrm>
            <a:off x="6072275" y="4622618"/>
            <a:ext cx="2498650" cy="449903"/>
            <a:chOff x="1855710" y="1726159"/>
            <a:chExt cx="2780919" cy="646331"/>
          </a:xfrm>
        </p:grpSpPr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5AEBA2AD-8238-4F15-BED0-A165441CF464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Seguridad Digital</a:t>
              </a:r>
            </a:p>
          </p:txBody>
        </p:sp>
        <p:sp>
          <p:nvSpPr>
            <p:cNvPr id="29" name="Rectangle: Rounded Corners 21">
              <a:extLst>
                <a:ext uri="{FF2B5EF4-FFF2-40B4-BE49-F238E27FC236}">
                  <a16:creationId xmlns:a16="http://schemas.microsoft.com/office/drawing/2014/main" id="{2EC6DE9C-C1B2-4CF9-A7F5-D71C27C232C5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12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3EE87581-B00D-4B8C-B4B6-E3F5EB703F8A}"/>
              </a:ext>
            </a:extLst>
          </p:cNvPr>
          <p:cNvGrpSpPr/>
          <p:nvPr/>
        </p:nvGrpSpPr>
        <p:grpSpPr>
          <a:xfrm>
            <a:off x="6082908" y="5599508"/>
            <a:ext cx="2498650" cy="449903"/>
            <a:chOff x="1855710" y="1726159"/>
            <a:chExt cx="2780919" cy="646331"/>
          </a:xfrm>
        </p:grpSpPr>
        <p:sp>
          <p:nvSpPr>
            <p:cNvPr id="31" name="Rectangle: Rounded Corners 20">
              <a:extLst>
                <a:ext uri="{FF2B5EF4-FFF2-40B4-BE49-F238E27FC236}">
                  <a16:creationId xmlns:a16="http://schemas.microsoft.com/office/drawing/2014/main" id="{FE514BE2-0DEF-4D4F-84E9-B280FEF28F47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Gestión del Conocimiento y la Innovación</a:t>
              </a:r>
            </a:p>
          </p:txBody>
        </p:sp>
        <p:sp>
          <p:nvSpPr>
            <p:cNvPr id="32" name="Rectangle: Rounded Corners 21">
              <a:extLst>
                <a:ext uri="{FF2B5EF4-FFF2-40B4-BE49-F238E27FC236}">
                  <a16:creationId xmlns:a16="http://schemas.microsoft.com/office/drawing/2014/main" id="{EDF013F6-DF78-45B1-9628-8BE70C5F5A7E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14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194303B0-C213-41CD-99C4-B9403FD90879}"/>
              </a:ext>
            </a:extLst>
          </p:cNvPr>
          <p:cNvGrpSpPr/>
          <p:nvPr/>
        </p:nvGrpSpPr>
        <p:grpSpPr>
          <a:xfrm>
            <a:off x="8751654" y="4129418"/>
            <a:ext cx="2498650" cy="449903"/>
            <a:chOff x="1855710" y="1726159"/>
            <a:chExt cx="2780919" cy="646331"/>
          </a:xfrm>
        </p:grpSpPr>
        <p:sp>
          <p:nvSpPr>
            <p:cNvPr id="34" name="Rectangle: Rounded Corners 20">
              <a:extLst>
                <a:ext uri="{FF2B5EF4-FFF2-40B4-BE49-F238E27FC236}">
                  <a16:creationId xmlns:a16="http://schemas.microsoft.com/office/drawing/2014/main" id="{AB2BD614-1805-4DB2-9756-CAE66F852064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Seguimiento y Evaluación del Desempeño Institucional</a:t>
              </a:r>
            </a:p>
          </p:txBody>
        </p:sp>
        <p:sp>
          <p:nvSpPr>
            <p:cNvPr id="35" name="Rectangle: Rounded Corners 21">
              <a:extLst>
                <a:ext uri="{FF2B5EF4-FFF2-40B4-BE49-F238E27FC236}">
                  <a16:creationId xmlns:a16="http://schemas.microsoft.com/office/drawing/2014/main" id="{52910684-6215-405F-A922-B03150A74CF0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16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376B027C-C46D-4C1E-9452-AB4EFC17EDCE}"/>
              </a:ext>
            </a:extLst>
          </p:cNvPr>
          <p:cNvGrpSpPr/>
          <p:nvPr/>
        </p:nvGrpSpPr>
        <p:grpSpPr>
          <a:xfrm>
            <a:off x="8762287" y="5589835"/>
            <a:ext cx="2498650" cy="449903"/>
            <a:chOff x="1855710" y="1726159"/>
            <a:chExt cx="2780919" cy="646331"/>
          </a:xfrm>
        </p:grpSpPr>
        <p:sp>
          <p:nvSpPr>
            <p:cNvPr id="37" name="Rectangle: Rounded Corners 20">
              <a:extLst>
                <a:ext uri="{FF2B5EF4-FFF2-40B4-BE49-F238E27FC236}">
                  <a16:creationId xmlns:a16="http://schemas.microsoft.com/office/drawing/2014/main" id="{7651FE1F-0A33-4986-9147-027B04F3DA88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Compras y contratación pública</a:t>
              </a:r>
            </a:p>
          </p:txBody>
        </p:sp>
        <p:sp>
          <p:nvSpPr>
            <p:cNvPr id="38" name="Rectangle: Rounded Corners 21">
              <a:extLst>
                <a:ext uri="{FF2B5EF4-FFF2-40B4-BE49-F238E27FC236}">
                  <a16:creationId xmlns:a16="http://schemas.microsoft.com/office/drawing/2014/main" id="{FF6ADB50-8C18-4620-BA3E-2099D64BEE5F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19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19">
            <a:extLst>
              <a:ext uri="{FF2B5EF4-FFF2-40B4-BE49-F238E27FC236}">
                <a16:creationId xmlns:a16="http://schemas.microsoft.com/office/drawing/2014/main" id="{BFBDEA84-807B-4D08-B4C7-672D9357801E}"/>
              </a:ext>
            </a:extLst>
          </p:cNvPr>
          <p:cNvGrpSpPr/>
          <p:nvPr/>
        </p:nvGrpSpPr>
        <p:grpSpPr>
          <a:xfrm>
            <a:off x="8751654" y="4613906"/>
            <a:ext cx="2498650" cy="449903"/>
            <a:chOff x="1855710" y="1726159"/>
            <a:chExt cx="2780919" cy="646331"/>
          </a:xfrm>
        </p:grpSpPr>
        <p:sp>
          <p:nvSpPr>
            <p:cNvPr id="40" name="Rectangle: Rounded Corners 20">
              <a:extLst>
                <a:ext uri="{FF2B5EF4-FFF2-40B4-BE49-F238E27FC236}">
                  <a16:creationId xmlns:a16="http://schemas.microsoft.com/office/drawing/2014/main" id="{B1BFB281-633A-4A90-A5E2-2301D798CC96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Mejora Normativa</a:t>
              </a:r>
            </a:p>
          </p:txBody>
        </p:sp>
        <p:sp>
          <p:nvSpPr>
            <p:cNvPr id="41" name="Rectangle: Rounded Corners 21">
              <a:extLst>
                <a:ext uri="{FF2B5EF4-FFF2-40B4-BE49-F238E27FC236}">
                  <a16:creationId xmlns:a16="http://schemas.microsoft.com/office/drawing/2014/main" id="{0E900118-6208-4CD4-96BF-6E05FE50A0A1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17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19">
            <a:extLst>
              <a:ext uri="{FF2B5EF4-FFF2-40B4-BE49-F238E27FC236}">
                <a16:creationId xmlns:a16="http://schemas.microsoft.com/office/drawing/2014/main" id="{1ABF56AB-4CA4-4155-A538-90B6B73C03D2}"/>
              </a:ext>
            </a:extLst>
          </p:cNvPr>
          <p:cNvGrpSpPr/>
          <p:nvPr/>
        </p:nvGrpSpPr>
        <p:grpSpPr>
          <a:xfrm>
            <a:off x="8751654" y="5105347"/>
            <a:ext cx="2498650" cy="449903"/>
            <a:chOff x="1855710" y="1726159"/>
            <a:chExt cx="2780919" cy="646331"/>
          </a:xfrm>
        </p:grpSpPr>
        <p:sp>
          <p:nvSpPr>
            <p:cNvPr id="43" name="Rectangle: Rounded Corners 20">
              <a:extLst>
                <a:ext uri="{FF2B5EF4-FFF2-40B4-BE49-F238E27FC236}">
                  <a16:creationId xmlns:a16="http://schemas.microsoft.com/office/drawing/2014/main" id="{9E6DDB92-7812-423A-993D-DFF358C1B350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Gestión de la Información Estadística</a:t>
              </a:r>
            </a:p>
          </p:txBody>
        </p:sp>
        <p:sp>
          <p:nvSpPr>
            <p:cNvPr id="44" name="Rectangle: Rounded Corners 21">
              <a:extLst>
                <a:ext uri="{FF2B5EF4-FFF2-40B4-BE49-F238E27FC236}">
                  <a16:creationId xmlns:a16="http://schemas.microsoft.com/office/drawing/2014/main" id="{04970388-A94C-4EBD-B930-699D849C5114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18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9">
            <a:extLst>
              <a:ext uri="{FF2B5EF4-FFF2-40B4-BE49-F238E27FC236}">
                <a16:creationId xmlns:a16="http://schemas.microsoft.com/office/drawing/2014/main" id="{8A20CEF9-49DC-4C49-8493-AD656CD7B9C9}"/>
              </a:ext>
            </a:extLst>
          </p:cNvPr>
          <p:cNvGrpSpPr/>
          <p:nvPr/>
        </p:nvGrpSpPr>
        <p:grpSpPr>
          <a:xfrm>
            <a:off x="693119" y="4124965"/>
            <a:ext cx="2498650" cy="449903"/>
            <a:chOff x="1855710" y="1726159"/>
            <a:chExt cx="2780919" cy="646331"/>
          </a:xfrm>
        </p:grpSpPr>
        <p:sp>
          <p:nvSpPr>
            <p:cNvPr id="47" name="Rectangle: Rounded Corners 20">
              <a:extLst>
                <a:ext uri="{FF2B5EF4-FFF2-40B4-BE49-F238E27FC236}">
                  <a16:creationId xmlns:a16="http://schemas.microsoft.com/office/drawing/2014/main" id="{63353582-DED2-40C4-8E7D-C104384B846D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Planeación Institucional</a:t>
              </a:r>
            </a:p>
          </p:txBody>
        </p:sp>
        <p:sp>
          <p:nvSpPr>
            <p:cNvPr id="48" name="Rectangle: Rounded Corners 21">
              <a:extLst>
                <a:ext uri="{FF2B5EF4-FFF2-40B4-BE49-F238E27FC236}">
                  <a16:creationId xmlns:a16="http://schemas.microsoft.com/office/drawing/2014/main" id="{96605CBB-89A6-4A17-A088-B99E282552E4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19">
            <a:extLst>
              <a:ext uri="{FF2B5EF4-FFF2-40B4-BE49-F238E27FC236}">
                <a16:creationId xmlns:a16="http://schemas.microsoft.com/office/drawing/2014/main" id="{07816896-8197-4647-9A38-2CAED37A2CC8}"/>
              </a:ext>
            </a:extLst>
          </p:cNvPr>
          <p:cNvGrpSpPr/>
          <p:nvPr/>
        </p:nvGrpSpPr>
        <p:grpSpPr>
          <a:xfrm>
            <a:off x="693119" y="5121964"/>
            <a:ext cx="2498650" cy="449903"/>
            <a:chOff x="1855710" y="1726159"/>
            <a:chExt cx="2780919" cy="646331"/>
          </a:xfrm>
        </p:grpSpPr>
        <p:sp>
          <p:nvSpPr>
            <p:cNvPr id="50" name="Rectangle: Rounded Corners 20">
              <a:extLst>
                <a:ext uri="{FF2B5EF4-FFF2-40B4-BE49-F238E27FC236}">
                  <a16:creationId xmlns:a16="http://schemas.microsoft.com/office/drawing/2014/main" id="{41AA0376-D90C-47DF-B02C-623E11E54099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Talento Humano</a:t>
              </a:r>
            </a:p>
          </p:txBody>
        </p:sp>
        <p:sp>
          <p:nvSpPr>
            <p:cNvPr id="51" name="Rectangle: Rounded Corners 21">
              <a:extLst>
                <a:ext uri="{FF2B5EF4-FFF2-40B4-BE49-F238E27FC236}">
                  <a16:creationId xmlns:a16="http://schemas.microsoft.com/office/drawing/2014/main" id="{C9734661-A0E1-415A-AE7D-5846B7DA562B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2" name="Group 19">
            <a:extLst>
              <a:ext uri="{FF2B5EF4-FFF2-40B4-BE49-F238E27FC236}">
                <a16:creationId xmlns:a16="http://schemas.microsoft.com/office/drawing/2014/main" id="{509840CE-5F29-4DDC-913F-2A32AF430F3A}"/>
              </a:ext>
            </a:extLst>
          </p:cNvPr>
          <p:cNvGrpSpPr/>
          <p:nvPr/>
        </p:nvGrpSpPr>
        <p:grpSpPr>
          <a:xfrm>
            <a:off x="693119" y="6114799"/>
            <a:ext cx="2498650" cy="482851"/>
            <a:chOff x="1855710" y="1726159"/>
            <a:chExt cx="2780919" cy="646331"/>
          </a:xfrm>
        </p:grpSpPr>
        <p:sp>
          <p:nvSpPr>
            <p:cNvPr id="53" name="Rectangle: Rounded Corners 20">
              <a:extLst>
                <a:ext uri="{FF2B5EF4-FFF2-40B4-BE49-F238E27FC236}">
                  <a16:creationId xmlns:a16="http://schemas.microsoft.com/office/drawing/2014/main" id="{66B70D9E-A788-471D-AB5C-63C5977E91AF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Transparencia, acceso a la información pública y lucha contra la corrupción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: Rounded Corners 21">
              <a:extLst>
                <a:ext uri="{FF2B5EF4-FFF2-40B4-BE49-F238E27FC236}">
                  <a16:creationId xmlns:a16="http://schemas.microsoft.com/office/drawing/2014/main" id="{035A3108-E9EA-4072-A01E-FA30B958677B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5" name="Group 19">
            <a:extLst>
              <a:ext uri="{FF2B5EF4-FFF2-40B4-BE49-F238E27FC236}">
                <a16:creationId xmlns:a16="http://schemas.microsoft.com/office/drawing/2014/main" id="{7B5B4E34-C7B0-43C1-9819-8C55A073FBEF}"/>
              </a:ext>
            </a:extLst>
          </p:cNvPr>
          <p:cNvGrpSpPr/>
          <p:nvPr/>
        </p:nvGrpSpPr>
        <p:grpSpPr>
          <a:xfrm>
            <a:off x="693119" y="4627376"/>
            <a:ext cx="2498650" cy="449903"/>
            <a:chOff x="1855710" y="1726159"/>
            <a:chExt cx="2780919" cy="646331"/>
          </a:xfrm>
        </p:grpSpPr>
        <p:sp>
          <p:nvSpPr>
            <p:cNvPr id="56" name="Rectangle: Rounded Corners 20">
              <a:extLst>
                <a:ext uri="{FF2B5EF4-FFF2-40B4-BE49-F238E27FC236}">
                  <a16:creationId xmlns:a16="http://schemas.microsoft.com/office/drawing/2014/main" id="{37929494-9137-469A-AD16-721F3F206EF9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Gestión presupuestal y eficiencia del gasto público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: Rounded Corners 21">
              <a:extLst>
                <a:ext uri="{FF2B5EF4-FFF2-40B4-BE49-F238E27FC236}">
                  <a16:creationId xmlns:a16="http://schemas.microsoft.com/office/drawing/2014/main" id="{BBE1F458-90AB-4DE1-8641-51A09BB757FD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19">
            <a:extLst>
              <a:ext uri="{FF2B5EF4-FFF2-40B4-BE49-F238E27FC236}">
                <a16:creationId xmlns:a16="http://schemas.microsoft.com/office/drawing/2014/main" id="{56A931A1-A41A-4A9E-AA66-B3F90C88290B}"/>
              </a:ext>
            </a:extLst>
          </p:cNvPr>
          <p:cNvGrpSpPr/>
          <p:nvPr/>
        </p:nvGrpSpPr>
        <p:grpSpPr>
          <a:xfrm>
            <a:off x="693119" y="5624375"/>
            <a:ext cx="2498650" cy="449903"/>
            <a:chOff x="1855710" y="1726159"/>
            <a:chExt cx="2780919" cy="646331"/>
          </a:xfrm>
        </p:grpSpPr>
        <p:sp>
          <p:nvSpPr>
            <p:cNvPr id="59" name="Rectangle: Rounded Corners 20">
              <a:extLst>
                <a:ext uri="{FF2B5EF4-FFF2-40B4-BE49-F238E27FC236}">
                  <a16:creationId xmlns:a16="http://schemas.microsoft.com/office/drawing/2014/main" id="{1562083D-D9DA-445D-83BE-6FD0779CF4C1}"/>
                </a:ext>
              </a:extLst>
            </p:cNvPr>
            <p:cNvSpPr/>
            <p:nvPr/>
          </p:nvSpPr>
          <p:spPr>
            <a:xfrm>
              <a:off x="2256323" y="1726159"/>
              <a:ext cx="2380306" cy="646331"/>
            </a:xfrm>
            <a:prstGeom prst="roundRect">
              <a:avLst/>
            </a:prstGeom>
            <a:noFill/>
            <a:ln w="158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bIns="2286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Integridad</a:t>
              </a:r>
            </a:p>
          </p:txBody>
        </p:sp>
        <p:sp>
          <p:nvSpPr>
            <p:cNvPr id="60" name="Rectangle: Rounded Corners 21">
              <a:extLst>
                <a:ext uri="{FF2B5EF4-FFF2-40B4-BE49-F238E27FC236}">
                  <a16:creationId xmlns:a16="http://schemas.microsoft.com/office/drawing/2014/main" id="{74594571-65A9-44BD-8004-6CA66AD467C6}"/>
                </a:ext>
              </a:extLst>
            </p:cNvPr>
            <p:cNvSpPr/>
            <p:nvPr/>
          </p:nvSpPr>
          <p:spPr>
            <a:xfrm>
              <a:off x="1855710" y="1779114"/>
              <a:ext cx="501648" cy="593376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F683D18D-16D5-4D0F-B7E7-66220324E21B}"/>
              </a:ext>
            </a:extLst>
          </p:cNvPr>
          <p:cNvCxnSpPr/>
          <p:nvPr/>
        </p:nvCxnSpPr>
        <p:spPr>
          <a:xfrm>
            <a:off x="81742" y="4005001"/>
            <a:ext cx="12028516" cy="33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n 21">
            <a:extLst>
              <a:ext uri="{FF2B5EF4-FFF2-40B4-BE49-F238E27FC236}">
                <a16:creationId xmlns:a16="http://schemas.microsoft.com/office/drawing/2014/main" id="{DA24BA56-5E3D-44F1-A699-9678E881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60" y="885992"/>
            <a:ext cx="4509097" cy="250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Conector recto 29">
            <a:extLst>
              <a:ext uri="{FF2B5EF4-FFF2-40B4-BE49-F238E27FC236}">
                <a16:creationId xmlns:a16="http://schemas.microsoft.com/office/drawing/2014/main" id="{B67DF131-41D4-4233-9D0D-3573882762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42801" y="1443439"/>
            <a:ext cx="1716718" cy="55739"/>
          </a:xfrm>
          <a:prstGeom prst="line">
            <a:avLst/>
          </a:prstGeom>
          <a:noFill/>
          <a:ln w="22225" algn="ctr">
            <a:solidFill>
              <a:srgbClr val="4A7EBB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0" name="Grupo 89">
            <a:extLst>
              <a:ext uri="{FF2B5EF4-FFF2-40B4-BE49-F238E27FC236}">
                <a16:creationId xmlns:a16="http://schemas.microsoft.com/office/drawing/2014/main" id="{560F241E-A78D-4227-B287-33DAB3FF5F92}"/>
              </a:ext>
            </a:extLst>
          </p:cNvPr>
          <p:cNvGrpSpPr>
            <a:grpSpLocks/>
          </p:cNvGrpSpPr>
          <p:nvPr/>
        </p:nvGrpSpPr>
        <p:grpSpPr bwMode="auto">
          <a:xfrm>
            <a:off x="5209102" y="2046891"/>
            <a:ext cx="2549817" cy="1679728"/>
            <a:chOff x="2901820" y="4432041"/>
            <a:chExt cx="2536956" cy="1934965"/>
          </a:xfrm>
        </p:grpSpPr>
        <p:pic>
          <p:nvPicPr>
            <p:cNvPr id="91" name="Imagen 18">
              <a:extLst>
                <a:ext uri="{FF2B5EF4-FFF2-40B4-BE49-F238E27FC236}">
                  <a16:creationId xmlns:a16="http://schemas.microsoft.com/office/drawing/2014/main" id="{218B2A36-7143-4816-9D6D-FED822CED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4" b="11586"/>
            <a:stretch>
              <a:fillRect/>
            </a:stretch>
          </p:blipFill>
          <p:spPr bwMode="auto">
            <a:xfrm>
              <a:off x="2901820" y="4432041"/>
              <a:ext cx="2536956" cy="193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ángulo 35">
              <a:extLst>
                <a:ext uri="{FF2B5EF4-FFF2-40B4-BE49-F238E27FC236}">
                  <a16:creationId xmlns:a16="http://schemas.microsoft.com/office/drawing/2014/main" id="{57E2EAC0-5D95-4B19-8A28-4983AD5B3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307" y="4597862"/>
              <a:ext cx="2263924" cy="138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Componentes: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1. Ambiente de control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2. Evaluación del riesgo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3. Actividades de control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4. Información y comunicación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5. Actividades de monitoreo</a:t>
              </a:r>
            </a:p>
          </p:txBody>
        </p:sp>
      </p:grpSp>
      <p:sp>
        <p:nvSpPr>
          <p:cNvPr id="76" name="Google Shape;622;p46">
            <a:extLst>
              <a:ext uri="{FF2B5EF4-FFF2-40B4-BE49-F238E27FC236}">
                <a16:creationId xmlns:a16="http://schemas.microsoft.com/office/drawing/2014/main" id="{9A330AA5-81A8-4A50-B111-391FBD1F6AC0}"/>
              </a:ext>
            </a:extLst>
          </p:cNvPr>
          <p:cNvSpPr txBox="1">
            <a:spLocks/>
          </p:cNvSpPr>
          <p:nvPr/>
        </p:nvSpPr>
        <p:spPr>
          <a:xfrm>
            <a:off x="1537896" y="148410"/>
            <a:ext cx="867028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algn="ctr" defTabSz="914377">
              <a:defRPr sz="2500" b="1" kern="1400" spc="10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Dimensión 7 Control Interno en MIPG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8183A31E-301A-4CDA-96CA-67303AC2B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1" r="13537"/>
          <a:stretch/>
        </p:blipFill>
        <p:spPr>
          <a:xfrm>
            <a:off x="5773968" y="1264423"/>
            <a:ext cx="851050" cy="778130"/>
          </a:xfrm>
          <a:prstGeom prst="rect">
            <a:avLst/>
          </a:prstGeom>
        </p:spPr>
      </p:pic>
      <p:pic>
        <p:nvPicPr>
          <p:cNvPr id="83" name="Imagen 68" descr="banco_iconos_FP-14.png">
            <a:extLst>
              <a:ext uri="{FF2B5EF4-FFF2-40B4-BE49-F238E27FC236}">
                <a16:creationId xmlns:a16="http://schemas.microsoft.com/office/drawing/2014/main" id="{B9A24AF3-FBD2-4142-9DB8-BC46CE7203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506" y="783723"/>
            <a:ext cx="371560" cy="371559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70C4D946-EE55-41B0-A6AD-D93AA0DA221E}"/>
              </a:ext>
            </a:extLst>
          </p:cNvPr>
          <p:cNvSpPr txBox="1"/>
          <p:nvPr/>
        </p:nvSpPr>
        <p:spPr>
          <a:xfrm>
            <a:off x="730113" y="762264"/>
            <a:ext cx="42316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Propósito: </a:t>
            </a:r>
            <a:r>
              <a:rPr lang="es-MX" sz="1400" dirty="0">
                <a:latin typeface="Arial Narrow" panose="020B0606020202030204" pitchFamily="34" charset="0"/>
              </a:rPr>
              <a:t>Proporcionar una estructura de control de la gestión que especifique los elementos necesarios para construir y fortalecer el Sistema de Control Interno, que determine los parámetros necesarios para que las entidades establezcan acciones, políticas, métodos, procedimientos, mecanismos de prevención, verificación y evaluación en procura de su mejoramiento continuo.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8A83AD3E-F44B-45A7-933A-D69DBD39DDA3}"/>
              </a:ext>
            </a:extLst>
          </p:cNvPr>
          <p:cNvSpPr/>
          <p:nvPr/>
        </p:nvSpPr>
        <p:spPr>
          <a:xfrm>
            <a:off x="1896328" y="2610975"/>
            <a:ext cx="2166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Líderes de Política:</a:t>
            </a:r>
            <a:endParaRPr lang="es-CO" dirty="0"/>
          </a:p>
        </p:txBody>
      </p:sp>
      <p:pic>
        <p:nvPicPr>
          <p:cNvPr id="75" name="Imagen 68" descr="banco_iconos_FP-14.png">
            <a:extLst>
              <a:ext uri="{FF2B5EF4-FFF2-40B4-BE49-F238E27FC236}">
                <a16:creationId xmlns:a16="http://schemas.microsoft.com/office/drawing/2014/main" id="{D07B1150-3B83-4F15-8EAF-80C0AA0A0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768" y="2625865"/>
            <a:ext cx="371560" cy="371559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3F7E2843-EC4E-4B63-B2AF-E95292AB2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66" y="3199032"/>
            <a:ext cx="1487659" cy="626968"/>
          </a:xfrm>
          <a:prstGeom prst="rect">
            <a:avLst/>
          </a:prstGeom>
        </p:spPr>
      </p:pic>
      <p:pic>
        <p:nvPicPr>
          <p:cNvPr id="78" name="Picture 106">
            <a:extLst>
              <a:ext uri="{FF2B5EF4-FFF2-40B4-BE49-F238E27FC236}">
                <a16:creationId xmlns:a16="http://schemas.microsoft.com/office/drawing/2014/main" id="{3C3F8522-071C-416E-AA35-B324234A27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663" y="3067020"/>
            <a:ext cx="638705" cy="7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2;p46">
            <a:extLst>
              <a:ext uri="{FF2B5EF4-FFF2-40B4-BE49-F238E27FC236}">
                <a16:creationId xmlns:a16="http://schemas.microsoft.com/office/drawing/2014/main" id="{30F77429-0E7F-4A59-B59A-D10040D8CFA1}"/>
              </a:ext>
            </a:extLst>
          </p:cNvPr>
          <p:cNvSpPr txBox="1">
            <a:spLocks/>
          </p:cNvSpPr>
          <p:nvPr/>
        </p:nvSpPr>
        <p:spPr>
          <a:xfrm>
            <a:off x="1531835" y="76200"/>
            <a:ext cx="867028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algn="ctr" defTabSz="914377">
              <a:defRPr sz="2500" b="1" kern="1400" spc="10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Articulación Políticas Gestión y </a:t>
            </a:r>
            <a:r>
              <a:rPr kumimoji="0" lang="es-CO" sz="2500" b="1" i="0" u="none" strike="noStrike" kern="1400" cap="none" spc="10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Desempeño</a:t>
            </a: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 MIPG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ym typeface="Inter-Regular"/>
              </a:rPr>
              <a:t>Componentes MECI</a:t>
            </a:r>
            <a:endParaRPr kumimoji="0" lang="es-MX" sz="2500" b="1" i="0" u="none" strike="noStrike" kern="14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Inter-Regular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644238-7BA2-41D3-A52D-E6AAF059B486}"/>
              </a:ext>
            </a:extLst>
          </p:cNvPr>
          <p:cNvGrpSpPr/>
          <p:nvPr/>
        </p:nvGrpSpPr>
        <p:grpSpPr>
          <a:xfrm>
            <a:off x="268326" y="2411760"/>
            <a:ext cx="931414" cy="659685"/>
            <a:chOff x="4469970" y="5016963"/>
            <a:chExt cx="2164950" cy="145746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BE9645B-3CA1-4D2F-A558-C4D3E58F4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7" r="75889" b="61457"/>
            <a:stretch/>
          </p:blipFill>
          <p:spPr>
            <a:xfrm>
              <a:off x="4469970" y="5016963"/>
              <a:ext cx="1410788" cy="1457462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75E46B5A-A9ED-4CB3-B265-53E39DA52D55}"/>
                </a:ext>
              </a:extLst>
            </p:cNvPr>
            <p:cNvCxnSpPr/>
            <p:nvPr/>
          </p:nvCxnSpPr>
          <p:spPr>
            <a:xfrm>
              <a:off x="5837845" y="5512533"/>
              <a:ext cx="797075" cy="7328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32A6E65-CFC1-4A72-BF8E-2192E44735A3}"/>
              </a:ext>
            </a:extLst>
          </p:cNvPr>
          <p:cNvGrpSpPr/>
          <p:nvPr/>
        </p:nvGrpSpPr>
        <p:grpSpPr>
          <a:xfrm>
            <a:off x="1095455" y="2266255"/>
            <a:ext cx="3340360" cy="1934965"/>
            <a:chOff x="2901820" y="4432041"/>
            <a:chExt cx="3340360" cy="193496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B0676BE-1F57-484E-9E5F-39B7D94FA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934965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2F964BD-422A-47AC-BFF3-E60EED356A5F}"/>
                </a:ext>
              </a:extLst>
            </p:cNvPr>
            <p:cNvSpPr/>
            <p:nvPr/>
          </p:nvSpPr>
          <p:spPr>
            <a:xfrm>
              <a:off x="3141307" y="4597862"/>
              <a:ext cx="310087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Componentes: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1. Ambiente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2. Evaluación del riesgo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3. Actividades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4. Información y comunicación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5. Actividades de monitoreo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A361B6-497F-498E-92B8-6734FD1E9378}"/>
              </a:ext>
            </a:extLst>
          </p:cNvPr>
          <p:cNvGrpSpPr/>
          <p:nvPr/>
        </p:nvGrpSpPr>
        <p:grpSpPr>
          <a:xfrm>
            <a:off x="6263642" y="2332862"/>
            <a:ext cx="1297454" cy="709540"/>
            <a:chOff x="5419615" y="2789499"/>
            <a:chExt cx="1297454" cy="709540"/>
          </a:xfrm>
        </p:grpSpPr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9E9750AE-DC39-4073-90FB-7E0CEF2D8103}"/>
                </a:ext>
              </a:extLst>
            </p:cNvPr>
            <p:cNvSpPr txBox="1"/>
            <p:nvPr/>
          </p:nvSpPr>
          <p:spPr>
            <a:xfrm>
              <a:off x="5419615" y="3237429"/>
              <a:ext cx="129745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4B8C6A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Talento</a:t>
              </a:r>
              <a:r>
                <a:rPr kumimoji="0" lang="en-US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4B8C6A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humano</a:t>
              </a:r>
              <a:endParaRPr kumimoji="0" lang="es-ES_tradnl" sz="1100" b="1" i="0" u="none" strike="noStrike" kern="1400" cap="none" spc="100" normalizeH="0" baseline="0" noProof="0" dirty="0">
                <a:ln>
                  <a:noFill/>
                </a:ln>
                <a:solidFill>
                  <a:srgbClr val="4B8C6A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DDD81C2-6B6A-440C-AAF9-77760FFE7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4" t="40662" r="47138" b="51577"/>
            <a:stretch/>
          </p:blipFill>
          <p:spPr>
            <a:xfrm>
              <a:off x="5602148" y="2789499"/>
              <a:ext cx="844952" cy="532435"/>
            </a:xfrm>
            <a:prstGeom prst="rect">
              <a:avLst/>
            </a:prstGeom>
          </p:spPr>
        </p:pic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E01A2D8-9E7D-4EB2-9D8B-961B497FBDD6}"/>
              </a:ext>
            </a:extLst>
          </p:cNvPr>
          <p:cNvCxnSpPr>
            <a:cxnSpLocks/>
          </p:cNvCxnSpPr>
          <p:nvPr/>
        </p:nvCxnSpPr>
        <p:spPr>
          <a:xfrm>
            <a:off x="3105150" y="2855006"/>
            <a:ext cx="298518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  <a:effectLst/>
        </p:spPr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403EBE-E8FE-44EE-90AC-41270F9639B6}"/>
              </a:ext>
            </a:extLst>
          </p:cNvPr>
          <p:cNvSpPr/>
          <p:nvPr/>
        </p:nvSpPr>
        <p:spPr>
          <a:xfrm>
            <a:off x="7907736" y="2363159"/>
            <a:ext cx="3600440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Gestión Estratégica del Talento Humano 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Integridad en el Servicio Público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B7FE5FF-24BA-4EE8-B8BC-2BDFF7523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207" y="2386637"/>
            <a:ext cx="604534" cy="65576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14B93EF-3226-4A18-933B-346C70DA4167}"/>
              </a:ext>
            </a:extLst>
          </p:cNvPr>
          <p:cNvSpPr/>
          <p:nvPr/>
        </p:nvSpPr>
        <p:spPr>
          <a:xfrm>
            <a:off x="6086134" y="1737280"/>
            <a:ext cx="1543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Dimensión</a:t>
            </a:r>
            <a:endParaRPr lang="es-CO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74F235-5B96-4C77-B5EA-D5065E8571CB}"/>
              </a:ext>
            </a:extLst>
          </p:cNvPr>
          <p:cNvSpPr/>
          <p:nvPr/>
        </p:nvSpPr>
        <p:spPr>
          <a:xfrm>
            <a:off x="8343111" y="1790889"/>
            <a:ext cx="223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Políticas Asociadas</a:t>
            </a:r>
            <a:endParaRPr lang="es-CO" dirty="0"/>
          </a:p>
        </p:txBody>
      </p:sp>
      <p:pic>
        <p:nvPicPr>
          <p:cNvPr id="19" name="Imagen 20">
            <a:extLst>
              <a:ext uri="{FF2B5EF4-FFF2-40B4-BE49-F238E27FC236}">
                <a16:creationId xmlns:a16="http://schemas.microsoft.com/office/drawing/2014/main" id="{AFA4C262-2963-4690-A311-D8F9E9BF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94" y="3241821"/>
            <a:ext cx="1807931" cy="73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D94BD7E-D38A-453D-A7E4-4D4A784B51A5}"/>
              </a:ext>
            </a:extLst>
          </p:cNvPr>
          <p:cNvGrpSpPr/>
          <p:nvPr/>
        </p:nvGrpSpPr>
        <p:grpSpPr>
          <a:xfrm>
            <a:off x="5897243" y="3758340"/>
            <a:ext cx="1656631" cy="1316338"/>
            <a:chOff x="5892800" y="2447636"/>
            <a:chExt cx="2974109" cy="2493818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C31643C-F49B-4A8D-991E-559E2453C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7" t="35544" r="27297" b="28105"/>
            <a:stretch/>
          </p:blipFill>
          <p:spPr>
            <a:xfrm>
              <a:off x="5892800" y="2447636"/>
              <a:ext cx="2974109" cy="2493818"/>
            </a:xfrm>
            <a:prstGeom prst="rect">
              <a:avLst/>
            </a:prstGeom>
          </p:spPr>
        </p:pic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4151EB15-1445-4608-989A-24F3132F3298}"/>
                </a:ext>
              </a:extLst>
            </p:cNvPr>
            <p:cNvSpPr txBox="1"/>
            <p:nvPr/>
          </p:nvSpPr>
          <p:spPr>
            <a:xfrm>
              <a:off x="5961353" y="3011501"/>
              <a:ext cx="1907967" cy="9207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5CC9DC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Gestión con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5CC9DC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valores para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5CC9DC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resultados</a:t>
              </a:r>
              <a:endParaRPr kumimoji="0" lang="en-US" sz="1100" b="1" i="0" u="none" strike="noStrike" kern="1400" cap="none" spc="100" normalizeH="0" baseline="0" noProof="0" dirty="0">
                <a:ln>
                  <a:noFill/>
                </a:ln>
                <a:solidFill>
                  <a:srgbClr val="5CC9DC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BB1BCB6-D82A-4972-BAE3-67259B5DD968}"/>
              </a:ext>
            </a:extLst>
          </p:cNvPr>
          <p:cNvSpPr/>
          <p:nvPr/>
        </p:nvSpPr>
        <p:spPr>
          <a:xfrm>
            <a:off x="7907736" y="3251908"/>
            <a:ext cx="3600440" cy="116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Planeación Institucional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Fortalecimiento Organizacional y simplificación de procesos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O" sz="1200" b="1" dirty="0">
                <a:solidFill>
                  <a:srgbClr val="E7E6E6">
                    <a:lumMod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Gobierno Digital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C92D376-C971-4ACA-8681-4A5539651E25}"/>
              </a:ext>
            </a:extLst>
          </p:cNvPr>
          <p:cNvCxnSpPr>
            <a:cxnSpLocks/>
          </p:cNvCxnSpPr>
          <p:nvPr/>
        </p:nvCxnSpPr>
        <p:spPr>
          <a:xfrm>
            <a:off x="3279009" y="3099660"/>
            <a:ext cx="2656419" cy="338865"/>
          </a:xfrm>
          <a:prstGeom prst="line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  <a:effectLst/>
        </p:spPr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68CBD068-2087-44FA-85D3-933C8E1038E9}"/>
              </a:ext>
            </a:extLst>
          </p:cNvPr>
          <p:cNvCxnSpPr>
            <a:cxnSpLocks/>
          </p:cNvCxnSpPr>
          <p:nvPr/>
        </p:nvCxnSpPr>
        <p:spPr>
          <a:xfrm>
            <a:off x="3279009" y="3333750"/>
            <a:ext cx="2618234" cy="321213"/>
          </a:xfrm>
          <a:prstGeom prst="line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33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2;p46">
            <a:extLst>
              <a:ext uri="{FF2B5EF4-FFF2-40B4-BE49-F238E27FC236}">
                <a16:creationId xmlns:a16="http://schemas.microsoft.com/office/drawing/2014/main" id="{30F77429-0E7F-4A59-B59A-D10040D8CFA1}"/>
              </a:ext>
            </a:extLst>
          </p:cNvPr>
          <p:cNvSpPr txBox="1">
            <a:spLocks/>
          </p:cNvSpPr>
          <p:nvPr/>
        </p:nvSpPr>
        <p:spPr>
          <a:xfrm>
            <a:off x="1531835" y="76200"/>
            <a:ext cx="867028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algn="ctr" defTabSz="914377">
              <a:defRPr sz="2500" b="1" kern="1400" spc="10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Articulación Políticas Gestión y </a:t>
            </a:r>
            <a:r>
              <a:rPr kumimoji="0" lang="es-CO" sz="2500" b="1" i="0" u="none" strike="noStrike" kern="1400" cap="none" spc="10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Desempeño</a:t>
            </a: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 MIPG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ym typeface="Inter-Regular"/>
              </a:rPr>
              <a:t>Componentes MECI</a:t>
            </a:r>
            <a:endParaRPr kumimoji="0" lang="es-MX" sz="2500" b="1" i="0" u="none" strike="noStrike" kern="14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Inter-Regular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644238-7BA2-41D3-A52D-E6AAF059B486}"/>
              </a:ext>
            </a:extLst>
          </p:cNvPr>
          <p:cNvGrpSpPr/>
          <p:nvPr/>
        </p:nvGrpSpPr>
        <p:grpSpPr>
          <a:xfrm>
            <a:off x="76634" y="2914619"/>
            <a:ext cx="931414" cy="659685"/>
            <a:chOff x="4469970" y="5016963"/>
            <a:chExt cx="2164950" cy="145746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BE9645B-3CA1-4D2F-A558-C4D3E58F4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7" r="75889" b="61457"/>
            <a:stretch/>
          </p:blipFill>
          <p:spPr>
            <a:xfrm>
              <a:off x="4469970" y="5016963"/>
              <a:ext cx="1410788" cy="1457462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75E46B5A-A9ED-4CB3-B265-53E39DA52D55}"/>
                </a:ext>
              </a:extLst>
            </p:cNvPr>
            <p:cNvCxnSpPr/>
            <p:nvPr/>
          </p:nvCxnSpPr>
          <p:spPr>
            <a:xfrm>
              <a:off x="5837845" y="5512533"/>
              <a:ext cx="797075" cy="7328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32A6E65-CFC1-4A72-BF8E-2192E44735A3}"/>
              </a:ext>
            </a:extLst>
          </p:cNvPr>
          <p:cNvGrpSpPr/>
          <p:nvPr/>
        </p:nvGrpSpPr>
        <p:grpSpPr>
          <a:xfrm>
            <a:off x="903763" y="2769114"/>
            <a:ext cx="3340360" cy="1934965"/>
            <a:chOff x="2901820" y="4432041"/>
            <a:chExt cx="3340360" cy="193496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B0676BE-1F57-484E-9E5F-39B7D94FA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934965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2F964BD-422A-47AC-BFF3-E60EED356A5F}"/>
                </a:ext>
              </a:extLst>
            </p:cNvPr>
            <p:cNvSpPr/>
            <p:nvPr/>
          </p:nvSpPr>
          <p:spPr>
            <a:xfrm>
              <a:off x="3141307" y="4597862"/>
              <a:ext cx="310087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Componentes: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1. Ambiente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2. Evaluación del riesgo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3. Actividades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4. Información y comunicación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5. Actividades de monitoreo</a:t>
              </a:r>
            </a:p>
          </p:txBody>
        </p: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E01A2D8-9E7D-4EB2-9D8B-961B497FBDD6}"/>
              </a:ext>
            </a:extLst>
          </p:cNvPr>
          <p:cNvCxnSpPr>
            <a:cxnSpLocks/>
          </p:cNvCxnSpPr>
          <p:nvPr/>
        </p:nvCxnSpPr>
        <p:spPr>
          <a:xfrm flipV="1">
            <a:off x="3542108" y="3736596"/>
            <a:ext cx="1180868" cy="319091"/>
          </a:xfrm>
          <a:prstGeom prst="line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  <a:effectLst/>
        </p:spPr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2B7FE5FF-24BA-4EE8-B8BC-2BDFF7523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832" y="2374960"/>
            <a:ext cx="604534" cy="65576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14B93EF-3226-4A18-933B-346C70DA4167}"/>
              </a:ext>
            </a:extLst>
          </p:cNvPr>
          <p:cNvSpPr/>
          <p:nvPr/>
        </p:nvSpPr>
        <p:spPr>
          <a:xfrm>
            <a:off x="5286034" y="1737073"/>
            <a:ext cx="1543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Dimensión</a:t>
            </a:r>
            <a:endParaRPr lang="es-CO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74F235-5B96-4C77-B5EA-D5065E8571CB}"/>
              </a:ext>
            </a:extLst>
          </p:cNvPr>
          <p:cNvSpPr/>
          <p:nvPr/>
        </p:nvSpPr>
        <p:spPr>
          <a:xfrm>
            <a:off x="8343111" y="1790889"/>
            <a:ext cx="223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Políticas Asociadas</a:t>
            </a:r>
            <a:endParaRPr lang="es-CO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BB1BCB6-D82A-4972-BAE3-67259B5DD968}"/>
              </a:ext>
            </a:extLst>
          </p:cNvPr>
          <p:cNvSpPr/>
          <p:nvPr/>
        </p:nvSpPr>
        <p:spPr>
          <a:xfrm>
            <a:off x="7947876" y="2318705"/>
            <a:ext cx="3600440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914377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srgbClr val="E7E6E6">
                    <a:lumMod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Transparencia, Acceso a la Información y lucha contra la Corrupción</a:t>
            </a:r>
          </a:p>
          <a:p>
            <a:pPr marL="285750" lvl="0" indent="-285750" algn="just" defTabSz="914377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CO" sz="1200" b="1" dirty="0">
                <a:solidFill>
                  <a:srgbClr val="E7E6E6">
                    <a:lumMod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Gestión Documental </a:t>
            </a:r>
          </a:p>
          <a:p>
            <a:pPr marL="285750" lvl="0" indent="-285750" algn="just" defTabSz="914377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srgbClr val="E7E6E6">
                    <a:lumMod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Gestión de la Información Estadística</a:t>
            </a:r>
          </a:p>
          <a:p>
            <a:pPr marL="285750" lvl="0" indent="-285750" algn="just" defTabSz="914377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srgbClr val="E7E6E6">
                    <a:lumMod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Gestión del Conocimiento y la Innovación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8548921-C37E-460A-B289-DAB00F333CEC}"/>
              </a:ext>
            </a:extLst>
          </p:cNvPr>
          <p:cNvGrpSpPr/>
          <p:nvPr/>
        </p:nvGrpSpPr>
        <p:grpSpPr>
          <a:xfrm>
            <a:off x="4576475" y="1384099"/>
            <a:ext cx="3039049" cy="2858483"/>
            <a:chOff x="7232129" y="534754"/>
            <a:chExt cx="3039049" cy="285848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755E03D3-1D33-433B-945D-AC10EACE6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8" t="-4835" r="23682" b="19268"/>
            <a:stretch/>
          </p:blipFill>
          <p:spPr>
            <a:xfrm>
              <a:off x="7232129" y="534754"/>
              <a:ext cx="3039049" cy="2858483"/>
            </a:xfrm>
            <a:prstGeom prst="rect">
              <a:avLst/>
            </a:prstGeom>
          </p:spPr>
        </p:pic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7AE36DBB-552F-41EA-AC85-57B2DFFCB202}"/>
                </a:ext>
              </a:extLst>
            </p:cNvPr>
            <p:cNvSpPr txBox="1"/>
            <p:nvPr/>
          </p:nvSpPr>
          <p:spPr>
            <a:xfrm>
              <a:off x="8216900" y="1658772"/>
              <a:ext cx="131947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DE693A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Información 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DE693A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comunicación</a:t>
              </a:r>
              <a:endParaRPr kumimoji="0" lang="en-US" sz="1100" b="1" i="0" u="none" strike="noStrike" kern="1400" cap="none" spc="100" normalizeH="0" baseline="0" noProof="0" dirty="0">
                <a:ln>
                  <a:noFill/>
                </a:ln>
                <a:solidFill>
                  <a:srgbClr val="DE693A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CF77137-231C-409B-97D5-44E7AA8B9D88}"/>
              </a:ext>
            </a:extLst>
          </p:cNvPr>
          <p:cNvSpPr/>
          <p:nvPr/>
        </p:nvSpPr>
        <p:spPr>
          <a:xfrm>
            <a:off x="7217633" y="3920342"/>
            <a:ext cx="2306368" cy="196976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Internamente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Efectividad de los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sistemas de información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para la captura de datos y su capacidad para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generar información para la toma de decisiones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Se garantiza la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integridad, confidencialidad y disponibilidad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de los datos e información.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782F9FD-5E35-43AB-BF0B-11EF42DBAF1F}"/>
              </a:ext>
            </a:extLst>
          </p:cNvPr>
          <p:cNvSpPr/>
          <p:nvPr/>
        </p:nvSpPr>
        <p:spPr>
          <a:xfrm>
            <a:off x="9552576" y="3920342"/>
            <a:ext cx="2300572" cy="252376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Externamente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Comunicación con los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grupos de valor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y otras partes interesadas.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Funcionamiento canales de comunicación y su actualización para garantizar información al día.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Análisis y evaluación de la percepción ciudadana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y sus mejoras hacia el portafolio de productos y servicios de la entidad.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88781F5-3A28-4E60-95E2-41D34FB65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324" y="4391074"/>
            <a:ext cx="2140653" cy="9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3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2;p46">
            <a:extLst>
              <a:ext uri="{FF2B5EF4-FFF2-40B4-BE49-F238E27FC236}">
                <a16:creationId xmlns:a16="http://schemas.microsoft.com/office/drawing/2014/main" id="{30F77429-0E7F-4A59-B59A-D10040D8CFA1}"/>
              </a:ext>
            </a:extLst>
          </p:cNvPr>
          <p:cNvSpPr txBox="1">
            <a:spLocks/>
          </p:cNvSpPr>
          <p:nvPr/>
        </p:nvSpPr>
        <p:spPr>
          <a:xfrm>
            <a:off x="1531835" y="76200"/>
            <a:ext cx="867028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algn="ctr" defTabSz="914377">
              <a:defRPr sz="2500" b="1" kern="1400" spc="10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Articulación Políticas Gestión y </a:t>
            </a:r>
            <a:r>
              <a:rPr kumimoji="0" lang="es-CO" sz="2500" b="1" i="0" u="none" strike="noStrike" kern="1400" cap="none" spc="10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Desempeño</a:t>
            </a:r>
            <a:r>
              <a:rPr kumimoji="0" lang="es-MX" sz="25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 MIPG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ym typeface="Inter-Regular"/>
              </a:rPr>
              <a:t>Componentes MECI</a:t>
            </a:r>
            <a:endParaRPr kumimoji="0" lang="es-MX" sz="2500" b="1" i="0" u="none" strike="noStrike" kern="14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Inter-Regular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644238-7BA2-41D3-A52D-E6AAF059B486}"/>
              </a:ext>
            </a:extLst>
          </p:cNvPr>
          <p:cNvGrpSpPr/>
          <p:nvPr/>
        </p:nvGrpSpPr>
        <p:grpSpPr>
          <a:xfrm>
            <a:off x="76634" y="2914619"/>
            <a:ext cx="931414" cy="659685"/>
            <a:chOff x="4469970" y="5016963"/>
            <a:chExt cx="2164950" cy="145746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BE9645B-3CA1-4D2F-A558-C4D3E58F4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7" r="75889" b="61457"/>
            <a:stretch/>
          </p:blipFill>
          <p:spPr>
            <a:xfrm>
              <a:off x="4469970" y="5016963"/>
              <a:ext cx="1410788" cy="1457462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75E46B5A-A9ED-4CB3-B265-53E39DA52D55}"/>
                </a:ext>
              </a:extLst>
            </p:cNvPr>
            <p:cNvCxnSpPr/>
            <p:nvPr/>
          </p:nvCxnSpPr>
          <p:spPr>
            <a:xfrm>
              <a:off x="5837845" y="5512533"/>
              <a:ext cx="797075" cy="7328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32A6E65-CFC1-4A72-BF8E-2192E44735A3}"/>
              </a:ext>
            </a:extLst>
          </p:cNvPr>
          <p:cNvGrpSpPr/>
          <p:nvPr/>
        </p:nvGrpSpPr>
        <p:grpSpPr>
          <a:xfrm>
            <a:off x="903763" y="2769114"/>
            <a:ext cx="3340360" cy="1934965"/>
            <a:chOff x="2901820" y="4432041"/>
            <a:chExt cx="3340360" cy="193496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B0676BE-1F57-484E-9E5F-39B7D94FA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934965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2F964BD-422A-47AC-BFF3-E60EED356A5F}"/>
                </a:ext>
              </a:extLst>
            </p:cNvPr>
            <p:cNvSpPr/>
            <p:nvPr/>
          </p:nvSpPr>
          <p:spPr>
            <a:xfrm>
              <a:off x="3141307" y="4597862"/>
              <a:ext cx="310087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Componentes: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1. Ambiente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2. Evaluación del riesgo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3. Actividades de control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4. Información y comunicación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  <a:sym typeface="Arial"/>
                </a:rPr>
                <a:t>5. Actividades de monitoreo</a:t>
              </a:r>
            </a:p>
          </p:txBody>
        </p: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E01A2D8-9E7D-4EB2-9D8B-961B497FBDD6}"/>
              </a:ext>
            </a:extLst>
          </p:cNvPr>
          <p:cNvCxnSpPr>
            <a:cxnSpLocks/>
          </p:cNvCxnSpPr>
          <p:nvPr/>
        </p:nvCxnSpPr>
        <p:spPr>
          <a:xfrm flipV="1">
            <a:off x="3353798" y="3657600"/>
            <a:ext cx="1561102" cy="663254"/>
          </a:xfrm>
          <a:prstGeom prst="line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  <a:effectLst/>
        </p:spPr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2B7FE5FF-24BA-4EE8-B8BC-2BDFF7523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207" y="2386637"/>
            <a:ext cx="604534" cy="65576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14B93EF-3226-4A18-933B-346C70DA4167}"/>
              </a:ext>
            </a:extLst>
          </p:cNvPr>
          <p:cNvSpPr/>
          <p:nvPr/>
        </p:nvSpPr>
        <p:spPr>
          <a:xfrm>
            <a:off x="5095534" y="1737073"/>
            <a:ext cx="1543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Dimensión</a:t>
            </a:r>
            <a:endParaRPr lang="es-CO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74F235-5B96-4C77-B5EA-D5065E8571CB}"/>
              </a:ext>
            </a:extLst>
          </p:cNvPr>
          <p:cNvSpPr/>
          <p:nvPr/>
        </p:nvSpPr>
        <p:spPr>
          <a:xfrm>
            <a:off x="8343111" y="1790889"/>
            <a:ext cx="223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Políticas Asociadas</a:t>
            </a:r>
            <a:endParaRPr lang="es-CO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BB1BCB6-D82A-4972-BAE3-67259B5DD968}"/>
              </a:ext>
            </a:extLst>
          </p:cNvPr>
          <p:cNvSpPr/>
          <p:nvPr/>
        </p:nvSpPr>
        <p:spPr>
          <a:xfrm>
            <a:off x="8057980" y="2249773"/>
            <a:ext cx="3303708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914377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srgbClr val="E7E6E6">
                    <a:lumMod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 Interno</a:t>
            </a:r>
          </a:p>
          <a:p>
            <a:pPr marL="285750" lvl="0" indent="-285750" algn="just" defTabSz="914377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200" b="1" dirty="0">
                <a:solidFill>
                  <a:srgbClr val="E7E6E6">
                    <a:lumMod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Seguimiento y evaluación del desempeño institucional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2E78851-E3EC-4650-BA81-0BD0AD661806}"/>
              </a:ext>
            </a:extLst>
          </p:cNvPr>
          <p:cNvGrpSpPr/>
          <p:nvPr/>
        </p:nvGrpSpPr>
        <p:grpSpPr>
          <a:xfrm>
            <a:off x="4775917" y="2219296"/>
            <a:ext cx="2036404" cy="1099635"/>
            <a:chOff x="2090960" y="3448964"/>
            <a:chExt cx="3455125" cy="2120202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3D7B2B0-7CC8-4670-9DB6-464212FD2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6" t="41318" r="47583" b="27766"/>
            <a:stretch/>
          </p:blipFill>
          <p:spPr>
            <a:xfrm>
              <a:off x="2090960" y="3448964"/>
              <a:ext cx="3245618" cy="2120202"/>
            </a:xfrm>
            <a:prstGeom prst="rect">
              <a:avLst/>
            </a:prstGeom>
          </p:spPr>
        </p:pic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5681D1E9-9889-46AC-816B-8E01C1D28594}"/>
                </a:ext>
              </a:extLst>
            </p:cNvPr>
            <p:cNvSpPr txBox="1"/>
            <p:nvPr/>
          </p:nvSpPr>
          <p:spPr>
            <a:xfrm>
              <a:off x="3310907" y="3640883"/>
              <a:ext cx="2235178" cy="8307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EB7A24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Evaluación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400" cap="none" spc="100" normalizeH="0" baseline="0" noProof="0" dirty="0">
                  <a:ln>
                    <a:noFill/>
                  </a:ln>
                  <a:solidFill>
                    <a:srgbClr val="EB7A24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de resultados</a:t>
              </a:r>
              <a:endParaRPr kumimoji="0" lang="en-US" sz="1100" b="1" i="0" u="none" strike="noStrike" kern="1400" cap="none" spc="100" normalizeH="0" baseline="0" noProof="0" dirty="0">
                <a:ln>
                  <a:noFill/>
                </a:ln>
                <a:solidFill>
                  <a:srgbClr val="EB7A2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pic>
        <p:nvPicPr>
          <p:cNvPr id="24" name="Imagen 45">
            <a:extLst>
              <a:ext uri="{FF2B5EF4-FFF2-40B4-BE49-F238E27FC236}">
                <a16:creationId xmlns:a16="http://schemas.microsoft.com/office/drawing/2014/main" id="{A8E871E8-906E-4A99-8831-396BB421BD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7" t="22742" r="18735" b="20161"/>
          <a:stretch/>
        </p:blipFill>
        <p:spPr>
          <a:xfrm>
            <a:off x="5321350" y="3513496"/>
            <a:ext cx="819055" cy="807356"/>
          </a:xfrm>
          <a:prstGeom prst="rect">
            <a:avLst/>
          </a:prstGeom>
        </p:spPr>
      </p:pic>
      <p:sp>
        <p:nvSpPr>
          <p:cNvPr id="25" name="TextBox 17">
            <a:extLst>
              <a:ext uri="{FF2B5EF4-FFF2-40B4-BE49-F238E27FC236}">
                <a16:creationId xmlns:a16="http://schemas.microsoft.com/office/drawing/2014/main" id="{C929D509-CD87-4683-B9F7-CAB6B6929651}"/>
              </a:ext>
            </a:extLst>
          </p:cNvPr>
          <p:cNvSpPr txBox="1"/>
          <p:nvPr/>
        </p:nvSpPr>
        <p:spPr>
          <a:xfrm>
            <a:off x="5209187" y="4433384"/>
            <a:ext cx="131738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40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Auditoría Interna y Externa</a:t>
            </a:r>
            <a:endParaRPr kumimoji="0" lang="en-US" sz="1100" b="1" i="0" u="none" strike="noStrike" kern="1400" cap="none" spc="1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B2486B4-1A77-4553-B84F-071F891C45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0" t="17444" r="-3741" b="18345"/>
          <a:stretch/>
        </p:blipFill>
        <p:spPr>
          <a:xfrm>
            <a:off x="5250488" y="4976803"/>
            <a:ext cx="1276083" cy="655765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1F50E0FF-33C1-4B9A-AC05-E1E9502713C0}"/>
              </a:ext>
            </a:extLst>
          </p:cNvPr>
          <p:cNvSpPr/>
          <p:nvPr/>
        </p:nvSpPr>
        <p:spPr>
          <a:xfrm>
            <a:off x="4867275" y="5697475"/>
            <a:ext cx="2120240" cy="76943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defRPr/>
            </a:pPr>
            <a:r>
              <a:rPr lang="es-CO" sz="1100" b="1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sym typeface="Arial"/>
              </a:rPr>
              <a:t>Otras fuentes externas de evaluación </a:t>
            </a:r>
          </a:p>
          <a:p>
            <a:pPr algn="ctr">
              <a:defRPr/>
            </a:pPr>
            <a:r>
              <a:rPr lang="es-CO" sz="1100" b="1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sym typeface="Arial"/>
              </a:rPr>
              <a:t>(Ej. Medición Desempeño Institucional)</a:t>
            </a:r>
          </a:p>
        </p:txBody>
      </p:sp>
    </p:spTree>
    <p:extLst>
      <p:ext uri="{BB962C8B-B14F-4D97-AF65-F5344CB8AC3E}">
        <p14:creationId xmlns:p14="http://schemas.microsoft.com/office/powerpoint/2010/main" val="300147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17-11-08 a las 12.50.38 p.m..png">
            <a:extLst>
              <a:ext uri="{FF2B5EF4-FFF2-40B4-BE49-F238E27FC236}">
                <a16:creationId xmlns:a16="http://schemas.microsoft.com/office/drawing/2014/main" id="{38F9DEF9-876E-4072-9675-7B5B3ABBC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0" y="930178"/>
            <a:ext cx="2927672" cy="173230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7D9F7E-0D26-4F84-928D-200D74EA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5570" r="6015" b="15736"/>
          <a:stretch/>
        </p:blipFill>
        <p:spPr>
          <a:xfrm>
            <a:off x="1390201" y="0"/>
            <a:ext cx="1129718" cy="1033277"/>
          </a:xfrm>
          <a:prstGeom prst="rect">
            <a:avLst/>
          </a:prstGeom>
        </p:spPr>
      </p:pic>
      <p:sp>
        <p:nvSpPr>
          <p:cNvPr id="3" name="Google Shape;622;p46">
            <a:extLst>
              <a:ext uri="{FF2B5EF4-FFF2-40B4-BE49-F238E27FC236}">
                <a16:creationId xmlns:a16="http://schemas.microsoft.com/office/drawing/2014/main" id="{A3F9F454-8E2A-4B40-B63D-5CF100107831}"/>
              </a:ext>
            </a:extLst>
          </p:cNvPr>
          <p:cNvSpPr txBox="1">
            <a:spLocks/>
          </p:cNvSpPr>
          <p:nvPr/>
        </p:nvSpPr>
        <p:spPr>
          <a:xfrm>
            <a:off x="2543128" y="250353"/>
            <a:ext cx="8048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defTabSz="914377">
              <a:defRPr sz="2800" b="1" u="sng" kern="1400" spc="100">
                <a:solidFill>
                  <a:srgbClr val="0070C0"/>
                </a:solidFill>
                <a:latin typeface="Work Sans Mediu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4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Inter-Regular"/>
              </a:rPr>
              <a:t>Evaluación Integral de la Gestión y Control </a:t>
            </a: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EBA075DB-236A-493A-A3AA-B6513006074F}"/>
              </a:ext>
            </a:extLst>
          </p:cNvPr>
          <p:cNvSpPr/>
          <p:nvPr/>
        </p:nvSpPr>
        <p:spPr>
          <a:xfrm>
            <a:off x="738041" y="1626540"/>
            <a:ext cx="2732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4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Jefe de Planeación o quien haga sus veces</a:t>
            </a:r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id="{21333C18-AE6B-4933-96F6-CDF2ED9B08B6}"/>
              </a:ext>
            </a:extLst>
          </p:cNvPr>
          <p:cNvSpPr/>
          <p:nvPr/>
        </p:nvSpPr>
        <p:spPr>
          <a:xfrm>
            <a:off x="7486763" y="1626540"/>
            <a:ext cx="357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4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Jefe de Control Interno o quien haga sus veces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DA40BBF-4BA2-4147-9B70-6258E83D4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4" b="82045"/>
          <a:stretch/>
        </p:blipFill>
        <p:spPr>
          <a:xfrm>
            <a:off x="7281035" y="930178"/>
            <a:ext cx="843790" cy="8436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A62B1D1-797D-497A-AC74-BD716A612F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66" y="1217944"/>
            <a:ext cx="876150" cy="706728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4707DA27-CAD1-48F2-90A7-0F984F0F37A7}"/>
              </a:ext>
            </a:extLst>
          </p:cNvPr>
          <p:cNvSpPr/>
          <p:nvPr/>
        </p:nvSpPr>
        <p:spPr>
          <a:xfrm>
            <a:off x="754753" y="2391648"/>
            <a:ext cx="3185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Visión integral de la gestión institucional que permite contar con la estructura de control.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EB09C2B-C1EB-4FF0-BAFD-D64921AE26E0}"/>
              </a:ext>
            </a:extLst>
          </p:cNvPr>
          <p:cNvGrpSpPr/>
          <p:nvPr/>
        </p:nvGrpSpPr>
        <p:grpSpPr>
          <a:xfrm>
            <a:off x="226284" y="2589375"/>
            <a:ext cx="380678" cy="217772"/>
            <a:chOff x="1223241" y="3196289"/>
            <a:chExt cx="756771" cy="39357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E651055F-7E19-47D6-AE40-C74104F5D266}"/>
                </a:ext>
              </a:extLst>
            </p:cNvPr>
            <p:cNvSpPr/>
            <p:nvPr/>
          </p:nvSpPr>
          <p:spPr>
            <a:xfrm rot="16200000" flipH="1">
              <a:off x="1561638" y="3239596"/>
              <a:ext cx="97092" cy="404055"/>
            </a:xfrm>
            <a:custGeom>
              <a:avLst/>
              <a:gdLst>
                <a:gd name="connsiteX0" fmla="*/ 0 w 9889724"/>
                <a:gd name="connsiteY0" fmla="*/ 8878 h 2787588"/>
                <a:gd name="connsiteX1" fmla="*/ 3409025 w 9889724"/>
                <a:gd name="connsiteY1" fmla="*/ 8878 h 2787588"/>
                <a:gd name="connsiteX2" fmla="*/ 3409025 w 9889724"/>
                <a:gd name="connsiteY2" fmla="*/ 2787588 h 2787588"/>
                <a:gd name="connsiteX3" fmla="*/ 6569476 w 9889724"/>
                <a:gd name="connsiteY3" fmla="*/ 2787588 h 2787588"/>
                <a:gd name="connsiteX4" fmla="*/ 6569476 w 9889724"/>
                <a:gd name="connsiteY4" fmla="*/ 0 h 2787588"/>
                <a:gd name="connsiteX5" fmla="*/ 9889724 w 9889724"/>
                <a:gd name="connsiteY5" fmla="*/ 0 h 2787588"/>
                <a:gd name="connsiteX0" fmla="*/ 0 w 6569476"/>
                <a:gd name="connsiteY0" fmla="*/ 8878 h 2787588"/>
                <a:gd name="connsiteX1" fmla="*/ 3409025 w 6569476"/>
                <a:gd name="connsiteY1" fmla="*/ 8878 h 2787588"/>
                <a:gd name="connsiteX2" fmla="*/ 3409025 w 6569476"/>
                <a:gd name="connsiteY2" fmla="*/ 2787588 h 2787588"/>
                <a:gd name="connsiteX3" fmla="*/ 6569476 w 6569476"/>
                <a:gd name="connsiteY3" fmla="*/ 2787588 h 2787588"/>
                <a:gd name="connsiteX4" fmla="*/ 6569476 w 6569476"/>
                <a:gd name="connsiteY4" fmla="*/ 0 h 2787588"/>
                <a:gd name="connsiteX0" fmla="*/ 0 w 6569476"/>
                <a:gd name="connsiteY0" fmla="*/ 1 h 2778711"/>
                <a:gd name="connsiteX1" fmla="*/ 3409025 w 6569476"/>
                <a:gd name="connsiteY1" fmla="*/ 1 h 2778711"/>
                <a:gd name="connsiteX2" fmla="*/ 3409025 w 6569476"/>
                <a:gd name="connsiteY2" fmla="*/ 2778711 h 2778711"/>
                <a:gd name="connsiteX3" fmla="*/ 6569476 w 6569476"/>
                <a:gd name="connsiteY3" fmla="*/ 2778711 h 2778711"/>
                <a:gd name="connsiteX0" fmla="*/ 0 w 3409025"/>
                <a:gd name="connsiteY0" fmla="*/ -1 h 2778709"/>
                <a:gd name="connsiteX1" fmla="*/ 3409025 w 3409025"/>
                <a:gd name="connsiteY1" fmla="*/ -1 h 2778709"/>
                <a:gd name="connsiteX2" fmla="*/ 3409025 w 3409025"/>
                <a:gd name="connsiteY2" fmla="*/ 2778709 h 2778709"/>
                <a:gd name="connsiteX0" fmla="*/ 0 w 0"/>
                <a:gd name="connsiteY0" fmla="*/ -1 h 2778709"/>
                <a:gd name="connsiteX1" fmla="*/ 0 w 0"/>
                <a:gd name="connsiteY1" fmla="*/ 2778709 h 27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78709">
                  <a:moveTo>
                    <a:pt x="0" y="-1"/>
                  </a:moveTo>
                  <a:lnTo>
                    <a:pt x="0" y="2778709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  <a:head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21777BA-57D3-49E2-96CF-D7DC957A57CC}"/>
                </a:ext>
              </a:extLst>
            </p:cNvPr>
            <p:cNvSpPr/>
            <p:nvPr/>
          </p:nvSpPr>
          <p:spPr>
            <a:xfrm>
              <a:off x="1223241" y="3208163"/>
              <a:ext cx="369830" cy="369830"/>
            </a:xfrm>
            <a:prstGeom prst="ellipse">
              <a:avLst/>
            </a:prstGeom>
            <a:noFill/>
            <a:ln w="31750">
              <a:solidFill>
                <a:srgbClr val="00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iángulo isósceles 26">
              <a:extLst>
                <a:ext uri="{FF2B5EF4-FFF2-40B4-BE49-F238E27FC236}">
                  <a16:creationId xmlns:a16="http://schemas.microsoft.com/office/drawing/2014/main" id="{2D514321-4F9A-4B7B-8CE2-38F67D2C2EE7}"/>
                </a:ext>
              </a:extLst>
            </p:cNvPr>
            <p:cNvSpPr/>
            <p:nvPr/>
          </p:nvSpPr>
          <p:spPr>
            <a:xfrm rot="5400000">
              <a:off x="1676968" y="3286822"/>
              <a:ext cx="393577" cy="212511"/>
            </a:xfrm>
            <a:custGeom>
              <a:avLst/>
              <a:gdLst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  <a:gd name="connsiteX3" fmla="*/ 0 w 393577"/>
                <a:gd name="connsiteY3" fmla="*/ 124287 h 124287"/>
                <a:gd name="connsiteX0" fmla="*/ 0 w 393577"/>
                <a:gd name="connsiteY0" fmla="*/ 124287 h 126785"/>
                <a:gd name="connsiteX1" fmla="*/ 196789 w 393577"/>
                <a:gd name="connsiteY1" fmla="*/ 0 h 126785"/>
                <a:gd name="connsiteX2" fmla="*/ 393577 w 393577"/>
                <a:gd name="connsiteY2" fmla="*/ 124287 h 126785"/>
                <a:gd name="connsiteX3" fmla="*/ 195531 w 393577"/>
                <a:gd name="connsiteY3" fmla="*/ 126785 h 126785"/>
                <a:gd name="connsiteX4" fmla="*/ 0 w 393577"/>
                <a:gd name="connsiteY4" fmla="*/ 124287 h 126785"/>
                <a:gd name="connsiteX0" fmla="*/ 195531 w 393577"/>
                <a:gd name="connsiteY0" fmla="*/ 126785 h 218225"/>
                <a:gd name="connsiteX1" fmla="*/ 0 w 393577"/>
                <a:gd name="connsiteY1" fmla="*/ 124287 h 218225"/>
                <a:gd name="connsiteX2" fmla="*/ 196789 w 393577"/>
                <a:gd name="connsiteY2" fmla="*/ 0 h 218225"/>
                <a:gd name="connsiteX3" fmla="*/ 393577 w 393577"/>
                <a:gd name="connsiteY3" fmla="*/ 124287 h 218225"/>
                <a:gd name="connsiteX4" fmla="*/ 286971 w 393577"/>
                <a:gd name="connsiteY4" fmla="*/ 218225 h 218225"/>
                <a:gd name="connsiteX0" fmla="*/ 0 w 393577"/>
                <a:gd name="connsiteY0" fmla="*/ 124287 h 218225"/>
                <a:gd name="connsiteX1" fmla="*/ 196789 w 393577"/>
                <a:gd name="connsiteY1" fmla="*/ 0 h 218225"/>
                <a:gd name="connsiteX2" fmla="*/ 393577 w 393577"/>
                <a:gd name="connsiteY2" fmla="*/ 124287 h 218225"/>
                <a:gd name="connsiteX3" fmla="*/ 286971 w 393577"/>
                <a:gd name="connsiteY3" fmla="*/ 218225 h 218225"/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77" h="124287">
                  <a:moveTo>
                    <a:pt x="0" y="124287"/>
                  </a:moveTo>
                  <a:lnTo>
                    <a:pt x="196789" y="0"/>
                  </a:lnTo>
                  <a:lnTo>
                    <a:pt x="393577" y="124287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CB115E-9E90-40B7-8480-31782193C2FD}"/>
              </a:ext>
            </a:extLst>
          </p:cNvPr>
          <p:cNvSpPr/>
          <p:nvPr/>
        </p:nvSpPr>
        <p:spPr>
          <a:xfrm>
            <a:off x="8013923" y="2403588"/>
            <a:ext cx="3185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Evalúa de forma independiente la estructura de control con que cuenta la entidad.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7FE5BC8-8C7C-4105-9FE1-1CBFD0CFF764}"/>
              </a:ext>
            </a:extLst>
          </p:cNvPr>
          <p:cNvGrpSpPr/>
          <p:nvPr/>
        </p:nvGrpSpPr>
        <p:grpSpPr>
          <a:xfrm>
            <a:off x="7485454" y="2601315"/>
            <a:ext cx="380678" cy="217772"/>
            <a:chOff x="1223241" y="3196289"/>
            <a:chExt cx="756771" cy="393577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00DC9763-85E8-4CAC-88C0-971E8411B534}"/>
                </a:ext>
              </a:extLst>
            </p:cNvPr>
            <p:cNvSpPr/>
            <p:nvPr/>
          </p:nvSpPr>
          <p:spPr>
            <a:xfrm rot="16200000" flipH="1">
              <a:off x="1561638" y="3239596"/>
              <a:ext cx="97092" cy="404055"/>
            </a:xfrm>
            <a:custGeom>
              <a:avLst/>
              <a:gdLst>
                <a:gd name="connsiteX0" fmla="*/ 0 w 9889724"/>
                <a:gd name="connsiteY0" fmla="*/ 8878 h 2787588"/>
                <a:gd name="connsiteX1" fmla="*/ 3409025 w 9889724"/>
                <a:gd name="connsiteY1" fmla="*/ 8878 h 2787588"/>
                <a:gd name="connsiteX2" fmla="*/ 3409025 w 9889724"/>
                <a:gd name="connsiteY2" fmla="*/ 2787588 h 2787588"/>
                <a:gd name="connsiteX3" fmla="*/ 6569476 w 9889724"/>
                <a:gd name="connsiteY3" fmla="*/ 2787588 h 2787588"/>
                <a:gd name="connsiteX4" fmla="*/ 6569476 w 9889724"/>
                <a:gd name="connsiteY4" fmla="*/ 0 h 2787588"/>
                <a:gd name="connsiteX5" fmla="*/ 9889724 w 9889724"/>
                <a:gd name="connsiteY5" fmla="*/ 0 h 2787588"/>
                <a:gd name="connsiteX0" fmla="*/ 0 w 6569476"/>
                <a:gd name="connsiteY0" fmla="*/ 8878 h 2787588"/>
                <a:gd name="connsiteX1" fmla="*/ 3409025 w 6569476"/>
                <a:gd name="connsiteY1" fmla="*/ 8878 h 2787588"/>
                <a:gd name="connsiteX2" fmla="*/ 3409025 w 6569476"/>
                <a:gd name="connsiteY2" fmla="*/ 2787588 h 2787588"/>
                <a:gd name="connsiteX3" fmla="*/ 6569476 w 6569476"/>
                <a:gd name="connsiteY3" fmla="*/ 2787588 h 2787588"/>
                <a:gd name="connsiteX4" fmla="*/ 6569476 w 6569476"/>
                <a:gd name="connsiteY4" fmla="*/ 0 h 2787588"/>
                <a:gd name="connsiteX0" fmla="*/ 0 w 6569476"/>
                <a:gd name="connsiteY0" fmla="*/ 1 h 2778711"/>
                <a:gd name="connsiteX1" fmla="*/ 3409025 w 6569476"/>
                <a:gd name="connsiteY1" fmla="*/ 1 h 2778711"/>
                <a:gd name="connsiteX2" fmla="*/ 3409025 w 6569476"/>
                <a:gd name="connsiteY2" fmla="*/ 2778711 h 2778711"/>
                <a:gd name="connsiteX3" fmla="*/ 6569476 w 6569476"/>
                <a:gd name="connsiteY3" fmla="*/ 2778711 h 2778711"/>
                <a:gd name="connsiteX0" fmla="*/ 0 w 3409025"/>
                <a:gd name="connsiteY0" fmla="*/ -1 h 2778709"/>
                <a:gd name="connsiteX1" fmla="*/ 3409025 w 3409025"/>
                <a:gd name="connsiteY1" fmla="*/ -1 h 2778709"/>
                <a:gd name="connsiteX2" fmla="*/ 3409025 w 3409025"/>
                <a:gd name="connsiteY2" fmla="*/ 2778709 h 2778709"/>
                <a:gd name="connsiteX0" fmla="*/ 0 w 0"/>
                <a:gd name="connsiteY0" fmla="*/ -1 h 2778709"/>
                <a:gd name="connsiteX1" fmla="*/ 0 w 0"/>
                <a:gd name="connsiteY1" fmla="*/ 2778709 h 27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78709">
                  <a:moveTo>
                    <a:pt x="0" y="-1"/>
                  </a:moveTo>
                  <a:lnTo>
                    <a:pt x="0" y="2778709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  <a:head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D19FA81-F128-4E27-8C68-25079E806666}"/>
                </a:ext>
              </a:extLst>
            </p:cNvPr>
            <p:cNvSpPr/>
            <p:nvPr/>
          </p:nvSpPr>
          <p:spPr>
            <a:xfrm>
              <a:off x="1223241" y="3208163"/>
              <a:ext cx="369830" cy="369830"/>
            </a:xfrm>
            <a:prstGeom prst="ellipse">
              <a:avLst/>
            </a:prstGeom>
            <a:noFill/>
            <a:ln w="31750">
              <a:solidFill>
                <a:srgbClr val="00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iángulo isósceles 26">
              <a:extLst>
                <a:ext uri="{FF2B5EF4-FFF2-40B4-BE49-F238E27FC236}">
                  <a16:creationId xmlns:a16="http://schemas.microsoft.com/office/drawing/2014/main" id="{3AA3F08A-D1FA-4819-A482-F751D23714CA}"/>
                </a:ext>
              </a:extLst>
            </p:cNvPr>
            <p:cNvSpPr/>
            <p:nvPr/>
          </p:nvSpPr>
          <p:spPr>
            <a:xfrm rot="5400000">
              <a:off x="1676968" y="3286822"/>
              <a:ext cx="393577" cy="212511"/>
            </a:xfrm>
            <a:custGeom>
              <a:avLst/>
              <a:gdLst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  <a:gd name="connsiteX3" fmla="*/ 0 w 393577"/>
                <a:gd name="connsiteY3" fmla="*/ 124287 h 124287"/>
                <a:gd name="connsiteX0" fmla="*/ 0 w 393577"/>
                <a:gd name="connsiteY0" fmla="*/ 124287 h 126785"/>
                <a:gd name="connsiteX1" fmla="*/ 196789 w 393577"/>
                <a:gd name="connsiteY1" fmla="*/ 0 h 126785"/>
                <a:gd name="connsiteX2" fmla="*/ 393577 w 393577"/>
                <a:gd name="connsiteY2" fmla="*/ 124287 h 126785"/>
                <a:gd name="connsiteX3" fmla="*/ 195531 w 393577"/>
                <a:gd name="connsiteY3" fmla="*/ 126785 h 126785"/>
                <a:gd name="connsiteX4" fmla="*/ 0 w 393577"/>
                <a:gd name="connsiteY4" fmla="*/ 124287 h 126785"/>
                <a:gd name="connsiteX0" fmla="*/ 195531 w 393577"/>
                <a:gd name="connsiteY0" fmla="*/ 126785 h 218225"/>
                <a:gd name="connsiteX1" fmla="*/ 0 w 393577"/>
                <a:gd name="connsiteY1" fmla="*/ 124287 h 218225"/>
                <a:gd name="connsiteX2" fmla="*/ 196789 w 393577"/>
                <a:gd name="connsiteY2" fmla="*/ 0 h 218225"/>
                <a:gd name="connsiteX3" fmla="*/ 393577 w 393577"/>
                <a:gd name="connsiteY3" fmla="*/ 124287 h 218225"/>
                <a:gd name="connsiteX4" fmla="*/ 286971 w 393577"/>
                <a:gd name="connsiteY4" fmla="*/ 218225 h 218225"/>
                <a:gd name="connsiteX0" fmla="*/ 0 w 393577"/>
                <a:gd name="connsiteY0" fmla="*/ 124287 h 218225"/>
                <a:gd name="connsiteX1" fmla="*/ 196789 w 393577"/>
                <a:gd name="connsiteY1" fmla="*/ 0 h 218225"/>
                <a:gd name="connsiteX2" fmla="*/ 393577 w 393577"/>
                <a:gd name="connsiteY2" fmla="*/ 124287 h 218225"/>
                <a:gd name="connsiteX3" fmla="*/ 286971 w 393577"/>
                <a:gd name="connsiteY3" fmla="*/ 218225 h 218225"/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77" h="124287">
                  <a:moveTo>
                    <a:pt x="0" y="124287"/>
                  </a:moveTo>
                  <a:lnTo>
                    <a:pt x="196789" y="0"/>
                  </a:lnTo>
                  <a:lnTo>
                    <a:pt x="393577" y="124287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005DA40-7123-412E-8AB3-913CCF37D12A}"/>
              </a:ext>
            </a:extLst>
          </p:cNvPr>
          <p:cNvSpPr/>
          <p:nvPr/>
        </p:nvSpPr>
        <p:spPr>
          <a:xfrm>
            <a:off x="738041" y="3419475"/>
            <a:ext cx="3185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Requerirá el apoyo de otros líderes de áreas internas responsables de las políticas de gestión y desempeño al interior de la entidad. </a:t>
            </a:r>
            <a:r>
              <a:rPr lang="es-MX" sz="1600" b="1" dirty="0" err="1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Ej</a:t>
            </a:r>
            <a:r>
              <a:rPr lang="es-MX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s-MX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Talento Humano, TIC, Relacionamiento con el Ciudadano, Financiera, Contable, Jurídica, Contratación, Gestión Documental, entre otros.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851E2E0-D38B-4E73-875A-F146F8AD8F9D}"/>
              </a:ext>
            </a:extLst>
          </p:cNvPr>
          <p:cNvGrpSpPr/>
          <p:nvPr/>
        </p:nvGrpSpPr>
        <p:grpSpPr>
          <a:xfrm>
            <a:off x="209572" y="3617202"/>
            <a:ext cx="380678" cy="217772"/>
            <a:chOff x="1223241" y="3196289"/>
            <a:chExt cx="756771" cy="393577"/>
          </a:xfrm>
        </p:grpSpPr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85BE473-CD86-458A-B811-F23D8F60FA26}"/>
                </a:ext>
              </a:extLst>
            </p:cNvPr>
            <p:cNvSpPr/>
            <p:nvPr/>
          </p:nvSpPr>
          <p:spPr>
            <a:xfrm rot="16200000" flipH="1">
              <a:off x="1561638" y="3239596"/>
              <a:ext cx="97092" cy="404055"/>
            </a:xfrm>
            <a:custGeom>
              <a:avLst/>
              <a:gdLst>
                <a:gd name="connsiteX0" fmla="*/ 0 w 9889724"/>
                <a:gd name="connsiteY0" fmla="*/ 8878 h 2787588"/>
                <a:gd name="connsiteX1" fmla="*/ 3409025 w 9889724"/>
                <a:gd name="connsiteY1" fmla="*/ 8878 h 2787588"/>
                <a:gd name="connsiteX2" fmla="*/ 3409025 w 9889724"/>
                <a:gd name="connsiteY2" fmla="*/ 2787588 h 2787588"/>
                <a:gd name="connsiteX3" fmla="*/ 6569476 w 9889724"/>
                <a:gd name="connsiteY3" fmla="*/ 2787588 h 2787588"/>
                <a:gd name="connsiteX4" fmla="*/ 6569476 w 9889724"/>
                <a:gd name="connsiteY4" fmla="*/ 0 h 2787588"/>
                <a:gd name="connsiteX5" fmla="*/ 9889724 w 9889724"/>
                <a:gd name="connsiteY5" fmla="*/ 0 h 2787588"/>
                <a:gd name="connsiteX0" fmla="*/ 0 w 6569476"/>
                <a:gd name="connsiteY0" fmla="*/ 8878 h 2787588"/>
                <a:gd name="connsiteX1" fmla="*/ 3409025 w 6569476"/>
                <a:gd name="connsiteY1" fmla="*/ 8878 h 2787588"/>
                <a:gd name="connsiteX2" fmla="*/ 3409025 w 6569476"/>
                <a:gd name="connsiteY2" fmla="*/ 2787588 h 2787588"/>
                <a:gd name="connsiteX3" fmla="*/ 6569476 w 6569476"/>
                <a:gd name="connsiteY3" fmla="*/ 2787588 h 2787588"/>
                <a:gd name="connsiteX4" fmla="*/ 6569476 w 6569476"/>
                <a:gd name="connsiteY4" fmla="*/ 0 h 2787588"/>
                <a:gd name="connsiteX0" fmla="*/ 0 w 6569476"/>
                <a:gd name="connsiteY0" fmla="*/ 1 h 2778711"/>
                <a:gd name="connsiteX1" fmla="*/ 3409025 w 6569476"/>
                <a:gd name="connsiteY1" fmla="*/ 1 h 2778711"/>
                <a:gd name="connsiteX2" fmla="*/ 3409025 w 6569476"/>
                <a:gd name="connsiteY2" fmla="*/ 2778711 h 2778711"/>
                <a:gd name="connsiteX3" fmla="*/ 6569476 w 6569476"/>
                <a:gd name="connsiteY3" fmla="*/ 2778711 h 2778711"/>
                <a:gd name="connsiteX0" fmla="*/ 0 w 3409025"/>
                <a:gd name="connsiteY0" fmla="*/ -1 h 2778709"/>
                <a:gd name="connsiteX1" fmla="*/ 3409025 w 3409025"/>
                <a:gd name="connsiteY1" fmla="*/ -1 h 2778709"/>
                <a:gd name="connsiteX2" fmla="*/ 3409025 w 3409025"/>
                <a:gd name="connsiteY2" fmla="*/ 2778709 h 2778709"/>
                <a:gd name="connsiteX0" fmla="*/ 0 w 0"/>
                <a:gd name="connsiteY0" fmla="*/ -1 h 2778709"/>
                <a:gd name="connsiteX1" fmla="*/ 0 w 0"/>
                <a:gd name="connsiteY1" fmla="*/ 2778709 h 27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78709">
                  <a:moveTo>
                    <a:pt x="0" y="-1"/>
                  </a:moveTo>
                  <a:lnTo>
                    <a:pt x="0" y="2778709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  <a:head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E2548FC-5E2C-4314-9616-68CFC7824FF0}"/>
                </a:ext>
              </a:extLst>
            </p:cNvPr>
            <p:cNvSpPr/>
            <p:nvPr/>
          </p:nvSpPr>
          <p:spPr>
            <a:xfrm>
              <a:off x="1223241" y="3208163"/>
              <a:ext cx="369830" cy="369830"/>
            </a:xfrm>
            <a:prstGeom prst="ellipse">
              <a:avLst/>
            </a:prstGeom>
            <a:noFill/>
            <a:ln w="31750">
              <a:solidFill>
                <a:srgbClr val="00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iángulo isósceles 26">
              <a:extLst>
                <a:ext uri="{FF2B5EF4-FFF2-40B4-BE49-F238E27FC236}">
                  <a16:creationId xmlns:a16="http://schemas.microsoft.com/office/drawing/2014/main" id="{84A7739C-5E55-448D-A7D1-47015254484F}"/>
                </a:ext>
              </a:extLst>
            </p:cNvPr>
            <p:cNvSpPr/>
            <p:nvPr/>
          </p:nvSpPr>
          <p:spPr>
            <a:xfrm rot="5400000">
              <a:off x="1676968" y="3286822"/>
              <a:ext cx="393577" cy="212511"/>
            </a:xfrm>
            <a:custGeom>
              <a:avLst/>
              <a:gdLst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  <a:gd name="connsiteX3" fmla="*/ 0 w 393577"/>
                <a:gd name="connsiteY3" fmla="*/ 124287 h 124287"/>
                <a:gd name="connsiteX0" fmla="*/ 0 w 393577"/>
                <a:gd name="connsiteY0" fmla="*/ 124287 h 126785"/>
                <a:gd name="connsiteX1" fmla="*/ 196789 w 393577"/>
                <a:gd name="connsiteY1" fmla="*/ 0 h 126785"/>
                <a:gd name="connsiteX2" fmla="*/ 393577 w 393577"/>
                <a:gd name="connsiteY2" fmla="*/ 124287 h 126785"/>
                <a:gd name="connsiteX3" fmla="*/ 195531 w 393577"/>
                <a:gd name="connsiteY3" fmla="*/ 126785 h 126785"/>
                <a:gd name="connsiteX4" fmla="*/ 0 w 393577"/>
                <a:gd name="connsiteY4" fmla="*/ 124287 h 126785"/>
                <a:gd name="connsiteX0" fmla="*/ 195531 w 393577"/>
                <a:gd name="connsiteY0" fmla="*/ 126785 h 218225"/>
                <a:gd name="connsiteX1" fmla="*/ 0 w 393577"/>
                <a:gd name="connsiteY1" fmla="*/ 124287 h 218225"/>
                <a:gd name="connsiteX2" fmla="*/ 196789 w 393577"/>
                <a:gd name="connsiteY2" fmla="*/ 0 h 218225"/>
                <a:gd name="connsiteX3" fmla="*/ 393577 w 393577"/>
                <a:gd name="connsiteY3" fmla="*/ 124287 h 218225"/>
                <a:gd name="connsiteX4" fmla="*/ 286971 w 393577"/>
                <a:gd name="connsiteY4" fmla="*/ 218225 h 218225"/>
                <a:gd name="connsiteX0" fmla="*/ 0 w 393577"/>
                <a:gd name="connsiteY0" fmla="*/ 124287 h 218225"/>
                <a:gd name="connsiteX1" fmla="*/ 196789 w 393577"/>
                <a:gd name="connsiteY1" fmla="*/ 0 h 218225"/>
                <a:gd name="connsiteX2" fmla="*/ 393577 w 393577"/>
                <a:gd name="connsiteY2" fmla="*/ 124287 h 218225"/>
                <a:gd name="connsiteX3" fmla="*/ 286971 w 393577"/>
                <a:gd name="connsiteY3" fmla="*/ 218225 h 218225"/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77" h="124287">
                  <a:moveTo>
                    <a:pt x="0" y="124287"/>
                  </a:moveTo>
                  <a:lnTo>
                    <a:pt x="196789" y="0"/>
                  </a:lnTo>
                  <a:lnTo>
                    <a:pt x="393577" y="124287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34B41B6-56CB-40B3-888A-FD6890BC1D47}"/>
              </a:ext>
            </a:extLst>
          </p:cNvPr>
          <p:cNvSpPr/>
          <p:nvPr/>
        </p:nvSpPr>
        <p:spPr>
          <a:xfrm>
            <a:off x="8017855" y="3419475"/>
            <a:ext cx="3185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Requerirá consultar la información producto de: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Seguimientos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Informes de Ley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Informes de Auditor</a:t>
            </a:r>
            <a:r>
              <a:rPr lang="es-MX" sz="16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ía</a:t>
            </a:r>
            <a:r>
              <a:rPr lang="es-MX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Interna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Informes Auditoría </a:t>
            </a:r>
            <a:r>
              <a:rPr lang="es-MX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Organismos de control.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Información sobre otras evaluaciones externas.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D756ADF-22B8-45F7-B64C-3D4D5C7E685C}"/>
              </a:ext>
            </a:extLst>
          </p:cNvPr>
          <p:cNvGrpSpPr/>
          <p:nvPr/>
        </p:nvGrpSpPr>
        <p:grpSpPr>
          <a:xfrm>
            <a:off x="7489386" y="3617202"/>
            <a:ext cx="380678" cy="217772"/>
            <a:chOff x="1223241" y="3196289"/>
            <a:chExt cx="756771" cy="393577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7493AD82-8C91-4849-A012-329C7B50A7F9}"/>
                </a:ext>
              </a:extLst>
            </p:cNvPr>
            <p:cNvSpPr/>
            <p:nvPr/>
          </p:nvSpPr>
          <p:spPr>
            <a:xfrm rot="16200000" flipH="1">
              <a:off x="1561638" y="3239596"/>
              <a:ext cx="97092" cy="404055"/>
            </a:xfrm>
            <a:custGeom>
              <a:avLst/>
              <a:gdLst>
                <a:gd name="connsiteX0" fmla="*/ 0 w 9889724"/>
                <a:gd name="connsiteY0" fmla="*/ 8878 h 2787588"/>
                <a:gd name="connsiteX1" fmla="*/ 3409025 w 9889724"/>
                <a:gd name="connsiteY1" fmla="*/ 8878 h 2787588"/>
                <a:gd name="connsiteX2" fmla="*/ 3409025 w 9889724"/>
                <a:gd name="connsiteY2" fmla="*/ 2787588 h 2787588"/>
                <a:gd name="connsiteX3" fmla="*/ 6569476 w 9889724"/>
                <a:gd name="connsiteY3" fmla="*/ 2787588 h 2787588"/>
                <a:gd name="connsiteX4" fmla="*/ 6569476 w 9889724"/>
                <a:gd name="connsiteY4" fmla="*/ 0 h 2787588"/>
                <a:gd name="connsiteX5" fmla="*/ 9889724 w 9889724"/>
                <a:gd name="connsiteY5" fmla="*/ 0 h 2787588"/>
                <a:gd name="connsiteX0" fmla="*/ 0 w 6569476"/>
                <a:gd name="connsiteY0" fmla="*/ 8878 h 2787588"/>
                <a:gd name="connsiteX1" fmla="*/ 3409025 w 6569476"/>
                <a:gd name="connsiteY1" fmla="*/ 8878 h 2787588"/>
                <a:gd name="connsiteX2" fmla="*/ 3409025 w 6569476"/>
                <a:gd name="connsiteY2" fmla="*/ 2787588 h 2787588"/>
                <a:gd name="connsiteX3" fmla="*/ 6569476 w 6569476"/>
                <a:gd name="connsiteY3" fmla="*/ 2787588 h 2787588"/>
                <a:gd name="connsiteX4" fmla="*/ 6569476 w 6569476"/>
                <a:gd name="connsiteY4" fmla="*/ 0 h 2787588"/>
                <a:gd name="connsiteX0" fmla="*/ 0 w 6569476"/>
                <a:gd name="connsiteY0" fmla="*/ 1 h 2778711"/>
                <a:gd name="connsiteX1" fmla="*/ 3409025 w 6569476"/>
                <a:gd name="connsiteY1" fmla="*/ 1 h 2778711"/>
                <a:gd name="connsiteX2" fmla="*/ 3409025 w 6569476"/>
                <a:gd name="connsiteY2" fmla="*/ 2778711 h 2778711"/>
                <a:gd name="connsiteX3" fmla="*/ 6569476 w 6569476"/>
                <a:gd name="connsiteY3" fmla="*/ 2778711 h 2778711"/>
                <a:gd name="connsiteX0" fmla="*/ 0 w 3409025"/>
                <a:gd name="connsiteY0" fmla="*/ -1 h 2778709"/>
                <a:gd name="connsiteX1" fmla="*/ 3409025 w 3409025"/>
                <a:gd name="connsiteY1" fmla="*/ -1 h 2778709"/>
                <a:gd name="connsiteX2" fmla="*/ 3409025 w 3409025"/>
                <a:gd name="connsiteY2" fmla="*/ 2778709 h 2778709"/>
                <a:gd name="connsiteX0" fmla="*/ 0 w 0"/>
                <a:gd name="connsiteY0" fmla="*/ -1 h 2778709"/>
                <a:gd name="connsiteX1" fmla="*/ 0 w 0"/>
                <a:gd name="connsiteY1" fmla="*/ 2778709 h 27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78709">
                  <a:moveTo>
                    <a:pt x="0" y="-1"/>
                  </a:moveTo>
                  <a:lnTo>
                    <a:pt x="0" y="2778709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  <a:head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2C3B6AB5-55D3-42D4-87AD-7265654BCB2F}"/>
                </a:ext>
              </a:extLst>
            </p:cNvPr>
            <p:cNvSpPr/>
            <p:nvPr/>
          </p:nvSpPr>
          <p:spPr>
            <a:xfrm>
              <a:off x="1223241" y="3208163"/>
              <a:ext cx="369830" cy="369830"/>
            </a:xfrm>
            <a:prstGeom prst="ellipse">
              <a:avLst/>
            </a:prstGeom>
            <a:noFill/>
            <a:ln w="31750">
              <a:solidFill>
                <a:srgbClr val="00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iángulo isósceles 26">
              <a:extLst>
                <a:ext uri="{FF2B5EF4-FFF2-40B4-BE49-F238E27FC236}">
                  <a16:creationId xmlns:a16="http://schemas.microsoft.com/office/drawing/2014/main" id="{5E666D8D-2897-40EE-8D6B-874D3FF94AA2}"/>
                </a:ext>
              </a:extLst>
            </p:cNvPr>
            <p:cNvSpPr/>
            <p:nvPr/>
          </p:nvSpPr>
          <p:spPr>
            <a:xfrm rot="5400000">
              <a:off x="1676968" y="3286822"/>
              <a:ext cx="393577" cy="212511"/>
            </a:xfrm>
            <a:custGeom>
              <a:avLst/>
              <a:gdLst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  <a:gd name="connsiteX3" fmla="*/ 0 w 393577"/>
                <a:gd name="connsiteY3" fmla="*/ 124287 h 124287"/>
                <a:gd name="connsiteX0" fmla="*/ 0 w 393577"/>
                <a:gd name="connsiteY0" fmla="*/ 124287 h 126785"/>
                <a:gd name="connsiteX1" fmla="*/ 196789 w 393577"/>
                <a:gd name="connsiteY1" fmla="*/ 0 h 126785"/>
                <a:gd name="connsiteX2" fmla="*/ 393577 w 393577"/>
                <a:gd name="connsiteY2" fmla="*/ 124287 h 126785"/>
                <a:gd name="connsiteX3" fmla="*/ 195531 w 393577"/>
                <a:gd name="connsiteY3" fmla="*/ 126785 h 126785"/>
                <a:gd name="connsiteX4" fmla="*/ 0 w 393577"/>
                <a:gd name="connsiteY4" fmla="*/ 124287 h 126785"/>
                <a:gd name="connsiteX0" fmla="*/ 195531 w 393577"/>
                <a:gd name="connsiteY0" fmla="*/ 126785 h 218225"/>
                <a:gd name="connsiteX1" fmla="*/ 0 w 393577"/>
                <a:gd name="connsiteY1" fmla="*/ 124287 h 218225"/>
                <a:gd name="connsiteX2" fmla="*/ 196789 w 393577"/>
                <a:gd name="connsiteY2" fmla="*/ 0 h 218225"/>
                <a:gd name="connsiteX3" fmla="*/ 393577 w 393577"/>
                <a:gd name="connsiteY3" fmla="*/ 124287 h 218225"/>
                <a:gd name="connsiteX4" fmla="*/ 286971 w 393577"/>
                <a:gd name="connsiteY4" fmla="*/ 218225 h 218225"/>
                <a:gd name="connsiteX0" fmla="*/ 0 w 393577"/>
                <a:gd name="connsiteY0" fmla="*/ 124287 h 218225"/>
                <a:gd name="connsiteX1" fmla="*/ 196789 w 393577"/>
                <a:gd name="connsiteY1" fmla="*/ 0 h 218225"/>
                <a:gd name="connsiteX2" fmla="*/ 393577 w 393577"/>
                <a:gd name="connsiteY2" fmla="*/ 124287 h 218225"/>
                <a:gd name="connsiteX3" fmla="*/ 286971 w 393577"/>
                <a:gd name="connsiteY3" fmla="*/ 218225 h 218225"/>
                <a:gd name="connsiteX0" fmla="*/ 0 w 393577"/>
                <a:gd name="connsiteY0" fmla="*/ 124287 h 124287"/>
                <a:gd name="connsiteX1" fmla="*/ 196789 w 393577"/>
                <a:gd name="connsiteY1" fmla="*/ 0 h 124287"/>
                <a:gd name="connsiteX2" fmla="*/ 393577 w 393577"/>
                <a:gd name="connsiteY2" fmla="*/ 124287 h 1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77" h="124287">
                  <a:moveTo>
                    <a:pt x="0" y="124287"/>
                  </a:moveTo>
                  <a:lnTo>
                    <a:pt x="196789" y="0"/>
                  </a:lnTo>
                  <a:lnTo>
                    <a:pt x="393577" y="124287"/>
                  </a:lnTo>
                </a:path>
              </a:pathLst>
            </a:custGeom>
            <a:noFill/>
            <a:ln w="31750" cap="rnd">
              <a:solidFill>
                <a:srgbClr val="003399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oogle Shape;1050;p48">
            <a:extLst>
              <a:ext uri="{FF2B5EF4-FFF2-40B4-BE49-F238E27FC236}">
                <a16:creationId xmlns:a16="http://schemas.microsoft.com/office/drawing/2014/main" id="{61827C74-07DF-4367-AA6E-C71652544114}"/>
              </a:ext>
            </a:extLst>
          </p:cNvPr>
          <p:cNvGrpSpPr/>
          <p:nvPr/>
        </p:nvGrpSpPr>
        <p:grpSpPr>
          <a:xfrm>
            <a:off x="5298367" y="2901480"/>
            <a:ext cx="661936" cy="666209"/>
            <a:chOff x="6506504" y="937343"/>
            <a:chExt cx="744273" cy="793950"/>
          </a:xfrm>
        </p:grpSpPr>
        <p:sp>
          <p:nvSpPr>
            <p:cNvPr id="48" name="Google Shape;1051;p48">
              <a:extLst>
                <a:ext uri="{FF2B5EF4-FFF2-40B4-BE49-F238E27FC236}">
                  <a16:creationId xmlns:a16="http://schemas.microsoft.com/office/drawing/2014/main" id="{5DAA728F-AC59-4BD5-9D49-0D7FF0E4E84A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609585"/>
              <a:endParaRPr sz="1867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052;p48">
              <a:extLst>
                <a:ext uri="{FF2B5EF4-FFF2-40B4-BE49-F238E27FC236}">
                  <a16:creationId xmlns:a16="http://schemas.microsoft.com/office/drawing/2014/main" id="{7CD6B5D4-5ACA-464C-AAF5-7FEC6FFDAAC3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609585"/>
              <a:endParaRPr sz="1867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053;p48">
              <a:extLst>
                <a:ext uri="{FF2B5EF4-FFF2-40B4-BE49-F238E27FC236}">
                  <a16:creationId xmlns:a16="http://schemas.microsoft.com/office/drawing/2014/main" id="{1A1A33CD-68DF-4837-B853-BE863B7A568B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609585"/>
              <a:endParaRPr sz="1867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" name="Google Shape;1054;p48">
              <a:extLst>
                <a:ext uri="{FF2B5EF4-FFF2-40B4-BE49-F238E27FC236}">
                  <a16:creationId xmlns:a16="http://schemas.microsoft.com/office/drawing/2014/main" id="{C8A19338-D7F3-4677-A66C-1F01E9735345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2" name="Google Shape;1055;p48">
                <a:extLst>
                  <a:ext uri="{FF2B5EF4-FFF2-40B4-BE49-F238E27FC236}">
                    <a16:creationId xmlns:a16="http://schemas.microsoft.com/office/drawing/2014/main" id="{5D0064AF-B0BD-4AC1-8E70-CFE1AA5BDBED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056;p48">
                <a:extLst>
                  <a:ext uri="{FF2B5EF4-FFF2-40B4-BE49-F238E27FC236}">
                    <a16:creationId xmlns:a16="http://schemas.microsoft.com/office/drawing/2014/main" id="{81FD3AED-1746-49ED-9A3A-A09FC97FA420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057;p48">
                <a:extLst>
                  <a:ext uri="{FF2B5EF4-FFF2-40B4-BE49-F238E27FC236}">
                    <a16:creationId xmlns:a16="http://schemas.microsoft.com/office/drawing/2014/main" id="{C093841E-1FE3-4948-9678-B1438D7BED29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058;p48">
                <a:extLst>
                  <a:ext uri="{FF2B5EF4-FFF2-40B4-BE49-F238E27FC236}">
                    <a16:creationId xmlns:a16="http://schemas.microsoft.com/office/drawing/2014/main" id="{430A2029-41D7-4B64-9E05-49EC3DAAFC9E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059;p48">
                <a:extLst>
                  <a:ext uri="{FF2B5EF4-FFF2-40B4-BE49-F238E27FC236}">
                    <a16:creationId xmlns:a16="http://schemas.microsoft.com/office/drawing/2014/main" id="{87E5D30D-720D-4CF7-9209-F28C40C707FF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060;p48">
                <a:extLst>
                  <a:ext uri="{FF2B5EF4-FFF2-40B4-BE49-F238E27FC236}">
                    <a16:creationId xmlns:a16="http://schemas.microsoft.com/office/drawing/2014/main" id="{46C07B5A-D5C1-48F2-9CDA-9F8B205D64E1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061;p48">
                <a:extLst>
                  <a:ext uri="{FF2B5EF4-FFF2-40B4-BE49-F238E27FC236}">
                    <a16:creationId xmlns:a16="http://schemas.microsoft.com/office/drawing/2014/main" id="{C6A9EF3D-5AF2-47FB-92A5-3FD74E28701B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062;p48">
                <a:extLst>
                  <a:ext uri="{FF2B5EF4-FFF2-40B4-BE49-F238E27FC236}">
                    <a16:creationId xmlns:a16="http://schemas.microsoft.com/office/drawing/2014/main" id="{B5032930-04D3-4CEC-BF6A-9C747889E15F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063;p48">
                <a:extLst>
                  <a:ext uri="{FF2B5EF4-FFF2-40B4-BE49-F238E27FC236}">
                    <a16:creationId xmlns:a16="http://schemas.microsoft.com/office/drawing/2014/main" id="{82D2FCE7-DD5E-4D12-99D0-7F694F4B89B0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064;p48">
                <a:extLst>
                  <a:ext uri="{FF2B5EF4-FFF2-40B4-BE49-F238E27FC236}">
                    <a16:creationId xmlns:a16="http://schemas.microsoft.com/office/drawing/2014/main" id="{A14E014C-50C1-43F7-9591-B6788DC4CFFC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609585">
                  <a:buClr>
                    <a:prstClr val="black"/>
                  </a:buClr>
                  <a:buSzPts val="1400"/>
                </a:pPr>
                <a:endParaRPr sz="1867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" name="Rectángulo 76">
            <a:extLst>
              <a:ext uri="{FF2B5EF4-FFF2-40B4-BE49-F238E27FC236}">
                <a16:creationId xmlns:a16="http://schemas.microsoft.com/office/drawing/2014/main" id="{AD23EFA0-6AAF-42F8-88AE-9CE6C9A2C0ED}"/>
              </a:ext>
            </a:extLst>
          </p:cNvPr>
          <p:cNvSpPr/>
          <p:nvPr/>
        </p:nvSpPr>
        <p:spPr>
          <a:xfrm>
            <a:off x="4573960" y="3696148"/>
            <a:ext cx="2367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 trata de 2 formularios que si bien despliegan preguntas comunes sobre la estructura de control, su evaluación por cada rol es diferente,</a:t>
            </a:r>
            <a:r>
              <a:rPr kumimoji="0" lang="es-MX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por lo tanto, el jefe de planeación NO debe asignar el módulo de control interno al jefe de control interno.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86012" y="1148927"/>
            <a:ext cx="48650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Formulario MIPG -Jefe de Planeación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384206" y="1177211"/>
            <a:ext cx="51019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Formulario MECI - Jefe de Control Interno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565603F-6721-6045-837B-28D50D86339A}"/>
              </a:ext>
            </a:extLst>
          </p:cNvPr>
          <p:cNvCxnSpPr/>
          <p:nvPr/>
        </p:nvCxnSpPr>
        <p:spPr>
          <a:xfrm>
            <a:off x="6216651" y="1512873"/>
            <a:ext cx="0" cy="415991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37746" y="5838319"/>
            <a:ext cx="112489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Al descender encontrará los </a:t>
            </a:r>
            <a:r>
              <a:rPr lang="es-CO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módulos correspondientes a las dimensiones 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(formulario MIPG) </a:t>
            </a:r>
            <a:r>
              <a:rPr lang="es-CO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o políticas 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(formulario MECI). </a:t>
            </a:r>
            <a:r>
              <a:rPr lang="es-CO" sz="16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Cada cuadro va mostrando el nivel de avance en el diligenciamiento</a:t>
            </a:r>
          </a:p>
        </p:txBody>
      </p:sp>
      <p:sp>
        <p:nvSpPr>
          <p:cNvPr id="3" name="Google Shape;622;p46">
            <a:extLst>
              <a:ext uri="{FF2B5EF4-FFF2-40B4-BE49-F238E27FC236}">
                <a16:creationId xmlns:a16="http://schemas.microsoft.com/office/drawing/2014/main" id="{C98B56AA-5FF5-7EC1-543D-DFA21B689199}"/>
              </a:ext>
            </a:extLst>
          </p:cNvPr>
          <p:cNvSpPr txBox="1">
            <a:spLocks/>
          </p:cNvSpPr>
          <p:nvPr/>
        </p:nvSpPr>
        <p:spPr>
          <a:xfrm>
            <a:off x="1963827" y="226134"/>
            <a:ext cx="8182021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1" i="0" u="none" strike="noStrike" kern="1400" cap="none" spc="10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2pPr>
            <a:lvl3pPr marR="0"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3pPr>
            <a:lvl4pPr marR="0"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4pPr>
            <a:lvl5pPr marR="0"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5pPr>
            <a:lvl6pPr marR="0"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6pPr>
            <a:lvl7pPr marR="0"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7pPr>
            <a:lvl8pPr marR="0"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8pPr>
            <a:lvl9pPr marR="0"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ym typeface="Inter-Regular"/>
              </a:rPr>
              <a:t>Formularios para el Diligenciamiento</a:t>
            </a:r>
            <a:endParaRPr kumimoji="0" lang="es-MX" b="1" i="0" u="none" strike="noStrike" kern="14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Inter-Regular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6" y="921854"/>
            <a:ext cx="631077" cy="823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94" b="82045"/>
          <a:stretch/>
        </p:blipFill>
        <p:spPr>
          <a:xfrm>
            <a:off x="11217232" y="1064541"/>
            <a:ext cx="658957" cy="6588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53AA28-7042-03E4-4C17-FFF941F89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59" y="1578627"/>
            <a:ext cx="4451394" cy="38991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210D66-83AB-15C7-1283-3B0397F4E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717" y="1546543"/>
            <a:ext cx="4008515" cy="42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B29A05D-C427-4E23-95AC-4DBE1E15B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6" y="1935480"/>
            <a:ext cx="4167294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332589" y="2682806"/>
            <a:ext cx="9199162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800" b="1" dirty="0">
                <a:solidFill>
                  <a:schemeClr val="bg1"/>
                </a:solidFill>
              </a:rPr>
              <a:t>Política de Archivos y Gestión Documental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4F0DB0-B6BD-E69D-3DC8-D4DC2FCAD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D8F1F4-62B1-647D-2108-BA7170F8579F}"/>
              </a:ext>
            </a:extLst>
          </p:cNvPr>
          <p:cNvSpPr txBox="1"/>
          <p:nvPr/>
        </p:nvSpPr>
        <p:spPr>
          <a:xfrm>
            <a:off x="2205990" y="3714750"/>
            <a:ext cx="76123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Archivo General de la Nación</a:t>
            </a: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Subdirección de Política y Normatividad Archivística 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EDFB5-3DAF-F7CB-5649-3287EF9BE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C465D33E-5200-3A9F-2FE6-68E51DDED216}"/>
              </a:ext>
            </a:extLst>
          </p:cNvPr>
          <p:cNvSpPr txBox="1">
            <a:spLocks/>
          </p:cNvSpPr>
          <p:nvPr/>
        </p:nvSpPr>
        <p:spPr>
          <a:xfrm>
            <a:off x="1432569" y="2125980"/>
            <a:ext cx="9326860" cy="3977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600" dirty="0"/>
          </a:p>
          <a:p>
            <a:pPr algn="just"/>
            <a:r>
              <a:rPr lang="es-CO" sz="1600" dirty="0">
                <a:solidFill>
                  <a:schemeClr val="tx1"/>
                </a:solidFill>
              </a:rPr>
              <a:t>Lograr mayor </a:t>
            </a:r>
            <a:r>
              <a:rPr lang="es-CO" sz="1600" b="1" dirty="0">
                <a:solidFill>
                  <a:schemeClr val="tx1"/>
                </a:solidFill>
              </a:rPr>
              <a:t>eficiencia</a:t>
            </a:r>
            <a:r>
              <a:rPr lang="es-CO" sz="1600" dirty="0">
                <a:solidFill>
                  <a:schemeClr val="tx1"/>
                </a:solidFill>
              </a:rPr>
              <a:t> para la implementación de la gestión documental y Administración de Archivos para: propiciar la </a:t>
            </a:r>
            <a:r>
              <a:rPr lang="es-CO" sz="1600" b="1" dirty="0">
                <a:solidFill>
                  <a:schemeClr val="tx1"/>
                </a:solidFill>
              </a:rPr>
              <a:t>transparencia</a:t>
            </a:r>
            <a:r>
              <a:rPr lang="es-CO" sz="1600" dirty="0">
                <a:solidFill>
                  <a:schemeClr val="tx1"/>
                </a:solidFill>
              </a:rPr>
              <a:t> en la gestión pública y el acceso a los archivos como garante de los </a:t>
            </a:r>
            <a:r>
              <a:rPr lang="es-CO" sz="1600" b="1" dirty="0">
                <a:solidFill>
                  <a:schemeClr val="tx1"/>
                </a:solidFill>
              </a:rPr>
              <a:t>derechos de los ciudadanos</a:t>
            </a:r>
            <a:r>
              <a:rPr lang="es-CO" sz="1600" dirty="0">
                <a:solidFill>
                  <a:schemeClr val="tx1"/>
                </a:solidFill>
              </a:rPr>
              <a:t>, los servidores públicos y las entidades del Estado; recuperar, preservar y difundir el </a:t>
            </a:r>
            <a:r>
              <a:rPr lang="es-CO" sz="1600" b="1" dirty="0">
                <a:solidFill>
                  <a:schemeClr val="tx1"/>
                </a:solidFill>
              </a:rPr>
              <a:t>patrimonio documental </a:t>
            </a:r>
            <a:r>
              <a:rPr lang="es-CO" sz="1600" dirty="0">
                <a:solidFill>
                  <a:schemeClr val="tx1"/>
                </a:solidFill>
              </a:rPr>
              <a:t>de la nación en diferentes medios y soportes como fuente de memoria e identidad cultural; promover el gobierno abierto (transparencia, colaboración y participación) a través de los archivos como herramienta de </a:t>
            </a:r>
            <a:r>
              <a:rPr lang="es-CO" sz="1600" b="1" dirty="0">
                <a:solidFill>
                  <a:schemeClr val="tx1"/>
                </a:solidFill>
              </a:rPr>
              <a:t>control social </a:t>
            </a:r>
            <a:r>
              <a:rPr lang="es-CO" sz="1600" dirty="0">
                <a:solidFill>
                  <a:schemeClr val="tx1"/>
                </a:solidFill>
              </a:rPr>
              <a:t>de la gestión pública; fomentar la </a:t>
            </a:r>
            <a:r>
              <a:rPr lang="es-CO" sz="1600" b="1" dirty="0">
                <a:solidFill>
                  <a:schemeClr val="tx1"/>
                </a:solidFill>
              </a:rPr>
              <a:t>modernización</a:t>
            </a:r>
            <a:r>
              <a:rPr lang="es-CO" sz="1600" dirty="0">
                <a:solidFill>
                  <a:schemeClr val="tx1"/>
                </a:solidFill>
              </a:rPr>
              <a:t> de los archivos a través de la generación de estrategias que propicien el uso de tecnologías y proyectos de innovación; impulsar en los servidores públicos, la </a:t>
            </a:r>
            <a:r>
              <a:rPr lang="es-CO" sz="1600" b="1" dirty="0">
                <a:solidFill>
                  <a:schemeClr val="tx1"/>
                </a:solidFill>
              </a:rPr>
              <a:t>cultura archivística </a:t>
            </a:r>
            <a:r>
              <a:rPr lang="es-CO" sz="1600" dirty="0">
                <a:solidFill>
                  <a:schemeClr val="tx1"/>
                </a:solidFill>
              </a:rPr>
              <a:t>y el desarrollo de estrategias que permitan fortalecer las capacidades para el adecuado manejo y tratamiento de los archivos; así como velar por la recuperación, protección y custodia de los Archivos de los Derechos Humanos, grupos étnicos, comunidades indígenas y población vulnerable.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53203F9-A7D1-5953-EC91-6EAF61D6F998}"/>
              </a:ext>
            </a:extLst>
          </p:cNvPr>
          <p:cNvSpPr txBox="1">
            <a:spLocks/>
          </p:cNvSpPr>
          <p:nvPr/>
        </p:nvSpPr>
        <p:spPr>
          <a:xfrm>
            <a:off x="1432570" y="1411923"/>
            <a:ext cx="932686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rgbClr val="4B3C89"/>
                </a:solidFill>
              </a:rPr>
              <a:t>Propósito de la política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5DC0AA5-296D-FC18-82FD-84AE9529C1FB}"/>
              </a:ext>
            </a:extLst>
          </p:cNvPr>
          <p:cNvSpPr txBox="1">
            <a:spLocks/>
          </p:cNvSpPr>
          <p:nvPr/>
        </p:nvSpPr>
        <p:spPr>
          <a:xfrm>
            <a:off x="6431280" y="2125980"/>
            <a:ext cx="4328150" cy="397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7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967" y="3462785"/>
            <a:ext cx="3297148" cy="256462"/>
          </a:xfrm>
        </p:spPr>
        <p:txBody>
          <a:bodyPr>
            <a:noAutofit/>
          </a:bodyPr>
          <a:lstStyle/>
          <a:p>
            <a:r>
              <a:rPr lang="es-MX" sz="45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Desarrollo de la sesión</a:t>
            </a:r>
            <a:endParaRPr lang="es-CO" sz="4500" dirty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9808" y="726290"/>
            <a:ext cx="6518952" cy="5104294"/>
          </a:xfrm>
        </p:spPr>
        <p:txBody>
          <a:bodyPr>
            <a:normAutofit/>
          </a:bodyPr>
          <a:lstStyle/>
          <a:p>
            <a:pPr lvl="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s-CO" sz="2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s-CO" sz="2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CO" sz="2500" dirty="0">
                <a:latin typeface="Helvetica" panose="020B0604020202020204" pitchFamily="34" charset="0"/>
                <a:cs typeface="Helvetica" panose="020B0604020202020204" pitchFamily="34" charset="0"/>
              </a:rPr>
              <a:t>Recomendaciones y lineamientos para el diligenciamiento del FURAG a cargo de las líderes de política</a:t>
            </a:r>
          </a:p>
          <a:p>
            <a:pPr lvl="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s-CO" sz="2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CO" sz="2500" dirty="0">
                <a:latin typeface="Helvetica" panose="020B0604020202020204" pitchFamily="34" charset="0"/>
                <a:cs typeface="Helvetica" panose="020B0604020202020204" pitchFamily="34" charset="0"/>
              </a:rPr>
              <a:t>Registro de inquietudes a través del enlace dispuesto en el chat del canal de YouTube</a:t>
            </a:r>
          </a:p>
          <a:p>
            <a:pPr lvl="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s-CO" sz="2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MX" sz="2500" dirty="0">
                <a:latin typeface="Helvetica" panose="020B0604020202020204" pitchFamily="34" charset="0"/>
                <a:cs typeface="Helvetica" panose="020B0604020202020204" pitchFamily="34" charset="0"/>
              </a:rPr>
              <a:t>Resolución de dudas e inquietudes por parte de las líderes de política</a:t>
            </a:r>
            <a:endParaRPr lang="es-CO" sz="2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4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FFB6-FD64-0584-71E1-472F68E9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E868E53-9F81-C4DD-AF17-22221F6794FF}"/>
              </a:ext>
            </a:extLst>
          </p:cNvPr>
          <p:cNvSpPr txBox="1">
            <a:spLocks/>
          </p:cNvSpPr>
          <p:nvPr/>
        </p:nvSpPr>
        <p:spPr>
          <a:xfrm>
            <a:off x="1432570" y="1411923"/>
            <a:ext cx="9326860" cy="3494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r>
              <a:rPr lang="es-CO" sz="4000" b="1" dirty="0">
                <a:solidFill>
                  <a:srgbClr val="4B3C89"/>
                </a:solidFill>
              </a:rPr>
              <a:t>¿Quienes son los responsables del seguimiento de la implementación de la Política de Archivos y Gestión Documental?</a:t>
            </a:r>
          </a:p>
        </p:txBody>
      </p:sp>
    </p:spTree>
    <p:extLst>
      <p:ext uri="{BB962C8B-B14F-4D97-AF65-F5344CB8AC3E}">
        <p14:creationId xmlns:p14="http://schemas.microsoft.com/office/powerpoint/2010/main" val="353697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sentadas en una oficina&#10;&#10;Descripción generada automáticamente">
            <a:extLst>
              <a:ext uri="{FF2B5EF4-FFF2-40B4-BE49-F238E27FC236}">
                <a16:creationId xmlns:a16="http://schemas.microsoft.com/office/drawing/2014/main" id="{F2372A8C-559F-065B-B7BD-3F70FF05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7657" y="267811"/>
            <a:ext cx="4307029" cy="27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7E63AB-0AA9-5963-2268-AE5AD98AF36A}"/>
              </a:ext>
            </a:extLst>
          </p:cNvPr>
          <p:cNvSpPr txBox="1">
            <a:spLocks/>
          </p:cNvSpPr>
          <p:nvPr/>
        </p:nvSpPr>
        <p:spPr>
          <a:xfrm>
            <a:off x="5109210" y="1411923"/>
            <a:ext cx="582930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Comité Interno de Archivo - </a:t>
            </a:r>
          </a:p>
          <a:p>
            <a:r>
              <a:rPr lang="es-CO" sz="24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Comités Institucionales de Gestión y Desempeño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2D865-AC00-AAE4-9CA9-A207A8511A56}"/>
              </a:ext>
            </a:extLst>
          </p:cNvPr>
          <p:cNvSpPr txBox="1">
            <a:spLocks/>
          </p:cNvSpPr>
          <p:nvPr/>
        </p:nvSpPr>
        <p:spPr>
          <a:xfrm>
            <a:off x="1438920" y="3030222"/>
            <a:ext cx="9314159" cy="3827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Quienes lo conforman: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El funcionario del nivel directivo o ejecutivo del más alto nivel jerárquico de quien dependa de forma inmediata el Archivo de la entidad (</a:t>
            </a:r>
            <a:r>
              <a:rPr lang="es-CO" sz="1600" b="1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Secretario General a Subdirector Administrativo</a:t>
            </a: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, entre otros), o su delegado, quien lo presidirá;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El jefe o </a:t>
            </a:r>
            <a:r>
              <a:rPr lang="es-CO" sz="1600" b="1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responsable del Archivo </a:t>
            </a: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o del Sistema de Archivos de la entidad.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El jefe de la Oficina </a:t>
            </a:r>
            <a:r>
              <a:rPr lang="es-CO" sz="1600" b="1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Jurídica;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El jefe de la Oficina </a:t>
            </a:r>
            <a:r>
              <a:rPr lang="es-CO" sz="160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de</a:t>
            </a:r>
            <a:r>
              <a:rPr lang="es-CO" sz="1600" b="1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 Planeación o </a:t>
            </a: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la dependencia equivalente;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El jefe o responsable del área de </a:t>
            </a:r>
            <a:r>
              <a:rPr lang="es-CO" sz="1600" b="1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Sistemas o de Tecnologías de la Información</a:t>
            </a: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El Jefe del área bajo cuya responsabilidad se encuentre el </a:t>
            </a:r>
            <a:r>
              <a:rPr lang="es-CO" sz="1600" b="1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sistema integrado de gestión</a:t>
            </a: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.</a:t>
            </a:r>
            <a:r>
              <a:rPr lang="es-CO" sz="1600" b="0" i="0" u="none" strike="noStrike" baseline="0" dirty="0">
                <a:solidFill>
                  <a:srgbClr val="858585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baseline="0" dirty="0">
                <a:solidFill>
                  <a:srgbClr val="141414"/>
                </a:solidFill>
                <a:latin typeface="Arial" panose="020B0604020202020204" pitchFamily="34" charset="0"/>
              </a:rPr>
              <a:t>El Jefe de la Oficina de </a:t>
            </a:r>
            <a:r>
              <a:rPr lang="es-CO" sz="1600" b="0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Control Interno</a:t>
            </a:r>
            <a:r>
              <a:rPr lang="es-CO" sz="1200" dirty="0">
                <a:solidFill>
                  <a:srgbClr val="00B050"/>
                </a:solidFill>
                <a:latin typeface="Arial" panose="020B0604020202020204" pitchFamily="34" charset="0"/>
              </a:rPr>
              <a:t> (..:)</a:t>
            </a:r>
            <a:endParaRPr lang="es-CO" sz="1600" b="0" i="0" u="none" strike="noStrike" baseline="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C3FA3B38-7A77-CDF9-AC19-AF42DD998A49}"/>
              </a:ext>
            </a:extLst>
          </p:cNvPr>
          <p:cNvSpPr txBox="1">
            <a:spLocks/>
          </p:cNvSpPr>
          <p:nvPr/>
        </p:nvSpPr>
        <p:spPr>
          <a:xfrm>
            <a:off x="1432570" y="2125980"/>
            <a:ext cx="3063240" cy="4274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1200" b="1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Asesorar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a la alta dirección de la entidad en la aplicación de la normatividad archivística</a:t>
            </a:r>
            <a:r>
              <a:rPr lang="es-CO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Aprobar</a:t>
            </a:r>
            <a:r>
              <a:rPr lang="es-CO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 la </a:t>
            </a:r>
            <a:r>
              <a:rPr lang="es-CO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política institucional </a:t>
            </a:r>
            <a:r>
              <a:rPr lang="es-CO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de gestión documental de la entidad.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Aprobar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 las </a:t>
            </a:r>
            <a:r>
              <a:rPr lang="es-MX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tablas de retención documental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y las tablas de valoración documental </a:t>
            </a:r>
            <a:endParaRPr lang="es-CO" sz="1400" b="0" i="0" dirty="0">
              <a:solidFill>
                <a:srgbClr val="000000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Apoyar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 el diseño de los </a:t>
            </a:r>
            <a:r>
              <a:rPr lang="es-MX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procesos</a:t>
            </a:r>
            <a:r>
              <a:rPr lang="es-MX" sz="1400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de la entidad y proponer ajustes que faciliten la gestión de documentos e información, tanto en formato físico como electrónico.</a:t>
            </a:r>
            <a:endParaRPr lang="es-CO" sz="1400" b="0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algn="just"/>
            <a:endParaRPr lang="es-CO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9DD105C-7DD4-A2B0-604F-3ADC2AB96211}"/>
              </a:ext>
            </a:extLst>
          </p:cNvPr>
          <p:cNvSpPr txBox="1">
            <a:spLocks/>
          </p:cNvSpPr>
          <p:nvPr/>
        </p:nvSpPr>
        <p:spPr>
          <a:xfrm>
            <a:off x="1432570" y="1411923"/>
            <a:ext cx="932686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Funciones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BA2E3361-B053-796F-D604-EE0C45360D5A}"/>
              </a:ext>
            </a:extLst>
          </p:cNvPr>
          <p:cNvSpPr txBox="1">
            <a:spLocks/>
          </p:cNvSpPr>
          <p:nvPr/>
        </p:nvSpPr>
        <p:spPr>
          <a:xfrm>
            <a:off x="4602490" y="2141220"/>
            <a:ext cx="3063240" cy="4259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endParaRPr lang="es-MX" sz="1200" b="0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>
                <a:solidFill>
                  <a:srgbClr val="333333"/>
                </a:solidFill>
                <a:highlight>
                  <a:srgbClr val="FFFFFF"/>
                </a:highlight>
                <a:ea typeface="Verdana" panose="020B0604030504040204" pitchFamily="34" charset="0"/>
              </a:rPr>
              <a:t>Aprobar</a:t>
            </a:r>
            <a:r>
              <a:rPr lang="es-MX" sz="1400" dirty="0">
                <a:solidFill>
                  <a:srgbClr val="333333"/>
                </a:solidFill>
                <a:highlight>
                  <a:srgbClr val="FFFFFF"/>
                </a:highlight>
                <a:ea typeface="Verdana" panose="020B0604030504040204" pitchFamily="34" charset="0"/>
              </a:rPr>
              <a:t> </a:t>
            </a:r>
            <a:r>
              <a:rPr lang="es-MX" sz="1400" b="1" dirty="0">
                <a:solidFill>
                  <a:srgbClr val="00B050"/>
                </a:solidFill>
                <a:highlight>
                  <a:srgbClr val="FFFFFF"/>
                </a:highlight>
                <a:ea typeface="Verdana" panose="020B0604030504040204" pitchFamily="34" charset="0"/>
              </a:rPr>
              <a:t>formatos y formularios electrónicos</a:t>
            </a:r>
            <a:r>
              <a:rPr lang="es-MX" sz="1400" dirty="0">
                <a:solidFill>
                  <a:srgbClr val="333333"/>
                </a:solidFill>
                <a:highlight>
                  <a:srgbClr val="FFFFFF"/>
                </a:highlight>
                <a:ea typeface="Verdana" panose="020B0604030504040204" pitchFamily="34" charset="0"/>
              </a:rPr>
              <a:t> que requiera la entidad para el desarrollo de sus funciones y procesos.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Consignar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 sus decisiones en </a:t>
            </a:r>
            <a:r>
              <a:rPr lang="es-MX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Actas que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deberán servir de respaldo de las deliberaciones y determinaciones tomadas.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Hacer </a:t>
            </a:r>
            <a:r>
              <a:rPr lang="es-MX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seguimiento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 a la implementación de las TRD y TVD, así como al Modelo Integrado de Planeación y Gestión, en los aspectos relativos a la gestión documental. </a:t>
            </a:r>
            <a:endParaRPr lang="es-CO" sz="1400" b="0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6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DF31EF8-ADE4-57BA-F6B0-58B9577DCA0B}"/>
              </a:ext>
            </a:extLst>
          </p:cNvPr>
          <p:cNvSpPr txBox="1">
            <a:spLocks/>
          </p:cNvSpPr>
          <p:nvPr/>
        </p:nvSpPr>
        <p:spPr>
          <a:xfrm>
            <a:off x="7726690" y="2125980"/>
            <a:ext cx="3280400" cy="4274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endParaRPr lang="es-MX" sz="1400" b="1" i="0" dirty="0">
              <a:solidFill>
                <a:srgbClr val="333333"/>
              </a:solidFill>
              <a:effectLst/>
              <a:highlight>
                <a:srgbClr val="FFFFFF"/>
              </a:highlight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Aprobar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el </a:t>
            </a:r>
            <a:r>
              <a:rPr lang="es-MX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programa de gestión documental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de la entidad.</a:t>
            </a:r>
            <a:endParaRPr lang="es-CO" sz="1400" b="0" i="0" u="none" strike="noStrike" baseline="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Llevar a cabo estudios técnicos tendientes a modernizar la función archivística de la entidad, incluyendo las acciones encaminadas a </a:t>
            </a:r>
            <a:r>
              <a:rPr lang="es-MX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incorporar las tecnologías de la información en la gestión de documentos electrónicos</a:t>
            </a:r>
            <a:r>
              <a:rPr lang="es-CO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Revisar </a:t>
            </a:r>
            <a:r>
              <a:rPr lang="es-CO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 interpretar la </a:t>
            </a:r>
            <a:r>
              <a:rPr lang="es-CO" sz="1400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normatividad </a:t>
            </a:r>
            <a:r>
              <a:rPr lang="es-CO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archivística </a:t>
            </a:r>
            <a:endParaRPr lang="es-CO" sz="1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Evaluar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y dar concepto sobre la </a:t>
            </a:r>
            <a:r>
              <a:rPr lang="es-MX" sz="14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aplicación de las tecnologías </a:t>
            </a:r>
            <a:r>
              <a:rPr lang="es-MX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de la información en la Entidad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1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73731-D25A-6D53-1D4A-E660EEEB0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CE09CF3-C284-46DD-817F-A709C8B5C747}"/>
              </a:ext>
            </a:extLst>
          </p:cNvPr>
          <p:cNvSpPr txBox="1">
            <a:spLocks/>
          </p:cNvSpPr>
          <p:nvPr/>
        </p:nvSpPr>
        <p:spPr>
          <a:xfrm>
            <a:off x="1432570" y="1411923"/>
            <a:ext cx="9326860" cy="3494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endParaRPr lang="es-CO" sz="4000" b="1" dirty="0">
              <a:solidFill>
                <a:srgbClr val="4B3C89"/>
              </a:solidFill>
            </a:endParaRPr>
          </a:p>
          <a:p>
            <a:pPr algn="ctr"/>
            <a:r>
              <a:rPr lang="es-CO" sz="4000" b="1" dirty="0">
                <a:solidFill>
                  <a:srgbClr val="4B3C89"/>
                </a:solidFill>
              </a:rPr>
              <a:t>¿Cómo se determina el impacto y cumplimiento de la Política de Archivos y Gestión Documental en las entidades?</a:t>
            </a:r>
          </a:p>
        </p:txBody>
      </p:sp>
    </p:spTree>
    <p:extLst>
      <p:ext uri="{BB962C8B-B14F-4D97-AF65-F5344CB8AC3E}">
        <p14:creationId xmlns:p14="http://schemas.microsoft.com/office/powerpoint/2010/main" val="4072308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16DC8B7-7CFF-0A23-4A9C-5300A5010C3F}"/>
              </a:ext>
            </a:extLst>
          </p:cNvPr>
          <p:cNvSpPr txBox="1">
            <a:spLocks/>
          </p:cNvSpPr>
          <p:nvPr/>
        </p:nvSpPr>
        <p:spPr>
          <a:xfrm>
            <a:off x="1432570" y="817808"/>
            <a:ext cx="932686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rgbClr val="4B3C89"/>
                </a:solidFill>
              </a:rPr>
              <a:t>Modelo de Gestión Documental y Administración de Archivos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CBB94FD-0436-225F-4B08-18F40969D15B}"/>
              </a:ext>
            </a:extLst>
          </p:cNvPr>
          <p:cNvSpPr txBox="1">
            <a:spLocks/>
          </p:cNvSpPr>
          <p:nvPr/>
        </p:nvSpPr>
        <p:spPr>
          <a:xfrm>
            <a:off x="1432570" y="3187793"/>
            <a:ext cx="9326860" cy="970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endParaRPr lang="es-CO" sz="18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8229B4-6CC6-DECF-4220-42113A61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47" t="21972" r="15070" b="11925"/>
          <a:stretch/>
        </p:blipFill>
        <p:spPr>
          <a:xfrm>
            <a:off x="2369712" y="1506828"/>
            <a:ext cx="6362163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0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304E1E-9A2E-BCFA-B260-A7787DAFE2CB}"/>
              </a:ext>
            </a:extLst>
          </p:cNvPr>
          <p:cNvSpPr txBox="1"/>
          <p:nvPr/>
        </p:nvSpPr>
        <p:spPr>
          <a:xfrm>
            <a:off x="4981753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1F8ECC-BD40-28FA-5D11-ACD93066BDD0}"/>
              </a:ext>
            </a:extLst>
          </p:cNvPr>
          <p:cNvSpPr txBox="1">
            <a:spLocks/>
          </p:cNvSpPr>
          <p:nvPr/>
        </p:nvSpPr>
        <p:spPr>
          <a:xfrm>
            <a:off x="1310650" y="722608"/>
            <a:ext cx="932686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rgbClr val="4B3C89"/>
                </a:solidFill>
              </a:rPr>
              <a:t>Aclaraciones preguntas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05DEEB-CC35-40CA-B1A7-2DA04A9A8E9D}"/>
              </a:ext>
            </a:extLst>
          </p:cNvPr>
          <p:cNvSpPr txBox="1">
            <a:spLocks/>
          </p:cNvSpPr>
          <p:nvPr/>
        </p:nvSpPr>
        <p:spPr>
          <a:xfrm>
            <a:off x="669497" y="2539237"/>
            <a:ext cx="4328150" cy="397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600" b="1" dirty="0">
                <a:solidFill>
                  <a:schemeClr val="tx1"/>
                </a:solidFill>
              </a:rPr>
              <a:t>Dentro de la planeación estratégica, la entidad ejecutó presupuesto, de funcionamiento o inversión, durante la vigencia evaluada para:(Especifique el monto en pesos)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9194260-6378-6AA7-8C3C-81EEB895E3A1}"/>
              </a:ext>
            </a:extLst>
          </p:cNvPr>
          <p:cNvSpPr txBox="1">
            <a:spLocks/>
          </p:cNvSpPr>
          <p:nvPr/>
        </p:nvSpPr>
        <p:spPr>
          <a:xfrm>
            <a:off x="6217920" y="3144544"/>
            <a:ext cx="4541510" cy="970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1800" b="1" dirty="0">
                <a:solidFill>
                  <a:schemeClr val="bg1"/>
                </a:solidFill>
              </a:rPr>
              <a:t>Espacio para imagen </a:t>
            </a:r>
          </a:p>
          <a:p>
            <a:pPr algn="ctr"/>
            <a:r>
              <a:rPr lang="es-CO" sz="1800" b="1" dirty="0">
                <a:solidFill>
                  <a:schemeClr val="bg1"/>
                </a:solidFill>
              </a:rPr>
              <a:t>después de colocarla </a:t>
            </a:r>
          </a:p>
          <a:p>
            <a:pPr algn="ctr"/>
            <a:r>
              <a:rPr lang="es-CO" sz="1800" b="1" dirty="0">
                <a:solidFill>
                  <a:schemeClr val="bg1"/>
                </a:solidFill>
              </a:rPr>
              <a:t>eliminar este recuadro morado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5D7C2D6-5836-99A6-1F00-7AADBB8BA011}"/>
              </a:ext>
            </a:extLst>
          </p:cNvPr>
          <p:cNvGraphicFramePr>
            <a:graphicFrameLocks noGrp="1"/>
          </p:cNvGraphicFramePr>
          <p:nvPr/>
        </p:nvGraphicFramePr>
        <p:xfrm>
          <a:off x="5117206" y="1637813"/>
          <a:ext cx="6525296" cy="536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5296">
                  <a:extLst>
                    <a:ext uri="{9D8B030D-6E8A-4147-A177-3AD203B41FA5}">
                      <a16:colId xmlns:a16="http://schemas.microsoft.com/office/drawing/2014/main" val="1481026537"/>
                    </a:ext>
                  </a:extLst>
                </a:gridCol>
              </a:tblGrid>
              <a:tr h="434322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es-CO" sz="1600" b="0" u="none" strike="noStrike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Elaboración o actualización del Plan Institucional de Archivos - PINAR:</a:t>
                      </a:r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141201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endParaRPr lang="es-CO" sz="1600" b="0" u="none" strike="noStrike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es-CO" sz="1600" b="0" u="none" strike="noStrike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Elaboración o actualización del Programa de Gestión    Documental PGD:</a:t>
                      </a:r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071713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endParaRPr lang="es-CO" sz="1600" b="0" u="none" strike="noStrike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es-CO" sz="1600" b="0" u="none" strike="noStrike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Elaboración o actualización de los planes del Sistema Integrado de Conservación - SIC:</a:t>
                      </a:r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452953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algn="l" fontAlgn="t"/>
                      <a:endParaRPr lang="es-CO" sz="1600" b="0" u="none" strike="noStrike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es-CO" sz="1600" b="0" u="none" strike="noStrike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Elaboración o actualización del diagnóstico integral de gestión documental y administración de archivos:</a:t>
                      </a:r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557874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algn="l" fontAlgn="t"/>
                      <a:endParaRPr lang="es-CO" sz="1600" b="0" u="none" strike="noStrike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es-CO" sz="1600" b="0" u="none" strike="noStrike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Infraestructura física, mobiliario e insumos para la administración de los archivos:</a:t>
                      </a:r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95205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algn="l" fontAlgn="t"/>
                      <a:endParaRPr lang="es-CO" sz="1600" b="0" u="none" strike="noStrike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es-CO" sz="1600" b="0" u="none" strike="noStrike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Infraestructura tecnológica para archivos, repositorios digitales confiables:</a:t>
                      </a:r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30297"/>
                  </a:ext>
                </a:extLst>
              </a:tr>
              <a:tr h="434322">
                <a:tc>
                  <a:txBody>
                    <a:bodyPr/>
                    <a:lstStyle/>
                    <a:p>
                      <a:pPr algn="l" fontAlgn="t"/>
                      <a:endParaRPr lang="es-CO" sz="1600" b="0" u="none" strike="noStrike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es-CO" sz="1600" b="0" u="none" strike="noStrike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Contratación personal para gestión documental:</a:t>
                      </a:r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02020"/>
                  </a:ext>
                </a:extLst>
              </a:tr>
              <a:tr h="217161">
                <a:tc>
                  <a:txBody>
                    <a:bodyPr/>
                    <a:lstStyle/>
                    <a:p>
                      <a:pPr algn="l" fontAlgn="t"/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242179"/>
                  </a:ext>
                </a:extLst>
              </a:tr>
              <a:tr h="217161">
                <a:tc>
                  <a:txBody>
                    <a:bodyPr/>
                    <a:lstStyle/>
                    <a:p>
                      <a:pPr algn="l" fontAlgn="t"/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714711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l" fontAlgn="t"/>
                      <a:endParaRPr lang="es-CO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17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93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B1D01E-0D72-41DA-9A55-1696E3A5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6" y="1935480"/>
            <a:ext cx="4167294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4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726" y="2995310"/>
            <a:ext cx="2958101" cy="744484"/>
          </a:xfrm>
        </p:spPr>
        <p:txBody>
          <a:bodyPr>
            <a:normAutofit fontScale="90000"/>
          </a:bodyPr>
          <a:lstStyle/>
          <a:p>
            <a:r>
              <a:rPr lang="es-MX" sz="45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Expositores</a:t>
            </a:r>
            <a:endParaRPr lang="es-CO" sz="4500" dirty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472" y="924674"/>
            <a:ext cx="8137131" cy="5252289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s-CO" sz="2200" b="1" dirty="0">
                <a:solidFill>
                  <a:srgbClr val="F36F13"/>
                </a:solidFill>
              </a:rPr>
              <a:t>Política Gestión Estratégica del Talento Humano</a:t>
            </a:r>
            <a:r>
              <a:rPr lang="es-CO" sz="2200" b="1" dirty="0"/>
              <a:t>–  </a:t>
            </a:r>
            <a:r>
              <a:rPr lang="es-CO" sz="2200" dirty="0"/>
              <a:t>Dr. Francisco Camargo – Director Técnico de Empleo Pública</a:t>
            </a:r>
          </a:p>
          <a:p>
            <a:pPr marL="0" lvl="0" indent="0" algn="just">
              <a:buNone/>
            </a:pPr>
            <a:r>
              <a:rPr lang="es-CO" sz="2200" dirty="0"/>
              <a:t>María José Martínez – Asesora Política de Talento Humano </a:t>
            </a:r>
          </a:p>
          <a:p>
            <a:pPr marL="0" lvl="0" indent="0" algn="just">
              <a:buNone/>
            </a:pPr>
            <a:r>
              <a:rPr lang="es-CO" sz="2200" dirty="0"/>
              <a:t>Departamento Administrativo de la Función Pública </a:t>
            </a:r>
          </a:p>
          <a:p>
            <a:pPr marL="0" lvl="0" indent="0" algn="just">
              <a:buNone/>
            </a:pPr>
            <a:endParaRPr lang="es-CO" sz="2200" b="1" dirty="0"/>
          </a:p>
          <a:p>
            <a:pPr marL="0" lvl="0" indent="0" algn="just">
              <a:buNone/>
            </a:pPr>
            <a:r>
              <a:rPr lang="es-CO" sz="2200" b="1" dirty="0">
                <a:solidFill>
                  <a:srgbClr val="2F5597"/>
                </a:solidFill>
              </a:rPr>
              <a:t>Política de Control Interno </a:t>
            </a:r>
            <a:r>
              <a:rPr lang="es-CO" sz="2200" b="1" dirty="0"/>
              <a:t>–  </a:t>
            </a:r>
            <a:r>
              <a:rPr lang="es-CO" sz="2200" dirty="0"/>
              <a:t>Dra. Myriam Cubillos y Dr. Iván Márquez Rincón – Asesores Política de Control Interno</a:t>
            </a:r>
          </a:p>
          <a:p>
            <a:pPr marL="0" lvl="0" indent="0" algn="just">
              <a:buNone/>
            </a:pPr>
            <a:r>
              <a:rPr lang="es-MX" sz="2200" dirty="0"/>
              <a:t>Dirección de Gestión y Desempeño Institucional</a:t>
            </a:r>
            <a:endParaRPr lang="es-CO" sz="2200" dirty="0"/>
          </a:p>
          <a:p>
            <a:pPr marL="0" lvl="0" indent="0" algn="just">
              <a:buNone/>
            </a:pPr>
            <a:r>
              <a:rPr lang="es-CO" sz="2200" dirty="0"/>
              <a:t>Departamento Administrativo de la Función Pública </a:t>
            </a:r>
          </a:p>
          <a:p>
            <a:pPr marL="0" lvl="0" indent="0" algn="just">
              <a:buNone/>
            </a:pPr>
            <a:endParaRPr lang="es-CO" sz="2200" dirty="0"/>
          </a:p>
          <a:p>
            <a:pPr marL="0" lvl="0" indent="0" algn="just">
              <a:buNone/>
            </a:pPr>
            <a:r>
              <a:rPr lang="es-CO" sz="2200" b="1" dirty="0">
                <a:solidFill>
                  <a:srgbClr val="F36F13"/>
                </a:solidFill>
              </a:rPr>
              <a:t>Política de Gestión Documental y Archivo</a:t>
            </a:r>
            <a:r>
              <a:rPr lang="es-CO" sz="2200" b="1" dirty="0"/>
              <a:t>–</a:t>
            </a:r>
            <a:r>
              <a:rPr lang="es-CO" sz="2200" dirty="0"/>
              <a:t>  Dra. </a:t>
            </a:r>
            <a:r>
              <a:rPr lang="es-CO" sz="2200" dirty="0" err="1"/>
              <a:t>Yenny</a:t>
            </a:r>
            <a:r>
              <a:rPr lang="es-CO" sz="2200" dirty="0"/>
              <a:t> Marcela Gasca</a:t>
            </a:r>
          </a:p>
          <a:p>
            <a:pPr marL="0" indent="0" fontAlgn="base">
              <a:buNone/>
            </a:pPr>
            <a:r>
              <a:rPr lang="es-CO" sz="2200" dirty="0"/>
              <a:t>Asesora de la Subdirección de Política Archivística y Normativa</a:t>
            </a:r>
            <a:r>
              <a:rPr lang="es-CO" b="1" dirty="0"/>
              <a:t>  </a:t>
            </a:r>
            <a:endParaRPr lang="es-CO" dirty="0"/>
          </a:p>
          <a:p>
            <a:pPr marL="0" indent="0" fontAlgn="base">
              <a:buNone/>
            </a:pPr>
            <a:r>
              <a:rPr lang="es-MX" sz="2200" dirty="0"/>
              <a:t>Archivo General de la Nación </a:t>
            </a:r>
            <a:endParaRPr lang="es-CO" sz="2200" dirty="0"/>
          </a:p>
          <a:p>
            <a:pPr algn="just"/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375489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727"/>
          </a:xfrm>
        </p:spPr>
        <p:txBody>
          <a:bodyPr>
            <a:normAutofit fontScale="90000"/>
          </a:bodyPr>
          <a:lstStyle/>
          <a:p>
            <a:r>
              <a:rPr lang="es-MX" dirty="0"/>
              <a:t>Avance de diligenciamiento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99043C-9EF1-2526-F21D-AB70FFC4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6" y="1574800"/>
            <a:ext cx="12014724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2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96FF5-594A-B94F-B552-BA3FEFC87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CB3695-868C-20B4-92EF-30A41927DD78}"/>
              </a:ext>
            </a:extLst>
          </p:cNvPr>
          <p:cNvSpPr txBox="1">
            <a:spLocks/>
          </p:cNvSpPr>
          <p:nvPr/>
        </p:nvSpPr>
        <p:spPr>
          <a:xfrm>
            <a:off x="1753995" y="2054250"/>
            <a:ext cx="8684010" cy="2082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3400" b="1" dirty="0">
                <a:solidFill>
                  <a:schemeClr val="bg1"/>
                </a:solidFill>
              </a:rPr>
              <a:t>Política Gestión Estratégica del Talento Humano</a:t>
            </a:r>
            <a:endParaRPr lang="es-CO" sz="34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3A1A8C-B79D-FB01-2C7E-AEC4A54DD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4" r="19450"/>
          <a:stretch/>
        </p:blipFill>
        <p:spPr>
          <a:xfrm>
            <a:off x="9272769" y="4803750"/>
            <a:ext cx="2562990" cy="10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8A1A1-F0FA-45D5-D304-6018C92B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A451DD-1266-6B7E-361C-EC2586D18BA0}"/>
              </a:ext>
            </a:extLst>
          </p:cNvPr>
          <p:cNvSpPr txBox="1">
            <a:spLocks/>
          </p:cNvSpPr>
          <p:nvPr/>
        </p:nvSpPr>
        <p:spPr>
          <a:xfrm>
            <a:off x="1753995" y="2549551"/>
            <a:ext cx="8684010" cy="727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3400" b="1" dirty="0">
                <a:solidFill>
                  <a:schemeClr val="bg1"/>
                </a:solidFill>
              </a:rPr>
              <a:t>1. Consideraciones Generales</a:t>
            </a:r>
            <a:endParaRPr lang="es-CO" sz="34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E4E0CF-8841-3E07-169C-62DC99958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4" r="19450"/>
          <a:stretch/>
        </p:blipFill>
        <p:spPr>
          <a:xfrm>
            <a:off x="9272769" y="4803750"/>
            <a:ext cx="2562990" cy="10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id="{9739C4C7-BA7E-431A-ACC4-6EC1401BB6AA}"/>
              </a:ext>
            </a:extLst>
          </p:cNvPr>
          <p:cNvSpPr/>
          <p:nvPr/>
        </p:nvSpPr>
        <p:spPr>
          <a:xfrm>
            <a:off x="1489167" y="289537"/>
            <a:ext cx="833410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s-MX" sz="2400" b="1" dirty="0">
                <a:solidFill>
                  <a:srgbClr val="4D4D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Articulación con el Modelo Integrado de Planeación y Gestión (MIPG)</a:t>
            </a:r>
            <a:endParaRPr lang="es-CO" sz="2400" b="1" dirty="0">
              <a:solidFill>
                <a:srgbClr val="4D4D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/>
          <a:srcRect t="14837"/>
          <a:stretch/>
        </p:blipFill>
        <p:spPr>
          <a:xfrm>
            <a:off x="1365843" y="1328765"/>
            <a:ext cx="9873189" cy="46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id="{9739C4C7-BA7E-431A-ACC4-6EC1401BB6AA}"/>
              </a:ext>
            </a:extLst>
          </p:cNvPr>
          <p:cNvSpPr/>
          <p:nvPr/>
        </p:nvSpPr>
        <p:spPr>
          <a:xfrm>
            <a:off x="2423935" y="302600"/>
            <a:ext cx="636409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Marco de la Política de Empleo Público</a:t>
            </a:r>
          </a:p>
        </p:txBody>
      </p:sp>
      <p:sp>
        <p:nvSpPr>
          <p:cNvPr id="90" name="12 Triángulo isósceles">
            <a:extLst>
              <a:ext uri="{FF2B5EF4-FFF2-40B4-BE49-F238E27FC236}">
                <a16:creationId xmlns:a16="http://schemas.microsoft.com/office/drawing/2014/main" id="{D49604DD-06DC-41AC-BCE4-EBBB821A0C0A}"/>
              </a:ext>
            </a:extLst>
          </p:cNvPr>
          <p:cNvSpPr/>
          <p:nvPr/>
        </p:nvSpPr>
        <p:spPr>
          <a:xfrm>
            <a:off x="152401" y="1084523"/>
            <a:ext cx="10043160" cy="1017929"/>
          </a:xfrm>
          <a:prstGeom prst="triangle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CuadroTexto 68">
            <a:extLst>
              <a:ext uri="{FF2B5EF4-FFF2-40B4-BE49-F238E27FC236}">
                <a16:creationId xmlns:a16="http://schemas.microsoft.com/office/drawing/2014/main" id="{F8A0B260-A29B-49B1-9D9D-606FF1319A94}"/>
              </a:ext>
            </a:extLst>
          </p:cNvPr>
          <p:cNvSpPr txBox="1"/>
          <p:nvPr/>
        </p:nvSpPr>
        <p:spPr>
          <a:xfrm>
            <a:off x="2200014" y="1508974"/>
            <a:ext cx="6165962" cy="698267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50" charset="0"/>
              </a:rPr>
              <a:t>Incremento en los índices de satisfacción de los </a:t>
            </a:r>
          </a:p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50" charset="0"/>
              </a:rPr>
              <a:t>Grupos de Valor con los servicios prestados por el Estado</a:t>
            </a:r>
          </a:p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50" charset="0"/>
            </a:endParaRPr>
          </a:p>
        </p:txBody>
      </p:sp>
      <p:sp>
        <p:nvSpPr>
          <p:cNvPr id="92" name="11 Rectángulo redondeado">
            <a:extLst>
              <a:ext uri="{FF2B5EF4-FFF2-40B4-BE49-F238E27FC236}">
                <a16:creationId xmlns:a16="http://schemas.microsoft.com/office/drawing/2014/main" id="{E419B6AA-BB8F-4A85-A774-AEDC43BFAAFA}"/>
              </a:ext>
            </a:extLst>
          </p:cNvPr>
          <p:cNvSpPr/>
          <p:nvPr/>
        </p:nvSpPr>
        <p:spPr>
          <a:xfrm>
            <a:off x="7189580" y="2179054"/>
            <a:ext cx="3005981" cy="7950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50" charset="0"/>
              </a:rPr>
              <a:t>Incremento en los niveles de confianza de las ciudadanías en el Estado</a:t>
            </a:r>
          </a:p>
        </p:txBody>
      </p:sp>
      <p:sp>
        <p:nvSpPr>
          <p:cNvPr id="93" name="63 Rectángulo redondeado">
            <a:extLst>
              <a:ext uri="{FF2B5EF4-FFF2-40B4-BE49-F238E27FC236}">
                <a16:creationId xmlns:a16="http://schemas.microsoft.com/office/drawing/2014/main" id="{693E9F37-734B-438D-8ED7-330EAC716AAB}"/>
              </a:ext>
            </a:extLst>
          </p:cNvPr>
          <p:cNvSpPr/>
          <p:nvPr/>
        </p:nvSpPr>
        <p:spPr>
          <a:xfrm>
            <a:off x="4664212" y="2180658"/>
            <a:ext cx="2462421" cy="7798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50" charset="0"/>
              </a:rPr>
              <a:t>Mayor Productividad del Estado</a:t>
            </a:r>
          </a:p>
        </p:txBody>
      </p:sp>
      <p:sp>
        <p:nvSpPr>
          <p:cNvPr id="94" name="64 Rectángulo redondeado">
            <a:extLst>
              <a:ext uri="{FF2B5EF4-FFF2-40B4-BE49-F238E27FC236}">
                <a16:creationId xmlns:a16="http://schemas.microsoft.com/office/drawing/2014/main" id="{602F5669-0AB4-4F45-8C75-3DF6DDEAAA30}"/>
              </a:ext>
            </a:extLst>
          </p:cNvPr>
          <p:cNvSpPr/>
          <p:nvPr/>
        </p:nvSpPr>
        <p:spPr>
          <a:xfrm>
            <a:off x="308518" y="2162709"/>
            <a:ext cx="4230834" cy="7798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50" charset="0"/>
              </a:rPr>
              <a:t>Servidor@s públicos con un mayor nivel de bienestar, desarrollo y compromiso</a:t>
            </a:r>
          </a:p>
        </p:txBody>
      </p:sp>
      <p:sp>
        <p:nvSpPr>
          <p:cNvPr id="95" name="65 Rectángulo redondeado">
            <a:extLst>
              <a:ext uri="{FF2B5EF4-FFF2-40B4-BE49-F238E27FC236}">
                <a16:creationId xmlns:a16="http://schemas.microsoft.com/office/drawing/2014/main" id="{ACB22065-9A69-4F7C-B3E7-B985CD8C9214}"/>
              </a:ext>
            </a:extLst>
          </p:cNvPr>
          <p:cNvSpPr/>
          <p:nvPr/>
        </p:nvSpPr>
        <p:spPr>
          <a:xfrm>
            <a:off x="308518" y="2981630"/>
            <a:ext cx="9948955" cy="21251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50" charset="0"/>
              </a:rPr>
              <a:t>Mecanismos de Empleo Público</a:t>
            </a:r>
          </a:p>
        </p:txBody>
      </p:sp>
      <p:sp>
        <p:nvSpPr>
          <p:cNvPr id="96" name="68 Rectángulo">
            <a:extLst>
              <a:ext uri="{FF2B5EF4-FFF2-40B4-BE49-F238E27FC236}">
                <a16:creationId xmlns:a16="http://schemas.microsoft.com/office/drawing/2014/main" id="{B98901D1-CFAC-46CF-B0C6-E3AA4E09E29D}"/>
              </a:ext>
            </a:extLst>
          </p:cNvPr>
          <p:cNvSpPr/>
          <p:nvPr/>
        </p:nvSpPr>
        <p:spPr>
          <a:xfrm>
            <a:off x="10263865" y="2102452"/>
            <a:ext cx="2009909" cy="790600"/>
          </a:xfrm>
          <a:prstGeom prst="rect">
            <a:avLst/>
          </a:prstGeom>
        </p:spPr>
        <p:txBody>
          <a:bodyPr wrap="square" lIns="51434" tIns="25717" rIns="51434" bIns="25717">
            <a:spAutoFit/>
          </a:bodyPr>
          <a:lstStyle/>
          <a:p>
            <a:pPr marL="0" marR="0" lvl="0" indent="0" algn="l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kern="0" dirty="0">
                <a:solidFill>
                  <a:schemeClr val="accent3">
                    <a:lumMod val="50000"/>
                  </a:schemeClr>
                </a:solidFill>
                <a:latin typeface="Helvetica" pitchFamily="50" charset="0"/>
              </a:rPr>
              <a:t>Resultados Esperados</a:t>
            </a:r>
          </a:p>
        </p:txBody>
      </p:sp>
      <p:sp>
        <p:nvSpPr>
          <p:cNvPr id="97" name="69 Rectángulo">
            <a:extLst>
              <a:ext uri="{FF2B5EF4-FFF2-40B4-BE49-F238E27FC236}">
                <a16:creationId xmlns:a16="http://schemas.microsoft.com/office/drawing/2014/main" id="{E8CAE8B8-9FA6-4FD2-9313-AD4AC40C8AF7}"/>
              </a:ext>
            </a:extLst>
          </p:cNvPr>
          <p:cNvSpPr/>
          <p:nvPr/>
        </p:nvSpPr>
        <p:spPr>
          <a:xfrm>
            <a:off x="10489166" y="4066841"/>
            <a:ext cx="1770926" cy="482823"/>
          </a:xfrm>
          <a:prstGeom prst="rect">
            <a:avLst/>
          </a:prstGeom>
        </p:spPr>
        <p:txBody>
          <a:bodyPr wrap="square" lIns="51434" tIns="25717" rIns="51434" bIns="25717">
            <a:spAutoFit/>
          </a:bodyPr>
          <a:lstStyle/>
          <a:p>
            <a:pPr marL="0" marR="0" lvl="0" indent="0" algn="l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kern="0" dirty="0">
                <a:solidFill>
                  <a:schemeClr val="accent3">
                    <a:lumMod val="50000"/>
                  </a:schemeClr>
                </a:solidFill>
                <a:latin typeface="Helvetica" pitchFamily="50" charset="0"/>
              </a:rPr>
              <a:t>Pilares</a:t>
            </a:r>
          </a:p>
        </p:txBody>
      </p:sp>
      <p:sp>
        <p:nvSpPr>
          <p:cNvPr id="98" name="66 Rectángulo redondeado">
            <a:extLst>
              <a:ext uri="{FF2B5EF4-FFF2-40B4-BE49-F238E27FC236}">
                <a16:creationId xmlns:a16="http://schemas.microsoft.com/office/drawing/2014/main" id="{505CBCBE-53A8-4391-8F18-A0BC05E44818}"/>
              </a:ext>
            </a:extLst>
          </p:cNvPr>
          <p:cNvSpPr/>
          <p:nvPr/>
        </p:nvSpPr>
        <p:spPr>
          <a:xfrm>
            <a:off x="308518" y="3341399"/>
            <a:ext cx="9887043" cy="21110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50" charset="0"/>
              </a:rPr>
              <a:t> </a:t>
            </a:r>
          </a:p>
        </p:txBody>
      </p:sp>
      <p:pic>
        <p:nvPicPr>
          <p:cNvPr id="99" name="Picture 8">
            <a:extLst>
              <a:ext uri="{FF2B5EF4-FFF2-40B4-BE49-F238E27FC236}">
                <a16:creationId xmlns:a16="http://schemas.microsoft.com/office/drawing/2014/main" id="{9FD1EE3E-44B9-4D14-A4B5-E4E6FC95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9893" y="3721128"/>
            <a:ext cx="1003982" cy="10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26 Rectángulo redondeado">
            <a:extLst>
              <a:ext uri="{FF2B5EF4-FFF2-40B4-BE49-F238E27FC236}">
                <a16:creationId xmlns:a16="http://schemas.microsoft.com/office/drawing/2014/main" id="{32260E58-B0AB-48D4-BBE6-132EBFD2B26B}"/>
              </a:ext>
            </a:extLst>
          </p:cNvPr>
          <p:cNvSpPr/>
          <p:nvPr/>
        </p:nvSpPr>
        <p:spPr>
          <a:xfrm>
            <a:off x="308518" y="3591535"/>
            <a:ext cx="938889" cy="1281753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00E4495F-EE0D-4CA9-BEF0-5642411C350D}"/>
              </a:ext>
            </a:extLst>
          </p:cNvPr>
          <p:cNvSpPr txBox="1"/>
          <p:nvPr/>
        </p:nvSpPr>
        <p:spPr>
          <a:xfrm>
            <a:off x="326463" y="4951626"/>
            <a:ext cx="921329" cy="267380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elvetica" pitchFamily="50" charset="0"/>
              </a:rPr>
              <a:t>Mérito</a:t>
            </a:r>
          </a:p>
        </p:txBody>
      </p:sp>
      <p:pic>
        <p:nvPicPr>
          <p:cNvPr id="103" name="Picture 9">
            <a:extLst>
              <a:ext uri="{FF2B5EF4-FFF2-40B4-BE49-F238E27FC236}">
                <a16:creationId xmlns:a16="http://schemas.microsoft.com/office/drawing/2014/main" id="{6A195D4A-5E6A-49FB-B348-7BA34453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022" y="3694707"/>
            <a:ext cx="1418321" cy="100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4" name="34 Rectángulo redondeado">
            <a:extLst>
              <a:ext uri="{FF2B5EF4-FFF2-40B4-BE49-F238E27FC236}">
                <a16:creationId xmlns:a16="http://schemas.microsoft.com/office/drawing/2014/main" id="{01EC1A68-D282-4F7C-9B7E-B3EB2551AA47}"/>
              </a:ext>
            </a:extLst>
          </p:cNvPr>
          <p:cNvSpPr/>
          <p:nvPr/>
        </p:nvSpPr>
        <p:spPr>
          <a:xfrm>
            <a:off x="1601528" y="3633442"/>
            <a:ext cx="921330" cy="1219259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8A795266-BB45-4ACD-879B-24E5DBA3669E}"/>
              </a:ext>
            </a:extLst>
          </p:cNvPr>
          <p:cNvSpPr txBox="1"/>
          <p:nvPr/>
        </p:nvSpPr>
        <p:spPr>
          <a:xfrm>
            <a:off x="1361624" y="4939729"/>
            <a:ext cx="1363000" cy="267380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elvetica" pitchFamily="50" charset="0"/>
              </a:rPr>
              <a:t>Competencias</a:t>
            </a:r>
            <a:endParaRPr kumimoji="0" lang="es-CO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Helvetica" pitchFamily="50" charset="0"/>
            </a:endParaRPr>
          </a:p>
        </p:txBody>
      </p:sp>
      <p:sp>
        <p:nvSpPr>
          <p:cNvPr id="107" name="CuadroTexto 57">
            <a:extLst>
              <a:ext uri="{FF2B5EF4-FFF2-40B4-BE49-F238E27FC236}">
                <a16:creationId xmlns:a16="http://schemas.microsoft.com/office/drawing/2014/main" id="{C8EA3B5D-0A54-4215-9271-D1149764B446}"/>
              </a:ext>
            </a:extLst>
          </p:cNvPr>
          <p:cNvSpPr txBox="1"/>
          <p:nvPr/>
        </p:nvSpPr>
        <p:spPr>
          <a:xfrm>
            <a:off x="2617767" y="4935562"/>
            <a:ext cx="1418320" cy="482823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ED7D31">
                    <a:lumMod val="75000"/>
                  </a:srgbClr>
                </a:solidFill>
                <a:latin typeface="Helvetica" pitchFamily="50" charset="0"/>
              </a:rPr>
              <a:t>Desarrollo y </a:t>
            </a:r>
          </a:p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ED7D31">
                    <a:lumMod val="75000"/>
                  </a:srgbClr>
                </a:solidFill>
                <a:latin typeface="Helvetica" pitchFamily="50" charset="0"/>
              </a:rPr>
              <a:t>Crecimiento</a:t>
            </a:r>
          </a:p>
        </p:txBody>
      </p:sp>
      <p:pic>
        <p:nvPicPr>
          <p:cNvPr id="108" name="Picture 2" descr="Risultati immagini per pillar model icon">
            <a:extLst>
              <a:ext uri="{FF2B5EF4-FFF2-40B4-BE49-F238E27FC236}">
                <a16:creationId xmlns:a16="http://schemas.microsoft.com/office/drawing/2014/main" id="{05CF75FB-48ED-4C7A-9F5C-EB3E99C0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426" y="3635715"/>
            <a:ext cx="880454" cy="12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42 Rectángulo redondeado">
            <a:extLst>
              <a:ext uri="{FF2B5EF4-FFF2-40B4-BE49-F238E27FC236}">
                <a16:creationId xmlns:a16="http://schemas.microsoft.com/office/drawing/2014/main" id="{BCA628C1-36D6-4A24-911F-ACAA2FC006C1}"/>
              </a:ext>
            </a:extLst>
          </p:cNvPr>
          <p:cNvSpPr/>
          <p:nvPr/>
        </p:nvSpPr>
        <p:spPr>
          <a:xfrm>
            <a:off x="2886696" y="3612567"/>
            <a:ext cx="945682" cy="1281753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8E5F9F70-6B33-4A01-8C11-30528BAF2595}"/>
              </a:ext>
            </a:extLst>
          </p:cNvPr>
          <p:cNvSpPr txBox="1"/>
          <p:nvPr/>
        </p:nvSpPr>
        <p:spPr>
          <a:xfrm>
            <a:off x="3980717" y="4977595"/>
            <a:ext cx="1364479" cy="273245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ED7D31">
                    <a:lumMod val="75000"/>
                  </a:srgbClr>
                </a:solidFill>
                <a:latin typeface="Helvetica" pitchFamily="50" charset="0"/>
              </a:rPr>
              <a:t>Productividad</a:t>
            </a:r>
          </a:p>
        </p:txBody>
      </p:sp>
      <p:sp>
        <p:nvSpPr>
          <p:cNvPr id="111" name="55 Rectángulo redondeado">
            <a:extLst>
              <a:ext uri="{FF2B5EF4-FFF2-40B4-BE49-F238E27FC236}">
                <a16:creationId xmlns:a16="http://schemas.microsoft.com/office/drawing/2014/main" id="{BDEB8D48-0186-4043-9381-6F9D4C8EBBDA}"/>
              </a:ext>
            </a:extLst>
          </p:cNvPr>
          <p:cNvSpPr/>
          <p:nvPr/>
        </p:nvSpPr>
        <p:spPr>
          <a:xfrm>
            <a:off x="4124659" y="3617082"/>
            <a:ext cx="924491" cy="1230658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Picture 15">
            <a:extLst>
              <a:ext uri="{FF2B5EF4-FFF2-40B4-BE49-F238E27FC236}">
                <a16:creationId xmlns:a16="http://schemas.microsoft.com/office/drawing/2014/main" id="{748D945E-C733-4BF7-A059-BE5E8054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233" y="3742933"/>
            <a:ext cx="834388" cy="87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CuadroTexto 57">
            <a:extLst>
              <a:ext uri="{FF2B5EF4-FFF2-40B4-BE49-F238E27FC236}">
                <a16:creationId xmlns:a16="http://schemas.microsoft.com/office/drawing/2014/main" id="{8A1564BA-D1F1-4561-B118-78478505FF9E}"/>
              </a:ext>
            </a:extLst>
          </p:cNvPr>
          <p:cNvSpPr txBox="1"/>
          <p:nvPr/>
        </p:nvSpPr>
        <p:spPr>
          <a:xfrm>
            <a:off x="5251972" y="4977595"/>
            <a:ext cx="1215935" cy="482823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ED7D31">
                    <a:lumMod val="75000"/>
                  </a:srgbClr>
                </a:solidFill>
                <a:latin typeface="Helvetica" pitchFamily="50" charset="0"/>
              </a:rPr>
              <a:t>Gestión del Cambio</a:t>
            </a:r>
          </a:p>
        </p:txBody>
      </p:sp>
      <p:sp>
        <p:nvSpPr>
          <p:cNvPr id="115" name="48 Rectángulo redondeado">
            <a:extLst>
              <a:ext uri="{FF2B5EF4-FFF2-40B4-BE49-F238E27FC236}">
                <a16:creationId xmlns:a16="http://schemas.microsoft.com/office/drawing/2014/main" id="{C6D6B958-5606-43CB-8F6B-7F39D9E1FCCC}"/>
              </a:ext>
            </a:extLst>
          </p:cNvPr>
          <p:cNvSpPr/>
          <p:nvPr/>
        </p:nvSpPr>
        <p:spPr>
          <a:xfrm>
            <a:off x="5368005" y="3607645"/>
            <a:ext cx="924491" cy="1282888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2">
            <a:extLst>
              <a:ext uri="{FF2B5EF4-FFF2-40B4-BE49-F238E27FC236}">
                <a16:creationId xmlns:a16="http://schemas.microsoft.com/office/drawing/2014/main" id="{675AE069-F3AD-4538-9CE5-CFB3428A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931" y="3694707"/>
            <a:ext cx="1076637" cy="95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CuadroTexto 57">
            <a:extLst>
              <a:ext uri="{FF2B5EF4-FFF2-40B4-BE49-F238E27FC236}">
                <a16:creationId xmlns:a16="http://schemas.microsoft.com/office/drawing/2014/main" id="{9581D307-1340-44C1-BBD3-BB2FF71949FB}"/>
              </a:ext>
            </a:extLst>
          </p:cNvPr>
          <p:cNvSpPr txBox="1"/>
          <p:nvPr/>
        </p:nvSpPr>
        <p:spPr>
          <a:xfrm rot="10800000" flipH="1" flipV="1">
            <a:off x="6564747" y="5023671"/>
            <a:ext cx="1068870" cy="267380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ED7D31">
                    <a:lumMod val="75000"/>
                  </a:srgbClr>
                </a:solidFill>
                <a:latin typeface="Helvetica" pitchFamily="50" charset="0"/>
              </a:rPr>
              <a:t>Integridad</a:t>
            </a:r>
          </a:p>
        </p:txBody>
      </p:sp>
      <p:sp>
        <p:nvSpPr>
          <p:cNvPr id="119" name="62 Rectángulo redondeado">
            <a:extLst>
              <a:ext uri="{FF2B5EF4-FFF2-40B4-BE49-F238E27FC236}">
                <a16:creationId xmlns:a16="http://schemas.microsoft.com/office/drawing/2014/main" id="{E515D772-5881-45A5-9B66-4B050A3E27AE}"/>
              </a:ext>
            </a:extLst>
          </p:cNvPr>
          <p:cNvSpPr/>
          <p:nvPr/>
        </p:nvSpPr>
        <p:spPr>
          <a:xfrm>
            <a:off x="6541562" y="3633442"/>
            <a:ext cx="1091764" cy="1256907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2" name="Imagen 32">
            <a:extLst>
              <a:ext uri="{FF2B5EF4-FFF2-40B4-BE49-F238E27FC236}">
                <a16:creationId xmlns:a16="http://schemas.microsoft.com/office/drawing/2014/main" id="{27F02D14-7508-4F50-BFE8-B0607EFB82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rgbClr val="F79646">
                <a:shade val="45000"/>
                <a:satMod val="135000"/>
              </a:srgbClr>
              <a:prstClr val="white"/>
            </a:duotone>
          </a:blip>
          <a:srcRect l="57709" t="71652" r="28208" b="-313"/>
          <a:stretch/>
        </p:blipFill>
        <p:spPr>
          <a:xfrm>
            <a:off x="6618863" y="3694707"/>
            <a:ext cx="960638" cy="898796"/>
          </a:xfrm>
          <a:prstGeom prst="rect">
            <a:avLst/>
          </a:prstGeom>
        </p:spPr>
      </p:pic>
      <p:sp>
        <p:nvSpPr>
          <p:cNvPr id="129" name="CuadroTexto 57">
            <a:extLst>
              <a:ext uri="{FF2B5EF4-FFF2-40B4-BE49-F238E27FC236}">
                <a16:creationId xmlns:a16="http://schemas.microsoft.com/office/drawing/2014/main" id="{DFC9C147-3F92-4522-8A91-FE967AA797CB}"/>
              </a:ext>
            </a:extLst>
          </p:cNvPr>
          <p:cNvSpPr txBox="1"/>
          <p:nvPr/>
        </p:nvSpPr>
        <p:spPr>
          <a:xfrm rot="10800000" flipH="1" flipV="1">
            <a:off x="7616901" y="5008714"/>
            <a:ext cx="1556859" cy="482823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ED7D31">
                    <a:lumMod val="75000"/>
                  </a:srgbClr>
                </a:solidFill>
                <a:latin typeface="Helvetica" pitchFamily="50" charset="0"/>
              </a:rPr>
              <a:t>Diálogo y Concertación</a:t>
            </a:r>
          </a:p>
        </p:txBody>
      </p:sp>
      <p:sp>
        <p:nvSpPr>
          <p:cNvPr id="130" name="62 Rectángulo redondeado">
            <a:extLst>
              <a:ext uri="{FF2B5EF4-FFF2-40B4-BE49-F238E27FC236}">
                <a16:creationId xmlns:a16="http://schemas.microsoft.com/office/drawing/2014/main" id="{2C5064C7-66C4-4644-B2BB-FDC04C2BC972}"/>
              </a:ext>
            </a:extLst>
          </p:cNvPr>
          <p:cNvSpPr/>
          <p:nvPr/>
        </p:nvSpPr>
        <p:spPr>
          <a:xfrm>
            <a:off x="7882392" y="3660229"/>
            <a:ext cx="1052189" cy="1279500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1D6F5F6B-FC03-473D-B414-FED31386FB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60" r="79326" b="13256"/>
          <a:stretch/>
        </p:blipFill>
        <p:spPr>
          <a:xfrm>
            <a:off x="7804801" y="3900255"/>
            <a:ext cx="1270027" cy="762596"/>
          </a:xfrm>
          <a:prstGeom prst="rect">
            <a:avLst/>
          </a:prstGeom>
        </p:spPr>
      </p:pic>
      <p:sp>
        <p:nvSpPr>
          <p:cNvPr id="136" name="CuadroTexto 57">
            <a:extLst>
              <a:ext uri="{FF2B5EF4-FFF2-40B4-BE49-F238E27FC236}">
                <a16:creationId xmlns:a16="http://schemas.microsoft.com/office/drawing/2014/main" id="{9271E6FA-8398-4F1B-8356-8B99A7FEC608}"/>
              </a:ext>
            </a:extLst>
          </p:cNvPr>
          <p:cNvSpPr txBox="1"/>
          <p:nvPr/>
        </p:nvSpPr>
        <p:spPr>
          <a:xfrm rot="10800000" flipH="1" flipV="1">
            <a:off x="9100678" y="5046030"/>
            <a:ext cx="1480235" cy="482823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marL="0" marR="0" lvl="0" indent="0" algn="ctr" defTabSz="257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ED7D31">
                    <a:lumMod val="75000"/>
                  </a:srgbClr>
                </a:solidFill>
                <a:latin typeface="Helvetica" pitchFamily="50" charset="0"/>
              </a:rPr>
              <a:t>Transformación Digital</a:t>
            </a:r>
          </a:p>
        </p:txBody>
      </p:sp>
      <p:sp>
        <p:nvSpPr>
          <p:cNvPr id="137" name="62 Rectángulo redondeado">
            <a:extLst>
              <a:ext uri="{FF2B5EF4-FFF2-40B4-BE49-F238E27FC236}">
                <a16:creationId xmlns:a16="http://schemas.microsoft.com/office/drawing/2014/main" id="{447B8D94-BB20-4A5C-A0EE-A00C6267B310}"/>
              </a:ext>
            </a:extLst>
          </p:cNvPr>
          <p:cNvSpPr/>
          <p:nvPr/>
        </p:nvSpPr>
        <p:spPr>
          <a:xfrm>
            <a:off x="9211676" y="3656062"/>
            <a:ext cx="1052189" cy="1279500"/>
          </a:xfrm>
          <a:prstGeom prst="roundRect">
            <a:avLst/>
          </a:prstGeom>
          <a:noFill/>
          <a:ln w="12700" cap="flat" cmpd="sng" algn="ctr">
            <a:solidFill>
              <a:srgbClr val="15A476"/>
            </a:solidFill>
            <a:prstDash val="solid"/>
            <a:miter lim="800000"/>
          </a:ln>
          <a:effectLst/>
        </p:spPr>
        <p:txBody>
          <a:bodyPr lIns="51434" tIns="25717" rIns="51434" bIns="25717" rtlCol="0" anchor="ctr"/>
          <a:lstStyle/>
          <a:p>
            <a:pPr marL="0" marR="0" lvl="0" indent="0" algn="ctr" defTabSz="257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8" name="Google Shape;1822;p38">
            <a:extLst>
              <a:ext uri="{FF2B5EF4-FFF2-40B4-BE49-F238E27FC236}">
                <a16:creationId xmlns:a16="http://schemas.microsoft.com/office/drawing/2014/main" id="{257CF841-D4EF-402E-BB89-7164E03679BC}"/>
              </a:ext>
            </a:extLst>
          </p:cNvPr>
          <p:cNvSpPr/>
          <p:nvPr/>
        </p:nvSpPr>
        <p:spPr>
          <a:xfrm>
            <a:off x="9275524" y="3727174"/>
            <a:ext cx="924491" cy="991891"/>
          </a:xfrm>
          <a:custGeom>
            <a:avLst/>
            <a:gdLst/>
            <a:ahLst/>
            <a:cxnLst/>
            <a:rect l="l" t="t" r="r" b="b"/>
            <a:pathLst>
              <a:path w="17989" h="17957" extrusionOk="0">
                <a:moveTo>
                  <a:pt x="8171" y="5036"/>
                </a:moveTo>
                <a:lnTo>
                  <a:pt x="8171" y="6968"/>
                </a:lnTo>
                <a:lnTo>
                  <a:pt x="7538" y="6968"/>
                </a:lnTo>
                <a:lnTo>
                  <a:pt x="7538" y="5054"/>
                </a:lnTo>
                <a:lnTo>
                  <a:pt x="7538" y="5054"/>
                </a:lnTo>
                <a:lnTo>
                  <a:pt x="7728" y="5163"/>
                </a:lnTo>
                <a:lnTo>
                  <a:pt x="7950" y="5163"/>
                </a:lnTo>
                <a:lnTo>
                  <a:pt x="8171" y="5036"/>
                </a:lnTo>
                <a:close/>
                <a:moveTo>
                  <a:pt x="7823" y="539"/>
                </a:moveTo>
                <a:cubicBezTo>
                  <a:pt x="9438" y="539"/>
                  <a:pt x="10768" y="1837"/>
                  <a:pt x="10768" y="3453"/>
                </a:cubicBezTo>
                <a:cubicBezTo>
                  <a:pt x="10768" y="4561"/>
                  <a:pt x="10167" y="5574"/>
                  <a:pt x="9185" y="6081"/>
                </a:cubicBezTo>
                <a:cubicBezTo>
                  <a:pt x="9090" y="6113"/>
                  <a:pt x="9027" y="6208"/>
                  <a:pt x="9027" y="6303"/>
                </a:cubicBezTo>
                <a:lnTo>
                  <a:pt x="9027" y="6968"/>
                </a:lnTo>
                <a:lnTo>
                  <a:pt x="8678" y="6968"/>
                </a:lnTo>
                <a:lnTo>
                  <a:pt x="8678" y="4339"/>
                </a:lnTo>
                <a:cubicBezTo>
                  <a:pt x="8678" y="4181"/>
                  <a:pt x="8551" y="4086"/>
                  <a:pt x="8425" y="4086"/>
                </a:cubicBezTo>
                <a:cubicBezTo>
                  <a:pt x="8266" y="4086"/>
                  <a:pt x="8171" y="4181"/>
                  <a:pt x="8171" y="4339"/>
                </a:cubicBezTo>
                <a:lnTo>
                  <a:pt x="8171" y="4466"/>
                </a:lnTo>
                <a:lnTo>
                  <a:pt x="7855" y="4624"/>
                </a:lnTo>
                <a:lnTo>
                  <a:pt x="7538" y="4466"/>
                </a:lnTo>
                <a:lnTo>
                  <a:pt x="7538" y="4339"/>
                </a:lnTo>
                <a:cubicBezTo>
                  <a:pt x="7538" y="4181"/>
                  <a:pt x="7411" y="4086"/>
                  <a:pt x="7253" y="4086"/>
                </a:cubicBezTo>
                <a:cubicBezTo>
                  <a:pt x="7126" y="4086"/>
                  <a:pt x="7000" y="4181"/>
                  <a:pt x="7000" y="4339"/>
                </a:cubicBezTo>
                <a:lnTo>
                  <a:pt x="7000" y="6968"/>
                </a:lnTo>
                <a:lnTo>
                  <a:pt x="6651" y="6968"/>
                </a:lnTo>
                <a:lnTo>
                  <a:pt x="6651" y="6303"/>
                </a:lnTo>
                <a:cubicBezTo>
                  <a:pt x="6651" y="6208"/>
                  <a:pt x="6588" y="6113"/>
                  <a:pt x="6525" y="6081"/>
                </a:cubicBezTo>
                <a:cubicBezTo>
                  <a:pt x="5511" y="5574"/>
                  <a:pt x="4910" y="4561"/>
                  <a:pt x="4910" y="3453"/>
                </a:cubicBezTo>
                <a:cubicBezTo>
                  <a:pt x="4910" y="1837"/>
                  <a:pt x="6208" y="539"/>
                  <a:pt x="7823" y="539"/>
                </a:cubicBezTo>
                <a:close/>
                <a:moveTo>
                  <a:pt x="9027" y="7506"/>
                </a:moveTo>
                <a:lnTo>
                  <a:pt x="9027" y="7981"/>
                </a:lnTo>
                <a:lnTo>
                  <a:pt x="6651" y="7981"/>
                </a:lnTo>
                <a:lnTo>
                  <a:pt x="6651" y="7506"/>
                </a:lnTo>
                <a:close/>
                <a:moveTo>
                  <a:pt x="9027" y="8520"/>
                </a:moveTo>
                <a:lnTo>
                  <a:pt x="9027" y="8710"/>
                </a:lnTo>
                <a:cubicBezTo>
                  <a:pt x="9027" y="8868"/>
                  <a:pt x="8900" y="8995"/>
                  <a:pt x="8742" y="8995"/>
                </a:cubicBezTo>
                <a:lnTo>
                  <a:pt x="6968" y="8995"/>
                </a:lnTo>
                <a:cubicBezTo>
                  <a:pt x="6778" y="8995"/>
                  <a:pt x="6651" y="8868"/>
                  <a:pt x="6651" y="8710"/>
                </a:cubicBezTo>
                <a:lnTo>
                  <a:pt x="6651" y="8520"/>
                </a:lnTo>
                <a:close/>
                <a:moveTo>
                  <a:pt x="8393" y="9533"/>
                </a:moveTo>
                <a:cubicBezTo>
                  <a:pt x="8298" y="9755"/>
                  <a:pt x="8076" y="9881"/>
                  <a:pt x="7855" y="9881"/>
                </a:cubicBezTo>
                <a:cubicBezTo>
                  <a:pt x="7601" y="9881"/>
                  <a:pt x="7380" y="9723"/>
                  <a:pt x="7285" y="9533"/>
                </a:cubicBezTo>
                <a:close/>
                <a:moveTo>
                  <a:pt x="10167" y="12827"/>
                </a:moveTo>
                <a:lnTo>
                  <a:pt x="10673" y="13365"/>
                </a:lnTo>
                <a:lnTo>
                  <a:pt x="9628" y="13365"/>
                </a:lnTo>
                <a:lnTo>
                  <a:pt x="10167" y="12827"/>
                </a:lnTo>
                <a:close/>
                <a:moveTo>
                  <a:pt x="6113" y="7791"/>
                </a:moveTo>
                <a:lnTo>
                  <a:pt x="6113" y="7981"/>
                </a:lnTo>
                <a:lnTo>
                  <a:pt x="6081" y="7981"/>
                </a:lnTo>
                <a:cubicBezTo>
                  <a:pt x="5955" y="7981"/>
                  <a:pt x="5828" y="8108"/>
                  <a:pt x="5828" y="8266"/>
                </a:cubicBezTo>
                <a:cubicBezTo>
                  <a:pt x="5828" y="8393"/>
                  <a:pt x="5955" y="8520"/>
                  <a:pt x="6081" y="8520"/>
                </a:cubicBezTo>
                <a:lnTo>
                  <a:pt x="6113" y="8520"/>
                </a:lnTo>
                <a:lnTo>
                  <a:pt x="6113" y="8710"/>
                </a:lnTo>
                <a:cubicBezTo>
                  <a:pt x="6113" y="9090"/>
                  <a:pt x="6366" y="9406"/>
                  <a:pt x="6715" y="9501"/>
                </a:cubicBezTo>
                <a:cubicBezTo>
                  <a:pt x="6810" y="9945"/>
                  <a:pt x="7158" y="10261"/>
                  <a:pt x="7570" y="10356"/>
                </a:cubicBezTo>
                <a:lnTo>
                  <a:pt x="7570" y="11876"/>
                </a:lnTo>
                <a:cubicBezTo>
                  <a:pt x="7570" y="12035"/>
                  <a:pt x="7696" y="12130"/>
                  <a:pt x="7823" y="12130"/>
                </a:cubicBezTo>
                <a:lnTo>
                  <a:pt x="9882" y="12130"/>
                </a:lnTo>
                <a:lnTo>
                  <a:pt x="9882" y="12351"/>
                </a:lnTo>
                <a:lnTo>
                  <a:pt x="8837" y="13397"/>
                </a:lnTo>
                <a:cubicBezTo>
                  <a:pt x="8773" y="13460"/>
                  <a:pt x="8742" y="13523"/>
                  <a:pt x="8742" y="13618"/>
                </a:cubicBezTo>
                <a:lnTo>
                  <a:pt x="8742" y="16278"/>
                </a:lnTo>
                <a:lnTo>
                  <a:pt x="1711" y="16278"/>
                </a:lnTo>
                <a:lnTo>
                  <a:pt x="1711" y="7791"/>
                </a:lnTo>
                <a:close/>
                <a:moveTo>
                  <a:pt x="13967" y="7791"/>
                </a:moveTo>
                <a:lnTo>
                  <a:pt x="13967" y="16278"/>
                </a:lnTo>
                <a:lnTo>
                  <a:pt x="11592" y="16278"/>
                </a:lnTo>
                <a:lnTo>
                  <a:pt x="11592" y="13618"/>
                </a:lnTo>
                <a:cubicBezTo>
                  <a:pt x="11592" y="13523"/>
                  <a:pt x="11528" y="13460"/>
                  <a:pt x="11465" y="13397"/>
                </a:cubicBezTo>
                <a:lnTo>
                  <a:pt x="10420" y="12351"/>
                </a:lnTo>
                <a:lnTo>
                  <a:pt x="10420" y="11908"/>
                </a:lnTo>
                <a:lnTo>
                  <a:pt x="10420" y="11876"/>
                </a:lnTo>
                <a:cubicBezTo>
                  <a:pt x="10420" y="11750"/>
                  <a:pt x="10293" y="11623"/>
                  <a:pt x="10167" y="11623"/>
                </a:cubicBezTo>
                <a:lnTo>
                  <a:pt x="8108" y="11623"/>
                </a:lnTo>
                <a:lnTo>
                  <a:pt x="8108" y="10388"/>
                </a:lnTo>
                <a:cubicBezTo>
                  <a:pt x="8520" y="10261"/>
                  <a:pt x="8868" y="9945"/>
                  <a:pt x="8932" y="9501"/>
                </a:cubicBezTo>
                <a:cubicBezTo>
                  <a:pt x="9280" y="9406"/>
                  <a:pt x="9533" y="9090"/>
                  <a:pt x="9533" y="8710"/>
                </a:cubicBezTo>
                <a:lnTo>
                  <a:pt x="9533" y="8520"/>
                </a:lnTo>
                <a:lnTo>
                  <a:pt x="9565" y="8520"/>
                </a:lnTo>
                <a:cubicBezTo>
                  <a:pt x="9723" y="8520"/>
                  <a:pt x="9850" y="8393"/>
                  <a:pt x="9850" y="8266"/>
                </a:cubicBezTo>
                <a:cubicBezTo>
                  <a:pt x="9850" y="8108"/>
                  <a:pt x="9723" y="7981"/>
                  <a:pt x="9565" y="7981"/>
                </a:cubicBezTo>
                <a:lnTo>
                  <a:pt x="9533" y="7981"/>
                </a:lnTo>
                <a:lnTo>
                  <a:pt x="9533" y="7791"/>
                </a:lnTo>
                <a:close/>
                <a:moveTo>
                  <a:pt x="11053" y="13903"/>
                </a:moveTo>
                <a:lnTo>
                  <a:pt x="11053" y="17418"/>
                </a:lnTo>
                <a:lnTo>
                  <a:pt x="9248" y="17418"/>
                </a:lnTo>
                <a:lnTo>
                  <a:pt x="9248" y="13903"/>
                </a:lnTo>
                <a:close/>
                <a:moveTo>
                  <a:pt x="16564" y="6619"/>
                </a:moveTo>
                <a:cubicBezTo>
                  <a:pt x="17039" y="6619"/>
                  <a:pt x="17451" y="7031"/>
                  <a:pt x="17451" y="7538"/>
                </a:cubicBezTo>
                <a:lnTo>
                  <a:pt x="17451" y="16532"/>
                </a:lnTo>
                <a:cubicBezTo>
                  <a:pt x="17451" y="17038"/>
                  <a:pt x="17039" y="17418"/>
                  <a:pt x="16564" y="17418"/>
                </a:cubicBezTo>
                <a:lnTo>
                  <a:pt x="11592" y="17418"/>
                </a:lnTo>
                <a:lnTo>
                  <a:pt x="11592" y="16785"/>
                </a:lnTo>
                <a:lnTo>
                  <a:pt x="14220" y="16785"/>
                </a:lnTo>
                <a:cubicBezTo>
                  <a:pt x="14379" y="16785"/>
                  <a:pt x="14474" y="16690"/>
                  <a:pt x="14474" y="16532"/>
                </a:cubicBezTo>
                <a:lnTo>
                  <a:pt x="14474" y="7538"/>
                </a:lnTo>
                <a:cubicBezTo>
                  <a:pt x="14474" y="7379"/>
                  <a:pt x="14379" y="7253"/>
                  <a:pt x="14220" y="7253"/>
                </a:cubicBezTo>
                <a:lnTo>
                  <a:pt x="9565" y="7253"/>
                </a:lnTo>
                <a:lnTo>
                  <a:pt x="9565" y="6619"/>
                </a:lnTo>
                <a:close/>
                <a:moveTo>
                  <a:pt x="7823" y="1"/>
                </a:moveTo>
                <a:cubicBezTo>
                  <a:pt x="5923" y="1"/>
                  <a:pt x="4371" y="1552"/>
                  <a:pt x="4371" y="3453"/>
                </a:cubicBezTo>
                <a:cubicBezTo>
                  <a:pt x="4371" y="4498"/>
                  <a:pt x="4815" y="5448"/>
                  <a:pt x="5606" y="6113"/>
                </a:cubicBezTo>
                <a:lnTo>
                  <a:pt x="3643" y="6113"/>
                </a:lnTo>
                <a:cubicBezTo>
                  <a:pt x="3484" y="6113"/>
                  <a:pt x="3389" y="6208"/>
                  <a:pt x="3389" y="6366"/>
                </a:cubicBezTo>
                <a:cubicBezTo>
                  <a:pt x="3389" y="6493"/>
                  <a:pt x="3484" y="6619"/>
                  <a:pt x="3643" y="6619"/>
                </a:cubicBezTo>
                <a:lnTo>
                  <a:pt x="6113" y="6619"/>
                </a:lnTo>
                <a:lnTo>
                  <a:pt x="6113" y="7253"/>
                </a:lnTo>
                <a:lnTo>
                  <a:pt x="1426" y="7253"/>
                </a:lnTo>
                <a:cubicBezTo>
                  <a:pt x="1299" y="7253"/>
                  <a:pt x="1173" y="7379"/>
                  <a:pt x="1173" y="7538"/>
                </a:cubicBezTo>
                <a:lnTo>
                  <a:pt x="1173" y="16532"/>
                </a:lnTo>
                <a:cubicBezTo>
                  <a:pt x="1173" y="16690"/>
                  <a:pt x="1299" y="16785"/>
                  <a:pt x="1426" y="16785"/>
                </a:cubicBezTo>
                <a:lnTo>
                  <a:pt x="8710" y="16785"/>
                </a:lnTo>
                <a:lnTo>
                  <a:pt x="8710" y="17418"/>
                </a:lnTo>
                <a:lnTo>
                  <a:pt x="1426" y="17418"/>
                </a:lnTo>
                <a:cubicBezTo>
                  <a:pt x="951" y="17418"/>
                  <a:pt x="539" y="17038"/>
                  <a:pt x="539" y="16532"/>
                </a:cubicBezTo>
                <a:lnTo>
                  <a:pt x="539" y="7538"/>
                </a:lnTo>
                <a:cubicBezTo>
                  <a:pt x="539" y="7031"/>
                  <a:pt x="951" y="6619"/>
                  <a:pt x="1426" y="6619"/>
                </a:cubicBezTo>
                <a:lnTo>
                  <a:pt x="2598" y="6619"/>
                </a:lnTo>
                <a:cubicBezTo>
                  <a:pt x="2724" y="6619"/>
                  <a:pt x="2851" y="6493"/>
                  <a:pt x="2851" y="6366"/>
                </a:cubicBezTo>
                <a:cubicBezTo>
                  <a:pt x="2851" y="6208"/>
                  <a:pt x="2724" y="6113"/>
                  <a:pt x="2598" y="6113"/>
                </a:cubicBezTo>
                <a:lnTo>
                  <a:pt x="1426" y="6113"/>
                </a:lnTo>
                <a:cubicBezTo>
                  <a:pt x="666" y="6113"/>
                  <a:pt x="1" y="6746"/>
                  <a:pt x="1" y="7538"/>
                </a:cubicBezTo>
                <a:lnTo>
                  <a:pt x="1" y="16532"/>
                </a:lnTo>
                <a:cubicBezTo>
                  <a:pt x="1" y="17323"/>
                  <a:pt x="634" y="17957"/>
                  <a:pt x="1426" y="17957"/>
                </a:cubicBezTo>
                <a:lnTo>
                  <a:pt x="16564" y="17957"/>
                </a:lnTo>
                <a:cubicBezTo>
                  <a:pt x="17324" y="17957"/>
                  <a:pt x="17989" y="17323"/>
                  <a:pt x="17989" y="16532"/>
                </a:cubicBezTo>
                <a:lnTo>
                  <a:pt x="17989" y="7538"/>
                </a:lnTo>
                <a:cubicBezTo>
                  <a:pt x="17989" y="6746"/>
                  <a:pt x="17324" y="6113"/>
                  <a:pt x="16564" y="6113"/>
                </a:cubicBezTo>
                <a:lnTo>
                  <a:pt x="10072" y="6113"/>
                </a:lnTo>
                <a:cubicBezTo>
                  <a:pt x="10832" y="5448"/>
                  <a:pt x="11307" y="4498"/>
                  <a:pt x="11307" y="3453"/>
                </a:cubicBezTo>
                <a:cubicBezTo>
                  <a:pt x="11307" y="1552"/>
                  <a:pt x="9723" y="1"/>
                  <a:pt x="7823" y="1"/>
                </a:cubicBezTo>
                <a:close/>
              </a:path>
            </a:pathLst>
          </a:custGeom>
          <a:solidFill>
            <a:srgbClr val="F79646">
              <a:lumMod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77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4454E78071C0459250C931E6372AB4" ma:contentTypeVersion="19" ma:contentTypeDescription="Crear nuevo documento." ma:contentTypeScope="" ma:versionID="7722d2b25c10cfce399e9c5cd5f5cc6e">
  <xsd:schema xmlns:xsd="http://www.w3.org/2001/XMLSchema" xmlns:xs="http://www.w3.org/2001/XMLSchema" xmlns:p="http://schemas.microsoft.com/office/2006/metadata/properties" xmlns:ns3="e005b361-1b45-4344-bcf3-bcf64b9ffc1f" xmlns:ns4="3a6ebed4-ca78-4498-ac91-6b1043cf37bf" targetNamespace="http://schemas.microsoft.com/office/2006/metadata/properties" ma:root="true" ma:fieldsID="536393c56a9bd7c06449884afce9ba6e" ns3:_="" ns4:_="">
    <xsd:import namespace="e005b361-1b45-4344-bcf3-bcf64b9ffc1f"/>
    <xsd:import namespace="3a6ebed4-ca78-4498-ac91-6b1043cf3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5b361-1b45-4344-bcf3-bcf64b9ff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bed4-ca78-4498-ac91-6b1043cf3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05b361-1b45-4344-bcf3-bcf64b9ffc1f" xsi:nil="true"/>
  </documentManagement>
</p:properties>
</file>

<file path=customXml/itemProps1.xml><?xml version="1.0" encoding="utf-8"?>
<ds:datastoreItem xmlns:ds="http://schemas.openxmlformats.org/officeDocument/2006/customXml" ds:itemID="{5D2387F3-BF4A-47C9-92C8-B9121D1A8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05b361-1b45-4344-bcf3-bcf64b9ffc1f"/>
    <ds:schemaRef ds:uri="3a6ebed4-ca78-4498-ac91-6b1043cf3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6066AF-AAA2-4465-8A15-17F89CA9A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DE7FE-C8FF-47DD-8D71-E67C0746C13A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3a6ebed4-ca78-4498-ac91-6b1043cf37bf"/>
    <ds:schemaRef ds:uri="http://purl.org/dc/dcmitype/"/>
    <ds:schemaRef ds:uri="http://schemas.microsoft.com/office/infopath/2007/PartnerControls"/>
    <ds:schemaRef ds:uri="e005b361-1b45-4344-bcf3-bcf64b9ffc1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6080</TotalTime>
  <Words>2175</Words>
  <Application>Microsoft Macintosh PowerPoint</Application>
  <PresentationFormat>Panorámica</PresentationFormat>
  <Paragraphs>322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50" baseType="lpstr">
      <vt:lpstr>Arial</vt:lpstr>
      <vt:lpstr>Arial Black</vt:lpstr>
      <vt:lpstr>Arial Narrow</vt:lpstr>
      <vt:lpstr>Calibri</vt:lpstr>
      <vt:lpstr>Calibri Light</vt:lpstr>
      <vt:lpstr>Century Gothic</vt:lpstr>
      <vt:lpstr>Helvetica</vt:lpstr>
      <vt:lpstr>Inter-Regular</vt:lpstr>
      <vt:lpstr>Verdana</vt:lpstr>
      <vt:lpstr>Wingdings</vt:lpstr>
      <vt:lpstr>Tema de Office</vt:lpstr>
      <vt:lpstr>1_Tema de Office</vt:lpstr>
      <vt:lpstr>13_Tema de Office</vt:lpstr>
      <vt:lpstr>Presentación de PowerPoint</vt:lpstr>
      <vt:lpstr>Presentación de PowerPoint</vt:lpstr>
      <vt:lpstr>Desarrollo de la sesión</vt:lpstr>
      <vt:lpstr>Expositores</vt:lpstr>
      <vt:lpstr>Avance de diligenciamiento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Jose Camacho Rosso</dc:creator>
  <cp:lastModifiedBy>Microsoft Office User</cp:lastModifiedBy>
  <cp:revision>64</cp:revision>
  <dcterms:created xsi:type="dcterms:W3CDTF">2024-06-18T21:12:34Z</dcterms:created>
  <dcterms:modified xsi:type="dcterms:W3CDTF">2025-04-10T13:31:24Z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0x010100364454E78071C0459250C931E6372AB4</vt:lpwstr>
  </property>
</Properties>
</file>