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96" r:id="rId2"/>
    <p:sldId id="297" r:id="rId3"/>
    <p:sldId id="326" r:id="rId4"/>
    <p:sldId id="298" r:id="rId5"/>
    <p:sldId id="366" r:id="rId6"/>
    <p:sldId id="367" r:id="rId7"/>
    <p:sldId id="369" r:id="rId8"/>
    <p:sldId id="356" r:id="rId9"/>
    <p:sldId id="355" r:id="rId10"/>
    <p:sldId id="354" r:id="rId11"/>
    <p:sldId id="377" r:id="rId12"/>
    <p:sldId id="368" r:id="rId13"/>
    <p:sldId id="336" r:id="rId14"/>
    <p:sldId id="388" r:id="rId15"/>
    <p:sldId id="413" r:id="rId16"/>
    <p:sldId id="391" r:id="rId17"/>
    <p:sldId id="392" r:id="rId18"/>
    <p:sldId id="393" r:id="rId19"/>
    <p:sldId id="414" r:id="rId20"/>
    <p:sldId id="380" r:id="rId21"/>
    <p:sldId id="415" r:id="rId22"/>
    <p:sldId id="314" r:id="rId23"/>
    <p:sldId id="411" r:id="rId24"/>
    <p:sldId id="322" r:id="rId25"/>
    <p:sldId id="404" r:id="rId26"/>
    <p:sldId id="311" r:id="rId27"/>
    <p:sldId id="403" r:id="rId28"/>
    <p:sldId id="313" r:id="rId29"/>
    <p:sldId id="401" r:id="rId30"/>
    <p:sldId id="416" r:id="rId31"/>
    <p:sldId id="418" r:id="rId32"/>
    <p:sldId id="328" r:id="rId33"/>
    <p:sldId id="430" r:id="rId34"/>
    <p:sldId id="384" r:id="rId35"/>
    <p:sldId id="385" r:id="rId36"/>
    <p:sldId id="386" r:id="rId37"/>
    <p:sldId id="387" r:id="rId38"/>
    <p:sldId id="427" r:id="rId39"/>
    <p:sldId id="428" r:id="rId40"/>
    <p:sldId id="337" r:id="rId41"/>
    <p:sldId id="331" r:id="rId42"/>
    <p:sldId id="338" r:id="rId43"/>
    <p:sldId id="339" r:id="rId44"/>
    <p:sldId id="340" r:id="rId45"/>
    <p:sldId id="341" r:id="rId46"/>
    <p:sldId id="346" r:id="rId47"/>
  </p:sldIdLst>
  <p:sldSz cx="10799763" cy="6480175"/>
  <p:notesSz cx="7010400" cy="9296400"/>
  <p:defaultTextStyle>
    <a:defPPr>
      <a:defRPr lang="es-CO"/>
    </a:defPPr>
    <a:lvl1pPr marL="0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1pPr>
    <a:lvl2pPr marL="503907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2pPr>
    <a:lvl3pPr marL="1007813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3pPr>
    <a:lvl4pPr marL="1511720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4pPr>
    <a:lvl5pPr marL="2015627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5pPr>
    <a:lvl6pPr marL="2519534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6pPr>
    <a:lvl7pPr marL="3023440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7pPr>
    <a:lvl8pPr marL="3527347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8pPr>
    <a:lvl9pPr marL="4031253" algn="l" defTabSz="1007813" rtl="0" eaLnBrk="1" latinLnBrk="0" hangingPunct="1">
      <a:defRPr sz="19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 userDrawn="1">
          <p15:clr>
            <a:srgbClr val="A4A3A4"/>
          </p15:clr>
        </p15:guide>
        <p15:guide id="2" pos="3215" userDrawn="1">
          <p15:clr>
            <a:srgbClr val="A4A3A4"/>
          </p15:clr>
        </p15:guide>
        <p15:guide id="3" pos="34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6F9"/>
    <a:srgbClr val="F6F5EE"/>
    <a:srgbClr val="F3C95F"/>
    <a:srgbClr val="F68E38"/>
    <a:srgbClr val="44B27B"/>
    <a:srgbClr val="3A9668"/>
    <a:srgbClr val="EFB525"/>
    <a:srgbClr val="F5801F"/>
    <a:srgbClr val="2F7F95"/>
    <a:srgbClr val="2E6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3716" autoAdjust="0"/>
  </p:normalViewPr>
  <p:slideViewPr>
    <p:cSldViewPr>
      <p:cViewPr varScale="1">
        <p:scale>
          <a:sx n="117" d="100"/>
          <a:sy n="117" d="100"/>
        </p:scale>
        <p:origin x="852" y="102"/>
      </p:cViewPr>
      <p:guideLst>
        <p:guide orient="horz" pos="2041"/>
        <p:guide pos="3215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Paz\Agencia_renovaci&#243;n_territorio\Caracterizacion_municipios_PDET\2019-02-19_Consulta_dependencias_entidades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emalagon\Documents\Paz\Agencia_renovaci&#243;n_territorio\Caracterizacion_municipios_PDET\2019-02-19_Consulta_dependencias_entidade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dk2" tx2="lt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600" b="1" dirty="0">
                <a:solidFill>
                  <a:srgbClr val="2E6CB8"/>
                </a:solidFill>
              </a:rPr>
              <a:t>Sectores de las Secretarías Municipios PDET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'Graf - Secr'!$H$3</c:f>
              <c:strCache>
                <c:ptCount val="1"/>
                <c:pt idx="0">
                  <c:v>Municipios PDET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B6-40C0-8E0E-F69CB4AB6B44}"/>
              </c:ext>
            </c:extLst>
          </c:dPt>
          <c:dLbls>
            <c:dLbl>
              <c:idx val="0"/>
              <c:layout>
                <c:manualLayout>
                  <c:x val="3.3954026403291162E-3"/>
                  <c:y val="-3.49086287258432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B6-40C0-8E0E-F69CB4AB6B44}"/>
                </c:ext>
              </c:extLst>
            </c:dLbl>
            <c:dLbl>
              <c:idx val="1"/>
              <c:layout>
                <c:manualLayout>
                  <c:x val="-2.8305282083243757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B6-40C0-8E0E-F69CB4AB6B44}"/>
                </c:ext>
              </c:extLst>
            </c:dLbl>
            <c:dLbl>
              <c:idx val="2"/>
              <c:layout>
                <c:manualLayout>
                  <c:x val="-2.830528208324322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B6-40C0-8E0E-F69CB4AB6B44}"/>
                </c:ext>
              </c:extLst>
            </c:dLbl>
            <c:dLbl>
              <c:idx val="3"/>
              <c:layout>
                <c:manualLayout>
                  <c:x val="1.309539674648282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3B6-40C0-8E0E-F69CB4AB6B44}"/>
                </c:ext>
              </c:extLst>
            </c:dLbl>
            <c:dLbl>
              <c:idx val="4"/>
              <c:layout>
                <c:manualLayout>
                  <c:x val="2.960717229787278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3B6-40C0-8E0E-F69CB4AB6B44}"/>
                </c:ext>
              </c:extLst>
            </c:dLbl>
            <c:dLbl>
              <c:idx val="5"/>
              <c:layout>
                <c:manualLayout>
                  <c:x val="2.9607172297873847E-3"/>
                  <c:y val="-1.04725886177530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3B6-40C0-8E0E-F69CB4AB6B44}"/>
                </c:ext>
              </c:extLst>
            </c:dLbl>
            <c:dLbl>
              <c:idx val="6"/>
              <c:layout>
                <c:manualLayout>
                  <c:x val="8.7519626678990922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3B6-40C0-8E0E-F69CB4AB6B44}"/>
                </c:ext>
              </c:extLst>
            </c:dLbl>
            <c:dLbl>
              <c:idx val="7"/>
              <c:layout>
                <c:manualLayout>
                  <c:x val="4.408528589315311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3B6-40C0-8E0E-F69CB4AB6B44}"/>
                </c:ext>
              </c:extLst>
            </c:dLbl>
            <c:dLbl>
              <c:idx val="8"/>
              <c:layout>
                <c:manualLayout>
                  <c:x val="2.9607172297873847E-3"/>
                  <c:y val="-3.49086287258436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3B6-40C0-8E0E-F69CB4AB6B44}"/>
                </c:ext>
              </c:extLst>
            </c:dLbl>
            <c:dLbl>
              <c:idx val="9"/>
              <c:layout>
                <c:manualLayout>
                  <c:x val="2.96071722978749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3B6-40C0-8E0E-F69CB4AB6B44}"/>
                </c:ext>
              </c:extLst>
            </c:dLbl>
            <c:dLbl>
              <c:idx val="10"/>
              <c:layout>
                <c:manualLayout>
                  <c:x val="4.4085285893152052E-3"/>
                  <c:y val="-3.490862872584345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3B6-40C0-8E0E-F69CB4AB6B44}"/>
                </c:ext>
              </c:extLst>
            </c:dLbl>
            <c:dLbl>
              <c:idx val="11"/>
              <c:layout>
                <c:manualLayout>
                  <c:x val="2.9607172297873847E-3"/>
                  <c:y val="-7.9998016686142295E-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3B6-40C0-8E0E-F69CB4AB6B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 - Secr'!$E$17:$E$28</c:f>
              <c:strCache>
                <c:ptCount val="12"/>
                <c:pt idx="0">
                  <c:v>Paz y posconflicto</c:v>
                </c:pt>
                <c:pt idx="1">
                  <c:v>Desarrollo Economico</c:v>
                </c:pt>
                <c:pt idx="2">
                  <c:v>Admininstrativa, institucional</c:v>
                </c:pt>
                <c:pt idx="3">
                  <c:v>Transito y Transporte</c:v>
                </c:pt>
                <c:pt idx="4">
                  <c:v>Infraestructura, Obras Públicas</c:v>
                </c:pt>
                <c:pt idx="5">
                  <c:v>Agricultura, Desarrollo Rural, Medio Ambente</c:v>
                </c:pt>
                <c:pt idx="6">
                  <c:v>Educación</c:v>
                </c:pt>
                <c:pt idx="7">
                  <c:v>Desarrollo social</c:v>
                </c:pt>
                <c:pt idx="8">
                  <c:v>Salud</c:v>
                </c:pt>
                <c:pt idx="9">
                  <c:v>Hacienda</c:v>
                </c:pt>
                <c:pt idx="10">
                  <c:v>Planeación</c:v>
                </c:pt>
                <c:pt idx="11">
                  <c:v>Gobierno, General e Interior</c:v>
                </c:pt>
              </c:strCache>
            </c:strRef>
          </c:cat>
          <c:val>
            <c:numRef>
              <c:f>'Graf - Secr'!$H$17:$H$28</c:f>
              <c:numCache>
                <c:formatCode>0%</c:formatCode>
                <c:ptCount val="12"/>
                <c:pt idx="0">
                  <c:v>7.2727272727272724E-2</c:v>
                </c:pt>
                <c:pt idx="1">
                  <c:v>0.11515151515151516</c:v>
                </c:pt>
                <c:pt idx="2">
                  <c:v>0.13333333333333333</c:v>
                </c:pt>
                <c:pt idx="3">
                  <c:v>0.14545454545454545</c:v>
                </c:pt>
                <c:pt idx="4">
                  <c:v>0.28484848484848485</c:v>
                </c:pt>
                <c:pt idx="5">
                  <c:v>0.29696969696969699</c:v>
                </c:pt>
                <c:pt idx="6">
                  <c:v>0.33939393939393941</c:v>
                </c:pt>
                <c:pt idx="7">
                  <c:v>0.38787878787878788</c:v>
                </c:pt>
                <c:pt idx="8">
                  <c:v>0.41818181818181815</c:v>
                </c:pt>
                <c:pt idx="9">
                  <c:v>0.83030303030303032</c:v>
                </c:pt>
                <c:pt idx="10">
                  <c:v>0.8666666666666667</c:v>
                </c:pt>
                <c:pt idx="11">
                  <c:v>0.96363636363636362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3B6-40C0-8E0E-F69CB4AB6B4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6"/>
        <c:axId val="244114344"/>
        <c:axId val="244114736"/>
      </c:barChart>
      <c:catAx>
        <c:axId val="244114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44114736"/>
        <c:crosses val="autoZero"/>
        <c:auto val="1"/>
        <c:lblAlgn val="ctr"/>
        <c:lblOffset val="100"/>
        <c:noMultiLvlLbl val="0"/>
      </c:catAx>
      <c:valAx>
        <c:axId val="2441147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44114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s-CO" sz="1600" b="1" i="0" u="none" strike="noStrike" kern="1200" spc="0" baseline="0" noProof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600" b="1" noProof="0" dirty="0">
                <a:solidFill>
                  <a:srgbClr val="2E6CB8"/>
                </a:solidFill>
              </a:rPr>
              <a:t>Número de Secretarías por Alcaldías PDET de </a:t>
            </a:r>
            <a:r>
              <a:rPr lang="es-CO" sz="1600" b="1" baseline="0" noProof="0" dirty="0">
                <a:solidFill>
                  <a:srgbClr val="2E6CB8"/>
                </a:solidFill>
              </a:rPr>
              <a:t>Categoría 6 </a:t>
            </a:r>
            <a:endParaRPr lang="es-CO" sz="1600" b="1" noProof="0" dirty="0">
              <a:solidFill>
                <a:srgbClr val="2E6CB8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Hoja7!$C$26</c:f>
              <c:strCache>
                <c:ptCount val="1"/>
                <c:pt idx="0">
                  <c:v>Municipios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15-45A4-8A81-F4144B9EA48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15-45A4-8A81-F4144B9EA4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Hoja7!$A$27:$A$35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cat>
          <c:val>
            <c:numRef>
              <c:f>Hoja7!$C$27:$C$35</c:f>
              <c:numCache>
                <c:formatCode>0%</c:formatCode>
                <c:ptCount val="9"/>
                <c:pt idx="0">
                  <c:v>6.8027210884353739E-3</c:v>
                </c:pt>
                <c:pt idx="1">
                  <c:v>2.7210884353741496E-2</c:v>
                </c:pt>
                <c:pt idx="2">
                  <c:v>0.19047619047619047</c:v>
                </c:pt>
                <c:pt idx="3">
                  <c:v>0.24489795918367346</c:v>
                </c:pt>
                <c:pt idx="4">
                  <c:v>0.21768707482993196</c:v>
                </c:pt>
                <c:pt idx="5">
                  <c:v>0.15646258503401361</c:v>
                </c:pt>
                <c:pt idx="6">
                  <c:v>9.5238095238095233E-2</c:v>
                </c:pt>
                <c:pt idx="7">
                  <c:v>3.4013605442176874E-2</c:v>
                </c:pt>
                <c:pt idx="8">
                  <c:v>2.7210884353741496E-2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5-45A4-8A81-F4144B9EA4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6"/>
        <c:axId val="244115520"/>
        <c:axId val="244115912"/>
      </c:barChart>
      <c:catAx>
        <c:axId val="24411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44115912"/>
        <c:crosses val="autoZero"/>
        <c:auto val="1"/>
        <c:lblAlgn val="ctr"/>
        <c:lblOffset val="100"/>
        <c:noMultiLvlLbl val="0"/>
      </c:catAx>
      <c:valAx>
        <c:axId val="2441159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4411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F28354-489C-42AB-8EF0-CEB9393BE96E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A9476311-7C66-41B9-9C56-7034E76F068C}">
      <dgm:prSet phldrT="[Texto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2. Viabilidad y Programación</a:t>
          </a:r>
        </a:p>
      </dgm:t>
    </dgm:pt>
    <dgm:pt modelId="{82CB06FB-0511-46DA-BE21-010EA8CE656B}" type="parTrans" cxnId="{E6F6E7A7-7987-4F9D-AF9C-1FE603ECBDC4}">
      <dgm:prSet/>
      <dgm:spPr/>
      <dgm:t>
        <a:bodyPr/>
        <a:lstStyle/>
        <a:p>
          <a:endParaRPr lang="es-ES"/>
        </a:p>
      </dgm:t>
    </dgm:pt>
    <dgm:pt modelId="{6FB083AC-253D-470A-A124-81E840BDAF98}" type="sibTrans" cxnId="{E6F6E7A7-7987-4F9D-AF9C-1FE603ECBDC4}">
      <dgm:prSet/>
      <dgm:spPr/>
      <dgm:t>
        <a:bodyPr/>
        <a:lstStyle/>
        <a:p>
          <a:endParaRPr lang="es-ES"/>
        </a:p>
      </dgm:t>
    </dgm:pt>
    <dgm:pt modelId="{93123F35-4BF0-4E08-9BD5-30848748CBD1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3. Ejecución y Seguimiento</a:t>
          </a:r>
        </a:p>
      </dgm:t>
    </dgm:pt>
    <dgm:pt modelId="{B53C2071-7F12-424B-B8EB-5046C7B90E34}" type="parTrans" cxnId="{061D3467-8853-48F7-A63B-D26CF5248E55}">
      <dgm:prSet/>
      <dgm:spPr/>
      <dgm:t>
        <a:bodyPr/>
        <a:lstStyle/>
        <a:p>
          <a:endParaRPr lang="es-ES"/>
        </a:p>
      </dgm:t>
    </dgm:pt>
    <dgm:pt modelId="{D959573D-A974-4607-9F49-D8E8C6C9891F}" type="sibTrans" cxnId="{061D3467-8853-48F7-A63B-D26CF5248E55}">
      <dgm:prSet/>
      <dgm:spPr/>
      <dgm:t>
        <a:bodyPr/>
        <a:lstStyle/>
        <a:p>
          <a:endParaRPr lang="es-ES"/>
        </a:p>
      </dgm:t>
    </dgm:pt>
    <dgm:pt modelId="{6F8FC716-1501-4997-8C26-7017C090A90B}">
      <dgm:prSet phldrT="[Texto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4. Operación y Evaluación</a:t>
          </a:r>
        </a:p>
      </dgm:t>
    </dgm:pt>
    <dgm:pt modelId="{52C8BA1B-738C-4BCC-8FEE-1E1187E21DF7}" type="parTrans" cxnId="{BE060A41-DBD5-4920-84D8-CEBDFEF857A7}">
      <dgm:prSet/>
      <dgm:spPr/>
      <dgm:t>
        <a:bodyPr/>
        <a:lstStyle/>
        <a:p>
          <a:endParaRPr lang="es-ES"/>
        </a:p>
      </dgm:t>
    </dgm:pt>
    <dgm:pt modelId="{5F2C0B6F-E2F7-4FC2-9DDE-76DE243227AD}" type="sibTrans" cxnId="{BE060A41-DBD5-4920-84D8-CEBDFEF857A7}">
      <dgm:prSet/>
      <dgm:spPr/>
      <dgm:t>
        <a:bodyPr/>
        <a:lstStyle/>
        <a:p>
          <a:endParaRPr lang="es-ES"/>
        </a:p>
      </dgm:t>
    </dgm:pt>
    <dgm:pt modelId="{02824B95-C5FA-4944-B06F-1B13B7E05618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ctr"/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1. Formulación o Estructuración</a:t>
          </a:r>
        </a:p>
      </dgm:t>
    </dgm:pt>
    <dgm:pt modelId="{FAB1085C-8CE1-458C-B242-3394594BD19D}" type="parTrans" cxnId="{1342E7E8-98F8-41F6-B25A-38AD03CBE5CB}">
      <dgm:prSet/>
      <dgm:spPr/>
      <dgm:t>
        <a:bodyPr/>
        <a:lstStyle/>
        <a:p>
          <a:endParaRPr lang="es-ES"/>
        </a:p>
      </dgm:t>
    </dgm:pt>
    <dgm:pt modelId="{121A56BB-F4BA-45A4-9798-A323102D839B}" type="sibTrans" cxnId="{1342E7E8-98F8-41F6-B25A-38AD03CBE5CB}">
      <dgm:prSet/>
      <dgm:spPr/>
      <dgm:t>
        <a:bodyPr/>
        <a:lstStyle/>
        <a:p>
          <a:endParaRPr lang="es-ES"/>
        </a:p>
      </dgm:t>
    </dgm:pt>
    <dgm:pt modelId="{3C3FF049-E084-49BB-9FB0-074889DC1FAF}" type="pres">
      <dgm:prSet presAssocID="{9CF28354-489C-42AB-8EF0-CEB9393BE96E}" presName="compositeShape" presStyleCnt="0">
        <dgm:presLayoutVars>
          <dgm:chMax val="7"/>
          <dgm:dir/>
          <dgm:resizeHandles val="exact"/>
        </dgm:presLayoutVars>
      </dgm:prSet>
      <dgm:spPr/>
    </dgm:pt>
    <dgm:pt modelId="{3DCCC935-269B-40F8-94A7-016D23DF7F21}" type="pres">
      <dgm:prSet presAssocID="{9CF28354-489C-42AB-8EF0-CEB9393BE96E}" presName="wedge1" presStyleLbl="node1" presStyleIdx="0" presStyleCnt="4" custLinFactNeighborX="-4464" custLinFactNeighborY="4464"/>
      <dgm:spPr/>
    </dgm:pt>
    <dgm:pt modelId="{65D0F53D-874D-4E6E-B8C8-E382B887D852}" type="pres">
      <dgm:prSet presAssocID="{9CF28354-489C-42AB-8EF0-CEB9393BE96E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A829E79-963F-4085-92C6-8570F80873A6}" type="pres">
      <dgm:prSet presAssocID="{9CF28354-489C-42AB-8EF0-CEB9393BE96E}" presName="wedge2" presStyleLbl="node1" presStyleIdx="1" presStyleCnt="4"/>
      <dgm:spPr/>
    </dgm:pt>
    <dgm:pt modelId="{9356DC7A-A69B-474A-B8DD-789BDCAA423C}" type="pres">
      <dgm:prSet presAssocID="{9CF28354-489C-42AB-8EF0-CEB9393BE96E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FD1B7811-DFB6-4BCA-A6EE-DDE93EBEA0BB}" type="pres">
      <dgm:prSet presAssocID="{9CF28354-489C-42AB-8EF0-CEB9393BE96E}" presName="wedge3" presStyleLbl="node1" presStyleIdx="2" presStyleCnt="4"/>
      <dgm:spPr/>
    </dgm:pt>
    <dgm:pt modelId="{5D103487-0888-40FB-9CB8-65460CFD2BD7}" type="pres">
      <dgm:prSet presAssocID="{9CF28354-489C-42AB-8EF0-CEB9393BE96E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C242FF6-26F9-4480-988E-7B9FBACF7ED2}" type="pres">
      <dgm:prSet presAssocID="{9CF28354-489C-42AB-8EF0-CEB9393BE96E}" presName="wedge4" presStyleLbl="node1" presStyleIdx="3" presStyleCnt="4"/>
      <dgm:spPr/>
    </dgm:pt>
    <dgm:pt modelId="{4628EB07-4F84-4AC7-B5D3-3359F8C911E8}" type="pres">
      <dgm:prSet presAssocID="{9CF28354-489C-42AB-8EF0-CEB9393BE96E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1739813-D305-45DE-A4FD-4669BEB920D6}" type="presOf" srcId="{93123F35-4BF0-4E08-9BD5-30848748CBD1}" destId="{FD1B7811-DFB6-4BCA-A6EE-DDE93EBEA0BB}" srcOrd="0" destOrd="0" presId="urn:microsoft.com/office/officeart/2005/8/layout/chart3"/>
    <dgm:cxn modelId="{8590B922-E941-40B8-A50E-67D72607807C}" type="presOf" srcId="{02824B95-C5FA-4944-B06F-1B13B7E05618}" destId="{65D0F53D-874D-4E6E-B8C8-E382B887D852}" srcOrd="1" destOrd="0" presId="urn:microsoft.com/office/officeart/2005/8/layout/chart3"/>
    <dgm:cxn modelId="{0524BA33-D51E-4F00-89AA-31D4CAA294B2}" type="presOf" srcId="{6F8FC716-1501-4997-8C26-7017C090A90B}" destId="{4628EB07-4F84-4AC7-B5D3-3359F8C911E8}" srcOrd="1" destOrd="0" presId="urn:microsoft.com/office/officeart/2005/8/layout/chart3"/>
    <dgm:cxn modelId="{BE060A41-DBD5-4920-84D8-CEBDFEF857A7}" srcId="{9CF28354-489C-42AB-8EF0-CEB9393BE96E}" destId="{6F8FC716-1501-4997-8C26-7017C090A90B}" srcOrd="3" destOrd="0" parTransId="{52C8BA1B-738C-4BCC-8FEE-1E1187E21DF7}" sibTransId="{5F2C0B6F-E2F7-4FC2-9DDE-76DE243227AD}"/>
    <dgm:cxn modelId="{061D3467-8853-48F7-A63B-D26CF5248E55}" srcId="{9CF28354-489C-42AB-8EF0-CEB9393BE96E}" destId="{93123F35-4BF0-4E08-9BD5-30848748CBD1}" srcOrd="2" destOrd="0" parTransId="{B53C2071-7F12-424B-B8EB-5046C7B90E34}" sibTransId="{D959573D-A974-4607-9F49-D8E8C6C9891F}"/>
    <dgm:cxn modelId="{86BB856B-A4FB-4AAC-B6B0-140D8664B8F0}" type="presOf" srcId="{A9476311-7C66-41B9-9C56-7034E76F068C}" destId="{FA829E79-963F-4085-92C6-8570F80873A6}" srcOrd="0" destOrd="0" presId="urn:microsoft.com/office/officeart/2005/8/layout/chart3"/>
    <dgm:cxn modelId="{3BFFAD80-D3E0-4F05-A7CF-69D03F2A83A3}" type="presOf" srcId="{A9476311-7C66-41B9-9C56-7034E76F068C}" destId="{9356DC7A-A69B-474A-B8DD-789BDCAA423C}" srcOrd="1" destOrd="0" presId="urn:microsoft.com/office/officeart/2005/8/layout/chart3"/>
    <dgm:cxn modelId="{8D8A2582-18D9-4BD1-BC2A-EC40FE876251}" type="presOf" srcId="{93123F35-4BF0-4E08-9BD5-30848748CBD1}" destId="{5D103487-0888-40FB-9CB8-65460CFD2BD7}" srcOrd="1" destOrd="0" presId="urn:microsoft.com/office/officeart/2005/8/layout/chart3"/>
    <dgm:cxn modelId="{E6F6E7A7-7987-4F9D-AF9C-1FE603ECBDC4}" srcId="{9CF28354-489C-42AB-8EF0-CEB9393BE96E}" destId="{A9476311-7C66-41B9-9C56-7034E76F068C}" srcOrd="1" destOrd="0" parTransId="{82CB06FB-0511-46DA-BE21-010EA8CE656B}" sibTransId="{6FB083AC-253D-470A-A124-81E840BDAF98}"/>
    <dgm:cxn modelId="{ECC199B2-262F-4D9D-AA56-1D93CA8EF8E2}" type="presOf" srcId="{02824B95-C5FA-4944-B06F-1B13B7E05618}" destId="{3DCCC935-269B-40F8-94A7-016D23DF7F21}" srcOrd="0" destOrd="0" presId="urn:microsoft.com/office/officeart/2005/8/layout/chart3"/>
    <dgm:cxn modelId="{0027A0BF-57E9-4DFE-981D-6BE302D91712}" type="presOf" srcId="{9CF28354-489C-42AB-8EF0-CEB9393BE96E}" destId="{3C3FF049-E084-49BB-9FB0-074889DC1FAF}" srcOrd="0" destOrd="0" presId="urn:microsoft.com/office/officeart/2005/8/layout/chart3"/>
    <dgm:cxn modelId="{CB248BD1-3BC0-47B1-82CE-B16E22520722}" type="presOf" srcId="{6F8FC716-1501-4997-8C26-7017C090A90B}" destId="{CC242FF6-26F9-4480-988E-7B9FBACF7ED2}" srcOrd="0" destOrd="0" presId="urn:microsoft.com/office/officeart/2005/8/layout/chart3"/>
    <dgm:cxn modelId="{1342E7E8-98F8-41F6-B25A-38AD03CBE5CB}" srcId="{9CF28354-489C-42AB-8EF0-CEB9393BE96E}" destId="{02824B95-C5FA-4944-B06F-1B13B7E05618}" srcOrd="0" destOrd="0" parTransId="{FAB1085C-8CE1-458C-B242-3394594BD19D}" sibTransId="{121A56BB-F4BA-45A4-9798-A323102D839B}"/>
    <dgm:cxn modelId="{19668A0D-8109-451E-B505-208D3FC9BB9B}" type="presParOf" srcId="{3C3FF049-E084-49BB-9FB0-074889DC1FAF}" destId="{3DCCC935-269B-40F8-94A7-016D23DF7F21}" srcOrd="0" destOrd="0" presId="urn:microsoft.com/office/officeart/2005/8/layout/chart3"/>
    <dgm:cxn modelId="{A0A9AC01-DA05-43D4-AE4E-8373AAF02CD8}" type="presParOf" srcId="{3C3FF049-E084-49BB-9FB0-074889DC1FAF}" destId="{65D0F53D-874D-4E6E-B8C8-E382B887D852}" srcOrd="1" destOrd="0" presId="urn:microsoft.com/office/officeart/2005/8/layout/chart3"/>
    <dgm:cxn modelId="{804D828A-6D13-4519-970D-6D265B125CD3}" type="presParOf" srcId="{3C3FF049-E084-49BB-9FB0-074889DC1FAF}" destId="{FA829E79-963F-4085-92C6-8570F80873A6}" srcOrd="2" destOrd="0" presId="urn:microsoft.com/office/officeart/2005/8/layout/chart3"/>
    <dgm:cxn modelId="{22C6A2E5-82E9-45E6-942F-46E5135CBD3A}" type="presParOf" srcId="{3C3FF049-E084-49BB-9FB0-074889DC1FAF}" destId="{9356DC7A-A69B-474A-B8DD-789BDCAA423C}" srcOrd="3" destOrd="0" presId="urn:microsoft.com/office/officeart/2005/8/layout/chart3"/>
    <dgm:cxn modelId="{F7596E10-ECF1-4678-88E7-ACD000CA1356}" type="presParOf" srcId="{3C3FF049-E084-49BB-9FB0-074889DC1FAF}" destId="{FD1B7811-DFB6-4BCA-A6EE-DDE93EBEA0BB}" srcOrd="4" destOrd="0" presId="urn:microsoft.com/office/officeart/2005/8/layout/chart3"/>
    <dgm:cxn modelId="{1F21B4A7-1D19-47EC-BC19-DDB6B30CA2AD}" type="presParOf" srcId="{3C3FF049-E084-49BB-9FB0-074889DC1FAF}" destId="{5D103487-0888-40FB-9CB8-65460CFD2BD7}" srcOrd="5" destOrd="0" presId="urn:microsoft.com/office/officeart/2005/8/layout/chart3"/>
    <dgm:cxn modelId="{13513A14-B5E0-4A2D-A9B3-87F606CD5DD9}" type="presParOf" srcId="{3C3FF049-E084-49BB-9FB0-074889DC1FAF}" destId="{CC242FF6-26F9-4480-988E-7B9FBACF7ED2}" srcOrd="6" destOrd="0" presId="urn:microsoft.com/office/officeart/2005/8/layout/chart3"/>
    <dgm:cxn modelId="{DC7532FB-3FAB-4103-A3CA-C038F5870F9D}" type="presParOf" srcId="{3C3FF049-E084-49BB-9FB0-074889DC1FAF}" destId="{4628EB07-4F84-4AC7-B5D3-3359F8C911E8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D7D6E9-03BB-4DEB-B67B-3D6CA923BE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F1787129-439D-4E66-AB06-D888D702745E}">
      <dgm:prSet phldrT="[Texto]" custT="1"/>
      <dgm:spPr/>
      <dgm:t>
        <a:bodyPr/>
        <a:lstStyle/>
        <a:p>
          <a:r>
            <a:rPr lang="es-CO" sz="1800" b="1" dirty="0"/>
            <a:t>Insumos</a:t>
          </a:r>
        </a:p>
      </dgm:t>
    </dgm:pt>
    <dgm:pt modelId="{4DEF3597-7C13-4459-ACB7-805930E18062}" type="parTrans" cxnId="{EAF7C0B8-03CA-499C-ACE6-C8C2717CA24F}">
      <dgm:prSet/>
      <dgm:spPr/>
      <dgm:t>
        <a:bodyPr/>
        <a:lstStyle/>
        <a:p>
          <a:endParaRPr lang="es-CO"/>
        </a:p>
      </dgm:t>
    </dgm:pt>
    <dgm:pt modelId="{747F2A48-4AB3-4F7E-8EE0-FF5119EA93CE}" type="sibTrans" cxnId="{EAF7C0B8-03CA-499C-ACE6-C8C2717CA24F}">
      <dgm:prSet/>
      <dgm:spPr/>
      <dgm:t>
        <a:bodyPr/>
        <a:lstStyle/>
        <a:p>
          <a:endParaRPr lang="es-CO"/>
        </a:p>
      </dgm:t>
    </dgm:pt>
    <dgm:pt modelId="{6F5BAD3E-575D-417B-BD92-9FF8708C0336}">
      <dgm:prSet phldrT="[Texto]"/>
      <dgm:spPr/>
      <dgm:t>
        <a:bodyPr/>
        <a:lstStyle/>
        <a:p>
          <a:r>
            <a:rPr lang="es-CO" b="1" u="sng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Iniciativas</a:t>
          </a:r>
          <a:r>
            <a:rPr lang="es-CO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en Pactos Municipales y PATR</a:t>
          </a:r>
          <a:endParaRPr lang="es-CO" dirty="0"/>
        </a:p>
      </dgm:t>
    </dgm:pt>
    <dgm:pt modelId="{858382A4-9050-43E1-A390-E9A8A723CA45}" type="parTrans" cxnId="{E3F93B9A-B8F0-41D2-8187-A70CB9E4C05E}">
      <dgm:prSet/>
      <dgm:spPr/>
      <dgm:t>
        <a:bodyPr/>
        <a:lstStyle/>
        <a:p>
          <a:endParaRPr lang="es-CO"/>
        </a:p>
      </dgm:t>
    </dgm:pt>
    <dgm:pt modelId="{E3407C3F-73E6-4464-AE90-0998DE9CF314}" type="sibTrans" cxnId="{E3F93B9A-B8F0-41D2-8187-A70CB9E4C05E}">
      <dgm:prSet/>
      <dgm:spPr/>
      <dgm:t>
        <a:bodyPr/>
        <a:lstStyle/>
        <a:p>
          <a:endParaRPr lang="es-CO"/>
        </a:p>
      </dgm:t>
    </dgm:pt>
    <dgm:pt modelId="{F90F9EC0-649E-4BCB-AF34-472C4AD08452}">
      <dgm:prSet phldrT="[Texto]" custT="1"/>
      <dgm:spPr/>
      <dgm:t>
        <a:bodyPr/>
        <a:lstStyle/>
        <a:p>
          <a:r>
            <a:rPr lang="es-CO" sz="1800" b="1" dirty="0"/>
            <a:t>Procesos</a:t>
          </a:r>
        </a:p>
      </dgm:t>
    </dgm:pt>
    <dgm:pt modelId="{A4E4E13D-873E-4132-948E-BBE5E6652779}" type="parTrans" cxnId="{29B39232-8ACC-4F3C-A52A-610ED2E18C83}">
      <dgm:prSet/>
      <dgm:spPr/>
      <dgm:t>
        <a:bodyPr/>
        <a:lstStyle/>
        <a:p>
          <a:endParaRPr lang="es-CO"/>
        </a:p>
      </dgm:t>
    </dgm:pt>
    <dgm:pt modelId="{DEC72F76-7F0A-4B7E-BD4C-52984DCA0975}" type="sibTrans" cxnId="{29B39232-8ACC-4F3C-A52A-610ED2E18C83}">
      <dgm:prSet/>
      <dgm:spPr/>
      <dgm:t>
        <a:bodyPr/>
        <a:lstStyle/>
        <a:p>
          <a:endParaRPr lang="es-CO"/>
        </a:p>
      </dgm:t>
    </dgm:pt>
    <dgm:pt modelId="{20FC954B-59B2-416D-8E1E-2D977E6D9EF6}">
      <dgm:prSet phldrT="[Texto]"/>
      <dgm:spPr/>
      <dgm:t>
        <a:bodyPr/>
        <a:lstStyle/>
        <a:p>
          <a:pPr marL="114300" indent="0"/>
          <a:r>
            <a:rPr lang="es-CO" sz="1400" b="1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Proceso 1 de alineación de las iniciativas PDET a la planeación institucional</a:t>
          </a:r>
          <a:endParaRPr lang="es-CO" sz="1400" b="1" dirty="0"/>
        </a:p>
      </dgm:t>
    </dgm:pt>
    <dgm:pt modelId="{17DCF031-2ED9-465E-A7F3-222310092591}" type="parTrans" cxnId="{86A92732-4FD4-470D-826A-25A52FDE66D2}">
      <dgm:prSet/>
      <dgm:spPr/>
      <dgm:t>
        <a:bodyPr/>
        <a:lstStyle/>
        <a:p>
          <a:endParaRPr lang="es-CO"/>
        </a:p>
      </dgm:t>
    </dgm:pt>
    <dgm:pt modelId="{2940E1D6-0AA7-4B02-BCBF-575DC5D00193}" type="sibTrans" cxnId="{86A92732-4FD4-470D-826A-25A52FDE66D2}">
      <dgm:prSet/>
      <dgm:spPr/>
      <dgm:t>
        <a:bodyPr/>
        <a:lstStyle/>
        <a:p>
          <a:endParaRPr lang="es-CO"/>
        </a:p>
      </dgm:t>
    </dgm:pt>
    <dgm:pt modelId="{BBE44A1F-C865-4340-B3EC-5E683A85563B}">
      <dgm:prSet phldrT="[Texto]" custT="1"/>
      <dgm:spPr/>
      <dgm:t>
        <a:bodyPr/>
        <a:lstStyle/>
        <a:p>
          <a:r>
            <a:rPr lang="es-CO" sz="1800" b="1" dirty="0"/>
            <a:t>Impactos</a:t>
          </a:r>
        </a:p>
      </dgm:t>
    </dgm:pt>
    <dgm:pt modelId="{829D9C61-5AD6-402F-ADC0-1016A2378392}" type="parTrans" cxnId="{D518B9DC-A765-4044-999A-534EE03E4E3B}">
      <dgm:prSet/>
      <dgm:spPr/>
      <dgm:t>
        <a:bodyPr/>
        <a:lstStyle/>
        <a:p>
          <a:endParaRPr lang="es-CO"/>
        </a:p>
      </dgm:t>
    </dgm:pt>
    <dgm:pt modelId="{A9E14957-E817-4FBC-A5C2-F5AF033596CE}" type="sibTrans" cxnId="{D518B9DC-A765-4044-999A-534EE03E4E3B}">
      <dgm:prSet/>
      <dgm:spPr/>
      <dgm:t>
        <a:bodyPr/>
        <a:lstStyle/>
        <a:p>
          <a:endParaRPr lang="es-CO"/>
        </a:p>
      </dgm:t>
    </dgm:pt>
    <dgm:pt modelId="{0AA3D3F6-A85B-443B-B3AB-1CF841D99297}">
      <dgm:prSet phldrT="[Texto]"/>
      <dgm:spPr/>
      <dgm:t>
        <a:bodyPr/>
        <a:lstStyle/>
        <a:p>
          <a:r>
            <a:rPr lang="es-CO" b="1" dirty="0">
              <a:solidFill>
                <a:srgbClr val="002060"/>
              </a:solidFill>
              <a:latin typeface="Calibri" panose="020F0502020204030204" pitchFamily="34" charset="0"/>
            </a:rPr>
            <a:t>Transformación estructural del campo y el ámbito rural, y un relacionamiento equitativo entre el campo y la ciudad.</a:t>
          </a:r>
          <a:endParaRPr lang="es-CO" dirty="0"/>
        </a:p>
      </dgm:t>
    </dgm:pt>
    <dgm:pt modelId="{32EED252-5C98-41CC-B4F6-E2F01909C623}" type="parTrans" cxnId="{0A0EE31B-5D7D-4196-9554-2DF9B6228378}">
      <dgm:prSet/>
      <dgm:spPr/>
      <dgm:t>
        <a:bodyPr/>
        <a:lstStyle/>
        <a:p>
          <a:endParaRPr lang="es-CO"/>
        </a:p>
      </dgm:t>
    </dgm:pt>
    <dgm:pt modelId="{0CCB6014-279D-432A-A097-5657928BBA06}" type="sibTrans" cxnId="{0A0EE31B-5D7D-4196-9554-2DF9B6228378}">
      <dgm:prSet/>
      <dgm:spPr/>
      <dgm:t>
        <a:bodyPr/>
        <a:lstStyle/>
        <a:p>
          <a:endParaRPr lang="es-CO"/>
        </a:p>
      </dgm:t>
    </dgm:pt>
    <dgm:pt modelId="{55B0690D-5D00-47FC-BBE5-D77FBD4C9286}">
      <dgm:prSet custT="1"/>
      <dgm:spPr/>
      <dgm:t>
        <a:bodyPr/>
        <a:lstStyle/>
        <a:p>
          <a:r>
            <a:rPr lang="es-CO" sz="1800" b="1" dirty="0"/>
            <a:t>Resultados</a:t>
          </a:r>
        </a:p>
      </dgm:t>
    </dgm:pt>
    <dgm:pt modelId="{72974344-E719-49E9-A965-250E9D5147B3}" type="parTrans" cxnId="{3E1EE58C-C268-449C-88C8-A749F3FD8CC4}">
      <dgm:prSet/>
      <dgm:spPr/>
      <dgm:t>
        <a:bodyPr/>
        <a:lstStyle/>
        <a:p>
          <a:endParaRPr lang="es-CO"/>
        </a:p>
      </dgm:t>
    </dgm:pt>
    <dgm:pt modelId="{CB88DB80-0C11-4C39-B8A2-C9D92C6E5CE0}" type="sibTrans" cxnId="{3E1EE58C-C268-449C-88C8-A749F3FD8CC4}">
      <dgm:prSet/>
      <dgm:spPr/>
      <dgm:t>
        <a:bodyPr/>
        <a:lstStyle/>
        <a:p>
          <a:endParaRPr lang="es-CO"/>
        </a:p>
      </dgm:t>
    </dgm:pt>
    <dgm:pt modelId="{F3814D98-3D64-4DBB-A0CA-A32108ACD2CA}">
      <dgm:prSet custT="1"/>
      <dgm:spPr/>
      <dgm:t>
        <a:bodyPr/>
        <a:lstStyle/>
        <a:p>
          <a:r>
            <a:rPr lang="es-CO" sz="1800" b="1" dirty="0"/>
            <a:t>Productos</a:t>
          </a:r>
        </a:p>
      </dgm:t>
    </dgm:pt>
    <dgm:pt modelId="{864A0846-3285-4C9D-B0BE-4BEEAD1EEDD0}" type="parTrans" cxnId="{1A70566E-BF31-44EF-9916-2A7050616B2E}">
      <dgm:prSet/>
      <dgm:spPr/>
      <dgm:t>
        <a:bodyPr/>
        <a:lstStyle/>
        <a:p>
          <a:endParaRPr lang="es-CO"/>
        </a:p>
      </dgm:t>
    </dgm:pt>
    <dgm:pt modelId="{4EDBEC72-5E8D-4067-A432-95561793B7E2}" type="sibTrans" cxnId="{1A70566E-BF31-44EF-9916-2A7050616B2E}">
      <dgm:prSet/>
      <dgm:spPr/>
      <dgm:t>
        <a:bodyPr/>
        <a:lstStyle/>
        <a:p>
          <a:endParaRPr lang="es-CO"/>
        </a:p>
      </dgm:t>
    </dgm:pt>
    <dgm:pt modelId="{4B47C14D-9985-403F-BABD-756C50BE8931}">
      <dgm:prSet/>
      <dgm:spPr/>
      <dgm:t>
        <a:bodyPr/>
        <a:lstStyle/>
        <a:p>
          <a:endParaRPr lang="es-CO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143C5165-0519-494D-82E5-5B33F98E57A7}" type="parTrans" cxnId="{88181431-F45F-4728-991A-2BC218E6DAFF}">
      <dgm:prSet/>
      <dgm:spPr/>
      <dgm:t>
        <a:bodyPr/>
        <a:lstStyle/>
        <a:p>
          <a:endParaRPr lang="es-CO"/>
        </a:p>
      </dgm:t>
    </dgm:pt>
    <dgm:pt modelId="{AEC3DED9-6D30-48BC-84F0-9EBE42974FF6}" type="sibTrans" cxnId="{88181431-F45F-4728-991A-2BC218E6DAFF}">
      <dgm:prSet/>
      <dgm:spPr/>
      <dgm:t>
        <a:bodyPr/>
        <a:lstStyle/>
        <a:p>
          <a:endParaRPr lang="es-CO"/>
        </a:p>
      </dgm:t>
    </dgm:pt>
    <dgm:pt modelId="{39B23231-6C00-48D7-8D29-137B3A541183}">
      <dgm:prSet/>
      <dgm:spPr/>
      <dgm:t>
        <a:bodyPr/>
        <a:lstStyle/>
        <a:p>
          <a:r>
            <a:rPr lang="es-CO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Instrumentos de </a:t>
          </a:r>
          <a:r>
            <a:rPr lang="es-CO" b="1" u="sng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planeación municipal</a:t>
          </a:r>
          <a:r>
            <a:rPr lang="es-CO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, departamental y nacional.</a:t>
          </a:r>
        </a:p>
      </dgm:t>
    </dgm:pt>
    <dgm:pt modelId="{21C2D025-12A8-4200-A4DE-B1FACD33EDDF}" type="parTrans" cxnId="{4C9B9022-6E44-4F66-9067-7A89E120FC29}">
      <dgm:prSet/>
      <dgm:spPr/>
      <dgm:t>
        <a:bodyPr/>
        <a:lstStyle/>
        <a:p>
          <a:endParaRPr lang="es-CO"/>
        </a:p>
      </dgm:t>
    </dgm:pt>
    <dgm:pt modelId="{AD528A50-9D4D-44C2-8922-017DCB27B5FA}" type="sibTrans" cxnId="{4C9B9022-6E44-4F66-9067-7A89E120FC29}">
      <dgm:prSet/>
      <dgm:spPr/>
      <dgm:t>
        <a:bodyPr/>
        <a:lstStyle/>
        <a:p>
          <a:endParaRPr lang="es-CO"/>
        </a:p>
      </dgm:t>
    </dgm:pt>
    <dgm:pt modelId="{40074AD4-97D7-460B-83A5-D780322D538B}">
      <dgm:prSet/>
      <dgm:spPr/>
      <dgm:t>
        <a:bodyPr/>
        <a:lstStyle/>
        <a:p>
          <a:r>
            <a:rPr lang="es-CO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b="1" u="sng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Oferta de servicios para la implementación </a:t>
          </a:r>
          <a:r>
            <a:rPr lang="es-CO" b="1" u="sng" dirty="0" err="1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b="1" u="sng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:</a:t>
          </a:r>
          <a:r>
            <a:rPr lang="es-CO" b="0" u="none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dirty="0">
              <a:solidFill>
                <a:srgbClr val="013C83"/>
              </a:solidFill>
              <a:latin typeface="Calibri"/>
            </a:rPr>
            <a:t>actores públicos y privados, a nivel nacional y territorial</a:t>
          </a:r>
          <a:endParaRPr lang="es-CO" b="0" u="none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90DEEFE4-580E-47AA-9E1F-E2C0A6573695}" type="parTrans" cxnId="{544F6113-EB99-42E4-91A7-0FF656A6735C}">
      <dgm:prSet/>
      <dgm:spPr/>
      <dgm:t>
        <a:bodyPr/>
        <a:lstStyle/>
        <a:p>
          <a:endParaRPr lang="es-CO"/>
        </a:p>
      </dgm:t>
    </dgm:pt>
    <dgm:pt modelId="{406915F2-4BFD-4EA5-A698-4826BD24B634}" type="sibTrans" cxnId="{544F6113-EB99-42E4-91A7-0FF656A6735C}">
      <dgm:prSet/>
      <dgm:spPr/>
      <dgm:t>
        <a:bodyPr/>
        <a:lstStyle/>
        <a:p>
          <a:endParaRPr lang="es-CO"/>
        </a:p>
      </dgm:t>
    </dgm:pt>
    <dgm:pt modelId="{1F2CDF58-F346-4765-9CEB-C9C0C78D3C31}">
      <dgm:prSet phldrT="[Texto]"/>
      <dgm:spPr/>
      <dgm:t>
        <a:bodyPr/>
        <a:lstStyle/>
        <a:p>
          <a:endParaRPr lang="es-CO" dirty="0"/>
        </a:p>
      </dgm:t>
    </dgm:pt>
    <dgm:pt modelId="{1CE48569-2EC2-4D35-AEB5-60D6D35873EA}" type="parTrans" cxnId="{5E86BCDE-E236-4FC9-8F1E-E87B1EC83FBE}">
      <dgm:prSet/>
      <dgm:spPr/>
      <dgm:t>
        <a:bodyPr/>
        <a:lstStyle/>
        <a:p>
          <a:endParaRPr lang="es-CO"/>
        </a:p>
      </dgm:t>
    </dgm:pt>
    <dgm:pt modelId="{479BDC7A-BAF8-4493-987E-6D77F4F81A5D}" type="sibTrans" cxnId="{5E86BCDE-E236-4FC9-8F1E-E87B1EC83FBE}">
      <dgm:prSet/>
      <dgm:spPr/>
      <dgm:t>
        <a:bodyPr/>
        <a:lstStyle/>
        <a:p>
          <a:endParaRPr lang="es-CO"/>
        </a:p>
      </dgm:t>
    </dgm:pt>
    <dgm:pt modelId="{76F6FC3B-3B2B-4315-9F3B-13CFD06DC08F}">
      <dgm:prSet/>
      <dgm:spPr/>
      <dgm:t>
        <a:bodyPr/>
        <a:lstStyle/>
        <a:p>
          <a:endParaRPr lang="es-CO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D73E6A27-B7F2-476C-A9B7-7965C10F1B5F}" type="parTrans" cxnId="{238B73A5-A5A0-4D21-951E-55F37FBAB74F}">
      <dgm:prSet/>
      <dgm:spPr/>
      <dgm:t>
        <a:bodyPr/>
        <a:lstStyle/>
        <a:p>
          <a:endParaRPr lang="es-CO"/>
        </a:p>
      </dgm:t>
    </dgm:pt>
    <dgm:pt modelId="{70F66D45-F045-4FAA-844C-3F2C92BE0C4B}" type="sibTrans" cxnId="{238B73A5-A5A0-4D21-951E-55F37FBAB74F}">
      <dgm:prSet/>
      <dgm:spPr/>
      <dgm:t>
        <a:bodyPr/>
        <a:lstStyle/>
        <a:p>
          <a:endParaRPr lang="es-CO"/>
        </a:p>
      </dgm:t>
    </dgm:pt>
    <dgm:pt modelId="{C62E34A8-AB96-435E-BE3F-4F15AE5BBB67}">
      <dgm:prSet/>
      <dgm:spPr/>
      <dgm:t>
        <a:bodyPr/>
        <a:lstStyle/>
        <a:p>
          <a:pPr marL="114300" indent="0"/>
          <a:r>
            <a:rPr lang="es-CO" sz="1400" b="1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Proceso 2 de gestión</a:t>
          </a:r>
          <a:r>
            <a:rPr lang="es-CO" sz="1400" b="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sz="1400" b="1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de  inversión </a:t>
          </a:r>
          <a:r>
            <a:rPr lang="es-CO" sz="1400" b="1" dirty="0" err="1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sz="1400" b="1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en el ciclo del proyecto.</a:t>
          </a:r>
          <a:endParaRPr lang="es-CO" sz="1400" dirty="0">
            <a:solidFill>
              <a:srgbClr val="002060"/>
            </a:solidFill>
            <a:latin typeface="Calibri" panose="020F0502020204030204" pitchFamily="34" charset="0"/>
          </a:endParaRPr>
        </a:p>
      </dgm:t>
    </dgm:pt>
    <dgm:pt modelId="{F1E010CF-C0B1-4919-A7A0-20A18401F994}" type="parTrans" cxnId="{FF7FCD93-1C8A-4925-8A1C-4E75F16AFE8D}">
      <dgm:prSet/>
      <dgm:spPr/>
      <dgm:t>
        <a:bodyPr/>
        <a:lstStyle/>
        <a:p>
          <a:endParaRPr lang="es-CO"/>
        </a:p>
      </dgm:t>
    </dgm:pt>
    <dgm:pt modelId="{BBEFADD4-E7AA-4AEE-B54C-B185364BB885}" type="sibTrans" cxnId="{FF7FCD93-1C8A-4925-8A1C-4E75F16AFE8D}">
      <dgm:prSet/>
      <dgm:spPr/>
      <dgm:t>
        <a:bodyPr/>
        <a:lstStyle/>
        <a:p>
          <a:endParaRPr lang="es-CO"/>
        </a:p>
      </dgm:t>
    </dgm:pt>
    <dgm:pt modelId="{F282D438-B428-46AF-B3B9-D690CFF296B5}">
      <dgm:prSet/>
      <dgm:spPr/>
      <dgm:t>
        <a:bodyPr/>
        <a:lstStyle/>
        <a:p>
          <a:r>
            <a:rPr lang="es-CO" b="1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Iniciativas PDET implementadas y avances en el cumplimento del PDT </a:t>
          </a:r>
          <a:endParaRPr lang="es-CO" dirty="0"/>
        </a:p>
      </dgm:t>
    </dgm:pt>
    <dgm:pt modelId="{1D061F51-D351-4DE8-9002-5B537933C0FE}" type="parTrans" cxnId="{91463B8B-B025-4A8D-BCD8-47F83DC04304}">
      <dgm:prSet/>
      <dgm:spPr/>
      <dgm:t>
        <a:bodyPr/>
        <a:lstStyle/>
        <a:p>
          <a:endParaRPr lang="es-CO"/>
        </a:p>
      </dgm:t>
    </dgm:pt>
    <dgm:pt modelId="{8B3F208E-4854-4B36-A399-50047152C7FE}" type="sibTrans" cxnId="{91463B8B-B025-4A8D-BCD8-47F83DC04304}">
      <dgm:prSet/>
      <dgm:spPr/>
      <dgm:t>
        <a:bodyPr/>
        <a:lstStyle/>
        <a:p>
          <a:endParaRPr lang="es-CO"/>
        </a:p>
      </dgm:t>
    </dgm:pt>
    <dgm:pt modelId="{42A737A6-4AB1-4F1E-8948-6E8D92840B1D}">
      <dgm:prSet custT="1"/>
      <dgm:spPr/>
      <dgm:t>
        <a:bodyPr/>
        <a:lstStyle/>
        <a:p>
          <a:pPr marL="177800" indent="0"/>
          <a:endParaRPr lang="es-CO" sz="10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C36D807A-99C7-4DC5-96C2-E502A3EBE906}" type="parTrans" cxnId="{51182317-F858-4E8E-8B61-2762BA67623E}">
      <dgm:prSet/>
      <dgm:spPr/>
      <dgm:t>
        <a:bodyPr/>
        <a:lstStyle/>
        <a:p>
          <a:endParaRPr lang="es-CO"/>
        </a:p>
      </dgm:t>
    </dgm:pt>
    <dgm:pt modelId="{E01AA92F-A567-4029-BFEC-3C316517E2FF}" type="sibTrans" cxnId="{51182317-F858-4E8E-8B61-2762BA67623E}">
      <dgm:prSet/>
      <dgm:spPr/>
      <dgm:t>
        <a:bodyPr/>
        <a:lstStyle/>
        <a:p>
          <a:endParaRPr lang="es-CO"/>
        </a:p>
      </dgm:t>
    </dgm:pt>
    <dgm:pt modelId="{21D098F1-C1F6-4D6D-9804-81843EC9F09F}">
      <dgm:prSet/>
      <dgm:spPr/>
      <dgm:t>
        <a:bodyPr/>
        <a:lstStyle/>
        <a:p>
          <a:pPr marL="114300" indent="0"/>
          <a:endParaRPr lang="es-CO" sz="1400" dirty="0">
            <a:solidFill>
              <a:srgbClr val="002060"/>
            </a:solidFill>
            <a:latin typeface="Calibri" panose="020F0502020204030204" pitchFamily="34" charset="0"/>
          </a:endParaRPr>
        </a:p>
      </dgm:t>
    </dgm:pt>
    <dgm:pt modelId="{506EE5F6-2FB0-496E-9190-D52F89C6BBE2}" type="sibTrans" cxnId="{44481055-01A9-472C-987D-2754079EC45E}">
      <dgm:prSet/>
      <dgm:spPr/>
      <dgm:t>
        <a:bodyPr/>
        <a:lstStyle/>
        <a:p>
          <a:endParaRPr lang="es-CO"/>
        </a:p>
      </dgm:t>
    </dgm:pt>
    <dgm:pt modelId="{42C97FB8-4A78-4584-9F20-4748393B25D8}" type="parTrans" cxnId="{44481055-01A9-472C-987D-2754079EC45E}">
      <dgm:prSet/>
      <dgm:spPr/>
      <dgm:t>
        <a:bodyPr/>
        <a:lstStyle/>
        <a:p>
          <a:endParaRPr lang="es-CO"/>
        </a:p>
      </dgm:t>
    </dgm:pt>
    <dgm:pt modelId="{FCF61100-8E81-40C6-A163-1DD7BB488A7F}">
      <dgm:prSet phldrT="[Texto]"/>
      <dgm:spPr/>
      <dgm:t>
        <a:bodyPr/>
        <a:lstStyle/>
        <a:p>
          <a:pPr marL="114300" indent="0"/>
          <a:endParaRPr lang="es-CO" sz="1400" b="1" dirty="0"/>
        </a:p>
      </dgm:t>
    </dgm:pt>
    <dgm:pt modelId="{AEF7BF71-174C-414C-BF61-5093F1C6363D}" type="parTrans" cxnId="{B3DC247A-5380-4DE6-9A59-033ED40303C4}">
      <dgm:prSet/>
      <dgm:spPr/>
      <dgm:t>
        <a:bodyPr/>
        <a:lstStyle/>
        <a:p>
          <a:endParaRPr lang="es-CO"/>
        </a:p>
      </dgm:t>
    </dgm:pt>
    <dgm:pt modelId="{FA01C2EC-A5F7-4EB8-9BD0-57B5B444BA22}" type="sibTrans" cxnId="{B3DC247A-5380-4DE6-9A59-033ED40303C4}">
      <dgm:prSet/>
      <dgm:spPr/>
      <dgm:t>
        <a:bodyPr/>
        <a:lstStyle/>
        <a:p>
          <a:endParaRPr lang="es-CO"/>
        </a:p>
      </dgm:t>
    </dgm:pt>
    <dgm:pt modelId="{1C9CB83F-1EA2-4D24-9AC3-A21FDE8827E8}">
      <dgm:prSet phldrT="[Texto]"/>
      <dgm:spPr/>
      <dgm:t>
        <a:bodyPr/>
        <a:lstStyle/>
        <a:p>
          <a:pPr marL="114300" indent="0"/>
          <a:endParaRPr lang="es-CO" sz="1400" b="1" dirty="0"/>
        </a:p>
      </dgm:t>
    </dgm:pt>
    <dgm:pt modelId="{AE57AF2E-4BDA-426D-9909-F4E6D00BB40A}" type="parTrans" cxnId="{23153B8C-C7D2-4E51-8ADB-F8AA50A0C501}">
      <dgm:prSet/>
      <dgm:spPr/>
      <dgm:t>
        <a:bodyPr/>
        <a:lstStyle/>
        <a:p>
          <a:endParaRPr lang="es-CO"/>
        </a:p>
      </dgm:t>
    </dgm:pt>
    <dgm:pt modelId="{7D19FF3D-E34E-49DD-913A-A6D58B2D8BD6}" type="sibTrans" cxnId="{23153B8C-C7D2-4E51-8ADB-F8AA50A0C501}">
      <dgm:prSet/>
      <dgm:spPr/>
      <dgm:t>
        <a:bodyPr/>
        <a:lstStyle/>
        <a:p>
          <a:endParaRPr lang="es-CO"/>
        </a:p>
      </dgm:t>
    </dgm:pt>
    <dgm:pt modelId="{8D0848A5-49DF-4A93-8F98-14B9DAD214F6}">
      <dgm:prSet phldrT="[Texto]"/>
      <dgm:spPr/>
      <dgm:t>
        <a:bodyPr/>
        <a:lstStyle/>
        <a:p>
          <a:pPr marL="114300" indent="0"/>
          <a:endParaRPr lang="es-CO" sz="1400" b="1" dirty="0"/>
        </a:p>
      </dgm:t>
    </dgm:pt>
    <dgm:pt modelId="{B720408D-E628-4E42-ADEC-D062AB2FB55B}" type="parTrans" cxnId="{50EDB24A-9478-490F-8DB1-D8483A2F8608}">
      <dgm:prSet/>
      <dgm:spPr/>
      <dgm:t>
        <a:bodyPr/>
        <a:lstStyle/>
        <a:p>
          <a:endParaRPr lang="es-CO"/>
        </a:p>
      </dgm:t>
    </dgm:pt>
    <dgm:pt modelId="{FFFF8247-8146-40ED-86C6-A51F9C9C05D1}" type="sibTrans" cxnId="{50EDB24A-9478-490F-8DB1-D8483A2F8608}">
      <dgm:prSet/>
      <dgm:spPr/>
      <dgm:t>
        <a:bodyPr/>
        <a:lstStyle/>
        <a:p>
          <a:endParaRPr lang="es-CO"/>
        </a:p>
      </dgm:t>
    </dgm:pt>
    <dgm:pt modelId="{5DF2ACA8-0ACD-4D87-BEA5-B6A15D591DF6}">
      <dgm:prSet custT="1"/>
      <dgm:spPr/>
      <dgm:t>
        <a:bodyPr/>
        <a:lstStyle/>
        <a:p>
          <a:pPr marL="177800" indent="0"/>
          <a:r>
            <a:rPr lang="es-CO" sz="1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Proyectos de inversión PDET gestionados en cada fase del ciclo de inversión, bajo  criterios de eficiencia, eficacia y calidad.</a:t>
          </a:r>
        </a:p>
      </dgm:t>
    </dgm:pt>
    <dgm:pt modelId="{4A1C8BF8-3C00-422C-ADCD-22F1D12FC7D4}" type="parTrans" cxnId="{DB7EBE75-CC02-4C61-A305-49F5EB106C29}">
      <dgm:prSet/>
      <dgm:spPr/>
      <dgm:t>
        <a:bodyPr/>
        <a:lstStyle/>
        <a:p>
          <a:endParaRPr lang="es-CO"/>
        </a:p>
      </dgm:t>
    </dgm:pt>
    <dgm:pt modelId="{54BA5DB3-21CE-40D4-B181-9E457235BB36}" type="sibTrans" cxnId="{DB7EBE75-CC02-4C61-A305-49F5EB106C29}">
      <dgm:prSet/>
      <dgm:spPr/>
      <dgm:t>
        <a:bodyPr/>
        <a:lstStyle/>
        <a:p>
          <a:endParaRPr lang="es-CO"/>
        </a:p>
      </dgm:t>
    </dgm:pt>
    <dgm:pt modelId="{3B464900-4DDB-4EA3-8B44-42CA63BD41D7}">
      <dgm:prSet custT="1"/>
      <dgm:spPr/>
      <dgm:t>
        <a:bodyPr/>
        <a:lstStyle/>
        <a:p>
          <a:pPr marL="114300" indent="0"/>
          <a:r>
            <a:rPr lang="es-CO" sz="1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Matriz de priorización de las iniciativas </a:t>
          </a:r>
          <a:r>
            <a:rPr lang="es-CO" sz="1000" dirty="0" err="1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sz="1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.</a:t>
          </a:r>
          <a:endParaRPr lang="es-CO" sz="1400" u="none" dirty="0">
            <a:solidFill>
              <a:schemeClr val="tx2">
                <a:lumMod val="50000"/>
              </a:schemeClr>
            </a:solidFill>
          </a:endParaRPr>
        </a:p>
      </dgm:t>
    </dgm:pt>
    <dgm:pt modelId="{DB5BF236-DDA1-45D6-8C96-AA286D86448A}" type="parTrans" cxnId="{8733451B-96CC-410E-8579-C9565F8EA847}">
      <dgm:prSet/>
      <dgm:spPr/>
      <dgm:t>
        <a:bodyPr/>
        <a:lstStyle/>
        <a:p>
          <a:endParaRPr lang="es-CO"/>
        </a:p>
      </dgm:t>
    </dgm:pt>
    <dgm:pt modelId="{16BB098F-C492-4FFF-A12B-B18F4E291422}" type="sibTrans" cxnId="{8733451B-96CC-410E-8579-C9565F8EA847}">
      <dgm:prSet/>
      <dgm:spPr/>
      <dgm:t>
        <a:bodyPr/>
        <a:lstStyle/>
        <a:p>
          <a:endParaRPr lang="es-CO"/>
        </a:p>
      </dgm:t>
    </dgm:pt>
    <dgm:pt modelId="{7D0E6810-14D7-46B4-BC61-B8A46B68F5C5}">
      <dgm:prSet custT="1"/>
      <dgm:spPr/>
      <dgm:t>
        <a:bodyPr/>
        <a:lstStyle/>
        <a:p>
          <a:pPr marL="114300" indent="0"/>
          <a:r>
            <a:rPr lang="es-CO" sz="1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Articulación con oferta de servicios, gestionada</a:t>
          </a:r>
          <a:endParaRPr lang="es-CO" sz="1400" u="none" dirty="0">
            <a:solidFill>
              <a:schemeClr val="tx2">
                <a:lumMod val="50000"/>
              </a:schemeClr>
            </a:solidFill>
          </a:endParaRPr>
        </a:p>
      </dgm:t>
    </dgm:pt>
    <dgm:pt modelId="{C6A160FC-1FE8-4033-B5B1-1617CB5C1395}" type="parTrans" cxnId="{2F733B43-D8E4-4C2C-B972-008E8F3DF78A}">
      <dgm:prSet/>
      <dgm:spPr/>
      <dgm:t>
        <a:bodyPr/>
        <a:lstStyle/>
        <a:p>
          <a:endParaRPr lang="es-CO"/>
        </a:p>
      </dgm:t>
    </dgm:pt>
    <dgm:pt modelId="{84953973-616D-437E-9E9D-E7B9629534DC}" type="sibTrans" cxnId="{2F733B43-D8E4-4C2C-B972-008E8F3DF78A}">
      <dgm:prSet/>
      <dgm:spPr/>
      <dgm:t>
        <a:bodyPr/>
        <a:lstStyle/>
        <a:p>
          <a:endParaRPr lang="es-CO"/>
        </a:p>
      </dgm:t>
    </dgm:pt>
    <dgm:pt modelId="{1ED95842-6FD2-47E6-A4FC-EE3ADF8CAE9E}">
      <dgm:prSet custT="1"/>
      <dgm:spPr/>
      <dgm:t>
        <a:bodyPr/>
        <a:lstStyle/>
        <a:p>
          <a:pPr marL="114300" indent="0"/>
          <a:r>
            <a:rPr lang="es-CO" sz="1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Instrumentos de planeación territoriales alienados con las iniciativas PDET.</a:t>
          </a:r>
          <a:endParaRPr lang="es-CO" sz="1400" u="none" dirty="0">
            <a:solidFill>
              <a:schemeClr val="tx2">
                <a:lumMod val="50000"/>
              </a:schemeClr>
            </a:solidFill>
          </a:endParaRPr>
        </a:p>
      </dgm:t>
    </dgm:pt>
    <dgm:pt modelId="{E042D887-FE58-4041-ACC0-24C016554E56}" type="parTrans" cxnId="{2647D567-63BA-45E9-B4B4-584862548F56}">
      <dgm:prSet/>
      <dgm:spPr/>
      <dgm:t>
        <a:bodyPr/>
        <a:lstStyle/>
        <a:p>
          <a:endParaRPr lang="es-CO"/>
        </a:p>
      </dgm:t>
    </dgm:pt>
    <dgm:pt modelId="{32174F32-D4E2-44FD-8C00-E42A28C6B1FC}" type="sibTrans" cxnId="{2647D567-63BA-45E9-B4B4-584862548F56}">
      <dgm:prSet/>
      <dgm:spPr/>
      <dgm:t>
        <a:bodyPr/>
        <a:lstStyle/>
        <a:p>
          <a:endParaRPr lang="es-CO"/>
        </a:p>
      </dgm:t>
    </dgm:pt>
    <dgm:pt modelId="{FD9B1DE4-65AD-4AAE-847A-E83321487A9A}">
      <dgm:prSet custT="1"/>
      <dgm:spPr/>
      <dgm:t>
        <a:bodyPr/>
        <a:lstStyle/>
        <a:p>
          <a:pPr marL="177800" indent="0"/>
          <a:endParaRPr lang="es-CO" sz="10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A6725127-3245-4B8F-A39B-A005EF7A1B0A}" type="parTrans" cxnId="{53C6ED95-4B51-42D9-88DC-90158F34F063}">
      <dgm:prSet/>
      <dgm:spPr/>
      <dgm:t>
        <a:bodyPr/>
        <a:lstStyle/>
        <a:p>
          <a:endParaRPr lang="es-CO"/>
        </a:p>
      </dgm:t>
    </dgm:pt>
    <dgm:pt modelId="{2A875088-B26C-4FDD-9C4F-026631563953}" type="sibTrans" cxnId="{53C6ED95-4B51-42D9-88DC-90158F34F063}">
      <dgm:prSet/>
      <dgm:spPr/>
      <dgm:t>
        <a:bodyPr/>
        <a:lstStyle/>
        <a:p>
          <a:endParaRPr lang="es-CO"/>
        </a:p>
      </dgm:t>
    </dgm:pt>
    <dgm:pt modelId="{B6312A6D-48AB-4B93-BD1E-6035FAB6E443}">
      <dgm:prSet custT="1"/>
      <dgm:spPr/>
      <dgm:t>
        <a:bodyPr/>
        <a:lstStyle/>
        <a:p>
          <a:pPr marL="177800" indent="0"/>
          <a:endParaRPr lang="es-CO" sz="10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E0982E2C-629D-441E-AEB5-7EF244002FEB}" type="parTrans" cxnId="{EFC3D9B1-6EEC-47C6-BA2B-18EEAA2D51A1}">
      <dgm:prSet/>
      <dgm:spPr/>
      <dgm:t>
        <a:bodyPr/>
        <a:lstStyle/>
        <a:p>
          <a:endParaRPr lang="es-CO"/>
        </a:p>
      </dgm:t>
    </dgm:pt>
    <dgm:pt modelId="{C7CB7D28-A169-44E4-ADBE-55B6454E4D31}" type="sibTrans" cxnId="{EFC3D9B1-6EEC-47C6-BA2B-18EEAA2D51A1}">
      <dgm:prSet/>
      <dgm:spPr/>
      <dgm:t>
        <a:bodyPr/>
        <a:lstStyle/>
        <a:p>
          <a:endParaRPr lang="es-CO"/>
        </a:p>
      </dgm:t>
    </dgm:pt>
    <dgm:pt modelId="{F95C2A3B-45C7-4A41-9724-A9FF2D080340}">
      <dgm:prSet custT="1"/>
      <dgm:spPr/>
      <dgm:t>
        <a:bodyPr/>
        <a:lstStyle/>
        <a:p>
          <a:pPr marL="177800" indent="0"/>
          <a:endParaRPr lang="es-CO" sz="10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</dgm:t>
    </dgm:pt>
    <dgm:pt modelId="{FF019C32-3D29-43A2-B386-1C3BB182DA3F}" type="parTrans" cxnId="{48497C23-CF3D-4034-9D47-DE6B00F8E6B3}">
      <dgm:prSet/>
      <dgm:spPr/>
      <dgm:t>
        <a:bodyPr/>
        <a:lstStyle/>
        <a:p>
          <a:endParaRPr lang="es-CO"/>
        </a:p>
      </dgm:t>
    </dgm:pt>
    <dgm:pt modelId="{B0D72FA8-625B-4397-A302-E941FFD5FF0F}" type="sibTrans" cxnId="{48497C23-CF3D-4034-9D47-DE6B00F8E6B3}">
      <dgm:prSet/>
      <dgm:spPr/>
      <dgm:t>
        <a:bodyPr/>
        <a:lstStyle/>
        <a:p>
          <a:endParaRPr lang="es-CO"/>
        </a:p>
      </dgm:t>
    </dgm:pt>
    <dgm:pt modelId="{E8AE5681-5690-4BCB-A81B-3BF0E4FD5111}">
      <dgm:prSet custT="1"/>
      <dgm:spPr/>
      <dgm:t>
        <a:bodyPr/>
        <a:lstStyle/>
        <a:p>
          <a:pPr marL="114300" indent="0"/>
          <a:endParaRPr lang="es-CO" sz="1400" u="none" dirty="0">
            <a:solidFill>
              <a:schemeClr val="tx2">
                <a:lumMod val="50000"/>
              </a:schemeClr>
            </a:solidFill>
          </a:endParaRPr>
        </a:p>
      </dgm:t>
    </dgm:pt>
    <dgm:pt modelId="{BBDD96C6-24B7-47E9-9539-B20688B3DA21}" type="parTrans" cxnId="{B5043626-E0E0-4BE5-BCCC-8588FB064A5A}">
      <dgm:prSet/>
      <dgm:spPr/>
      <dgm:t>
        <a:bodyPr/>
        <a:lstStyle/>
        <a:p>
          <a:endParaRPr lang="es-CO"/>
        </a:p>
      </dgm:t>
    </dgm:pt>
    <dgm:pt modelId="{14B6004B-7192-4E6F-8830-5D8CF4485372}" type="sibTrans" cxnId="{B5043626-E0E0-4BE5-BCCC-8588FB064A5A}">
      <dgm:prSet/>
      <dgm:spPr/>
      <dgm:t>
        <a:bodyPr/>
        <a:lstStyle/>
        <a:p>
          <a:endParaRPr lang="es-CO"/>
        </a:p>
      </dgm:t>
    </dgm:pt>
    <dgm:pt modelId="{F0ED7B6D-8A73-48C2-BF33-4E8F66BD4011}">
      <dgm:prSet phldrT="[Texto]"/>
      <dgm:spPr/>
      <dgm:t>
        <a:bodyPr/>
        <a:lstStyle/>
        <a:p>
          <a:pPr marL="114300" indent="0"/>
          <a:endParaRPr lang="es-CO" sz="1400" b="1" dirty="0"/>
        </a:p>
      </dgm:t>
    </dgm:pt>
    <dgm:pt modelId="{1D08C750-145C-4CD6-B8C6-7CA1AA8D227B}" type="parTrans" cxnId="{43E778B5-C06C-497D-8E6A-4F451CFE41A4}">
      <dgm:prSet/>
      <dgm:spPr/>
      <dgm:t>
        <a:bodyPr/>
        <a:lstStyle/>
        <a:p>
          <a:endParaRPr lang="es-CO"/>
        </a:p>
      </dgm:t>
    </dgm:pt>
    <dgm:pt modelId="{3AA9CB1C-6689-4587-95C0-0B35A9E0B6CF}" type="sibTrans" cxnId="{43E778B5-C06C-497D-8E6A-4F451CFE41A4}">
      <dgm:prSet/>
      <dgm:spPr/>
      <dgm:t>
        <a:bodyPr/>
        <a:lstStyle/>
        <a:p>
          <a:endParaRPr lang="es-CO"/>
        </a:p>
      </dgm:t>
    </dgm:pt>
    <dgm:pt modelId="{514127E6-0DB7-42B1-951C-EB0549DE3396}" type="pres">
      <dgm:prSet presAssocID="{FCD7D6E9-03BB-4DEB-B67B-3D6CA923BE49}" presName="Name0" presStyleCnt="0">
        <dgm:presLayoutVars>
          <dgm:dir/>
          <dgm:animLvl val="lvl"/>
          <dgm:resizeHandles val="exact"/>
        </dgm:presLayoutVars>
      </dgm:prSet>
      <dgm:spPr/>
    </dgm:pt>
    <dgm:pt modelId="{EC52397D-6D09-42FE-ABB0-03D4E78B6E7A}" type="pres">
      <dgm:prSet presAssocID="{F1787129-439D-4E66-AB06-D888D702745E}" presName="composite" presStyleCnt="0"/>
      <dgm:spPr/>
    </dgm:pt>
    <dgm:pt modelId="{E4933461-47D6-49FB-AD8D-7F520B28C7E2}" type="pres">
      <dgm:prSet presAssocID="{F1787129-439D-4E66-AB06-D888D702745E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F6FB4BE3-AE42-4D6A-B7F3-91CA519BC494}" type="pres">
      <dgm:prSet presAssocID="{F1787129-439D-4E66-AB06-D888D702745E}" presName="desTx" presStyleLbl="alignAccFollowNode1" presStyleIdx="0" presStyleCnt="5">
        <dgm:presLayoutVars>
          <dgm:bulletEnabled val="1"/>
        </dgm:presLayoutVars>
      </dgm:prSet>
      <dgm:spPr/>
    </dgm:pt>
    <dgm:pt modelId="{6EF7EC73-A977-4EF4-9216-C3E4FAE6BE77}" type="pres">
      <dgm:prSet presAssocID="{747F2A48-4AB3-4F7E-8EE0-FF5119EA93CE}" presName="space" presStyleCnt="0"/>
      <dgm:spPr/>
    </dgm:pt>
    <dgm:pt modelId="{A564336E-683C-41AF-8F85-528EA60B218E}" type="pres">
      <dgm:prSet presAssocID="{F90F9EC0-649E-4BCB-AF34-472C4AD08452}" presName="composite" presStyleCnt="0"/>
      <dgm:spPr/>
    </dgm:pt>
    <dgm:pt modelId="{B7D71CA6-F659-4090-B040-8FAAA03272FC}" type="pres">
      <dgm:prSet presAssocID="{F90F9EC0-649E-4BCB-AF34-472C4AD08452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7033F821-C512-4055-A520-6201C777944C}" type="pres">
      <dgm:prSet presAssocID="{F90F9EC0-649E-4BCB-AF34-472C4AD08452}" presName="desTx" presStyleLbl="alignAccFollowNode1" presStyleIdx="1" presStyleCnt="5">
        <dgm:presLayoutVars>
          <dgm:bulletEnabled val="1"/>
        </dgm:presLayoutVars>
      </dgm:prSet>
      <dgm:spPr/>
    </dgm:pt>
    <dgm:pt modelId="{1012F91D-B1B5-4B2C-B606-F9B8E7CC3C4E}" type="pres">
      <dgm:prSet presAssocID="{DEC72F76-7F0A-4B7E-BD4C-52984DCA0975}" presName="space" presStyleCnt="0"/>
      <dgm:spPr/>
    </dgm:pt>
    <dgm:pt modelId="{DCCDDA57-BFD1-4F30-9A33-151604928C14}" type="pres">
      <dgm:prSet presAssocID="{F3814D98-3D64-4DBB-A0CA-A32108ACD2CA}" presName="composite" presStyleCnt="0"/>
      <dgm:spPr/>
    </dgm:pt>
    <dgm:pt modelId="{89096A04-1777-4548-9C8F-A3DABB473930}" type="pres">
      <dgm:prSet presAssocID="{F3814D98-3D64-4DBB-A0CA-A32108ACD2CA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91FFA3C0-A606-430B-BD16-A16A21E03F76}" type="pres">
      <dgm:prSet presAssocID="{F3814D98-3D64-4DBB-A0CA-A32108ACD2CA}" presName="desTx" presStyleLbl="alignAccFollowNode1" presStyleIdx="2" presStyleCnt="5" custLinFactNeighborX="-228" custLinFactNeighborY="-1454">
        <dgm:presLayoutVars>
          <dgm:bulletEnabled val="1"/>
        </dgm:presLayoutVars>
      </dgm:prSet>
      <dgm:spPr/>
    </dgm:pt>
    <dgm:pt modelId="{453DFFD6-6CE3-4399-8578-A3E339D8B0B5}" type="pres">
      <dgm:prSet presAssocID="{4EDBEC72-5E8D-4067-A432-95561793B7E2}" presName="space" presStyleCnt="0"/>
      <dgm:spPr/>
    </dgm:pt>
    <dgm:pt modelId="{369FA300-42E9-494F-95A9-529A64EFD744}" type="pres">
      <dgm:prSet presAssocID="{55B0690D-5D00-47FC-BBE5-D77FBD4C9286}" presName="composite" presStyleCnt="0"/>
      <dgm:spPr/>
    </dgm:pt>
    <dgm:pt modelId="{30AC37AF-D94D-4F04-A597-957854D44559}" type="pres">
      <dgm:prSet presAssocID="{55B0690D-5D00-47FC-BBE5-D77FBD4C9286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E01B0056-1A34-4B30-9C9C-1F6894D15ECE}" type="pres">
      <dgm:prSet presAssocID="{55B0690D-5D00-47FC-BBE5-D77FBD4C9286}" presName="desTx" presStyleLbl="alignAccFollowNode1" presStyleIdx="3" presStyleCnt="5">
        <dgm:presLayoutVars>
          <dgm:bulletEnabled val="1"/>
        </dgm:presLayoutVars>
      </dgm:prSet>
      <dgm:spPr/>
    </dgm:pt>
    <dgm:pt modelId="{09D6FB53-B5EC-41E2-ACA4-219B7689B830}" type="pres">
      <dgm:prSet presAssocID="{CB88DB80-0C11-4C39-B8A2-C9D92C6E5CE0}" presName="space" presStyleCnt="0"/>
      <dgm:spPr/>
    </dgm:pt>
    <dgm:pt modelId="{4A411E52-740C-43B1-B6FD-94E2194B6C12}" type="pres">
      <dgm:prSet presAssocID="{BBE44A1F-C865-4340-B3EC-5E683A85563B}" presName="composite" presStyleCnt="0"/>
      <dgm:spPr/>
    </dgm:pt>
    <dgm:pt modelId="{B7D35F3F-A294-462B-A000-02C218706F89}" type="pres">
      <dgm:prSet presAssocID="{BBE44A1F-C865-4340-B3EC-5E683A85563B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C3C9E952-B519-49AC-A2F2-AAD5D999048D}" type="pres">
      <dgm:prSet presAssocID="{BBE44A1F-C865-4340-B3EC-5E683A85563B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AB7D0308-D28D-4BCB-A85B-BD1BAA559434}" type="presOf" srcId="{E8AE5681-5690-4BCB-A81B-3BF0E4FD5111}" destId="{91FFA3C0-A606-430B-BD16-A16A21E03F76}" srcOrd="0" destOrd="0" presId="urn:microsoft.com/office/officeart/2005/8/layout/hList1"/>
    <dgm:cxn modelId="{0CCF060C-C6DE-4D6E-B735-4C7D2495E600}" type="presOf" srcId="{5DF2ACA8-0ACD-4D87-BEA5-B6A15D591DF6}" destId="{91FFA3C0-A606-430B-BD16-A16A21E03F76}" srcOrd="0" destOrd="8" presId="urn:microsoft.com/office/officeart/2005/8/layout/hList1"/>
    <dgm:cxn modelId="{788D610C-95C3-4E46-96BB-AADACDA00580}" type="presOf" srcId="{F1787129-439D-4E66-AB06-D888D702745E}" destId="{E4933461-47D6-49FB-AD8D-7F520B28C7E2}" srcOrd="0" destOrd="0" presId="urn:microsoft.com/office/officeart/2005/8/layout/hList1"/>
    <dgm:cxn modelId="{1A9FFB0D-6910-4089-A127-A35570B9DF04}" type="presOf" srcId="{6F5BAD3E-575D-417B-BD92-9FF8708C0336}" destId="{F6FB4BE3-AE42-4D6A-B7F3-91CA519BC494}" srcOrd="0" destOrd="0" presId="urn:microsoft.com/office/officeart/2005/8/layout/hList1"/>
    <dgm:cxn modelId="{544F6113-EB99-42E4-91A7-0FF656A6735C}" srcId="{F1787129-439D-4E66-AB06-D888D702745E}" destId="{40074AD4-97D7-460B-83A5-D780322D538B}" srcOrd="4" destOrd="0" parTransId="{90DEEFE4-580E-47AA-9E1F-E2C0A6573695}" sibTransId="{406915F2-4BFD-4EA5-A698-4826BD24B634}"/>
    <dgm:cxn modelId="{51182317-F858-4E8E-8B61-2762BA67623E}" srcId="{F3814D98-3D64-4DBB-A0CA-A32108ACD2CA}" destId="{42A737A6-4AB1-4F1E-8948-6E8D92840B1D}" srcOrd="7" destOrd="0" parTransId="{C36D807A-99C7-4DC5-96C2-E502A3EBE906}" sibTransId="{E01AA92F-A567-4029-BFEC-3C316517E2FF}"/>
    <dgm:cxn modelId="{8733451B-96CC-410E-8579-C9565F8EA847}" srcId="{F3814D98-3D64-4DBB-A0CA-A32108ACD2CA}" destId="{3B464900-4DDB-4EA3-8B44-42CA63BD41D7}" srcOrd="1" destOrd="0" parTransId="{DB5BF236-DDA1-45D6-8C96-AA286D86448A}" sibTransId="{16BB098F-C492-4FFF-A12B-B18F4E291422}"/>
    <dgm:cxn modelId="{0A0EE31B-5D7D-4196-9554-2DF9B6228378}" srcId="{BBE44A1F-C865-4340-B3EC-5E683A85563B}" destId="{0AA3D3F6-A85B-443B-B3AB-1CF841D99297}" srcOrd="0" destOrd="0" parTransId="{32EED252-5C98-41CC-B4F6-E2F01909C623}" sibTransId="{0CCB6014-279D-432A-A097-5657928BBA06}"/>
    <dgm:cxn modelId="{4C9B9022-6E44-4F66-9067-7A89E120FC29}" srcId="{F1787129-439D-4E66-AB06-D888D702745E}" destId="{39B23231-6C00-48D7-8D29-137B3A541183}" srcOrd="2" destOrd="0" parTransId="{21C2D025-12A8-4200-A4DE-B1FACD33EDDF}" sibTransId="{AD528A50-9D4D-44C2-8922-017DCB27B5FA}"/>
    <dgm:cxn modelId="{48497C23-CF3D-4034-9D47-DE6B00F8E6B3}" srcId="{F3814D98-3D64-4DBB-A0CA-A32108ACD2CA}" destId="{F95C2A3B-45C7-4A41-9724-A9FF2D080340}" srcOrd="6" destOrd="0" parTransId="{FF019C32-3D29-43A2-B386-1C3BB182DA3F}" sibTransId="{B0D72FA8-625B-4397-A302-E941FFD5FF0F}"/>
    <dgm:cxn modelId="{B5043626-E0E0-4BE5-BCCC-8588FB064A5A}" srcId="{F3814D98-3D64-4DBB-A0CA-A32108ACD2CA}" destId="{E8AE5681-5690-4BCB-A81B-3BF0E4FD5111}" srcOrd="0" destOrd="0" parTransId="{BBDD96C6-24B7-47E9-9539-B20688B3DA21}" sibTransId="{14B6004B-7192-4E6F-8830-5D8CF4485372}"/>
    <dgm:cxn modelId="{334E6D2A-63E1-4A08-8407-E805F90CEE98}" type="presOf" srcId="{BBE44A1F-C865-4340-B3EC-5E683A85563B}" destId="{B7D35F3F-A294-462B-A000-02C218706F89}" srcOrd="0" destOrd="0" presId="urn:microsoft.com/office/officeart/2005/8/layout/hList1"/>
    <dgm:cxn modelId="{A5AF772B-25E6-4554-AE54-81AE9BF41C4A}" type="presOf" srcId="{F90F9EC0-649E-4BCB-AF34-472C4AD08452}" destId="{B7D71CA6-F659-4090-B040-8FAAA03272FC}" srcOrd="0" destOrd="0" presId="urn:microsoft.com/office/officeart/2005/8/layout/hList1"/>
    <dgm:cxn modelId="{191C522E-9471-4B4C-B296-F4DE346EC105}" type="presOf" srcId="{1ED95842-6FD2-47E6-A4FC-EE3ADF8CAE9E}" destId="{91FFA3C0-A606-430B-BD16-A16A21E03F76}" srcOrd="0" destOrd="3" presId="urn:microsoft.com/office/officeart/2005/8/layout/hList1"/>
    <dgm:cxn modelId="{88181431-F45F-4728-991A-2BC218E6DAFF}" srcId="{F1787129-439D-4E66-AB06-D888D702745E}" destId="{4B47C14D-9985-403F-BABD-756C50BE8931}" srcOrd="1" destOrd="0" parTransId="{143C5165-0519-494D-82E5-5B33F98E57A7}" sibTransId="{AEC3DED9-6D30-48BC-84F0-9EBE42974FF6}"/>
    <dgm:cxn modelId="{86A92732-4FD4-470D-826A-25A52FDE66D2}" srcId="{F90F9EC0-649E-4BCB-AF34-472C4AD08452}" destId="{20FC954B-59B2-416D-8E1E-2D977E6D9EF6}" srcOrd="0" destOrd="0" parTransId="{17DCF031-2ED9-465E-A7F3-222310092591}" sibTransId="{2940E1D6-0AA7-4B02-BCBF-575DC5D00193}"/>
    <dgm:cxn modelId="{29B39232-8ACC-4F3C-A52A-610ED2E18C83}" srcId="{FCD7D6E9-03BB-4DEB-B67B-3D6CA923BE49}" destId="{F90F9EC0-649E-4BCB-AF34-472C4AD08452}" srcOrd="1" destOrd="0" parTransId="{A4E4E13D-873E-4132-948E-BBE5E6652779}" sibTransId="{DEC72F76-7F0A-4B7E-BD4C-52984DCA0975}"/>
    <dgm:cxn modelId="{0F7E0735-D126-4EAA-8A17-0F16F2FAD07F}" type="presOf" srcId="{21D098F1-C1F6-4D6D-9804-81843EC9F09F}" destId="{7033F821-C512-4055-A520-6201C777944C}" srcOrd="0" destOrd="6" presId="urn:microsoft.com/office/officeart/2005/8/layout/hList1"/>
    <dgm:cxn modelId="{E9C3433B-D000-4087-B39C-A5D7EE3872CA}" type="presOf" srcId="{C62E34A8-AB96-435E-BE3F-4F15AE5BBB67}" destId="{7033F821-C512-4055-A520-6201C777944C}" srcOrd="0" destOrd="5" presId="urn:microsoft.com/office/officeart/2005/8/layout/hList1"/>
    <dgm:cxn modelId="{DFCE123C-C2E4-4575-9574-097850479CF9}" type="presOf" srcId="{B6312A6D-48AB-4B93-BD1E-6035FAB6E443}" destId="{91FFA3C0-A606-430B-BD16-A16A21E03F76}" srcOrd="0" destOrd="5" presId="urn:microsoft.com/office/officeart/2005/8/layout/hList1"/>
    <dgm:cxn modelId="{1447973C-DAEC-478E-A4AA-E1B23FB5098A}" type="presOf" srcId="{1F2CDF58-F346-4765-9CEB-C9C0C78D3C31}" destId="{F6FB4BE3-AE42-4D6A-B7F3-91CA519BC494}" srcOrd="0" destOrd="5" presId="urn:microsoft.com/office/officeart/2005/8/layout/hList1"/>
    <dgm:cxn modelId="{600F1F3E-0FEB-4E1C-97B7-CF26194824DD}" type="presOf" srcId="{0AA3D3F6-A85B-443B-B3AB-1CF841D99297}" destId="{C3C9E952-B519-49AC-A2F2-AAD5D999048D}" srcOrd="0" destOrd="0" presId="urn:microsoft.com/office/officeart/2005/8/layout/hList1"/>
    <dgm:cxn modelId="{3CB04960-825F-4A2A-9AA2-4A1375273C7A}" type="presOf" srcId="{F95C2A3B-45C7-4A41-9724-A9FF2D080340}" destId="{91FFA3C0-A606-430B-BD16-A16A21E03F76}" srcOrd="0" destOrd="6" presId="urn:microsoft.com/office/officeart/2005/8/layout/hList1"/>
    <dgm:cxn modelId="{2F733B43-D8E4-4C2C-B972-008E8F3DF78A}" srcId="{F3814D98-3D64-4DBB-A0CA-A32108ACD2CA}" destId="{7D0E6810-14D7-46B4-BC61-B8A46B68F5C5}" srcOrd="2" destOrd="0" parTransId="{C6A160FC-1FE8-4033-B5B1-1617CB5C1395}" sibTransId="{84953973-616D-437E-9E9D-E7B9629534DC}"/>
    <dgm:cxn modelId="{0F798643-6F8B-4B9E-A346-512D9803FFBE}" type="presOf" srcId="{76F6FC3B-3B2B-4315-9F3B-13CFD06DC08F}" destId="{F6FB4BE3-AE42-4D6A-B7F3-91CA519BC494}" srcOrd="0" destOrd="3" presId="urn:microsoft.com/office/officeart/2005/8/layout/hList1"/>
    <dgm:cxn modelId="{2647D567-63BA-45E9-B4B4-584862548F56}" srcId="{F3814D98-3D64-4DBB-A0CA-A32108ACD2CA}" destId="{1ED95842-6FD2-47E6-A4FC-EE3ADF8CAE9E}" srcOrd="3" destOrd="0" parTransId="{E042D887-FE58-4041-ACC0-24C016554E56}" sibTransId="{32174F32-D4E2-44FD-8C00-E42A28C6B1FC}"/>
    <dgm:cxn modelId="{FFEF5B4A-A263-4D9B-BFFF-C85B739C1958}" type="presOf" srcId="{7D0E6810-14D7-46B4-BC61-B8A46B68F5C5}" destId="{91FFA3C0-A606-430B-BD16-A16A21E03F76}" srcOrd="0" destOrd="2" presId="urn:microsoft.com/office/officeart/2005/8/layout/hList1"/>
    <dgm:cxn modelId="{50EDB24A-9478-490F-8DB1-D8483A2F8608}" srcId="{F90F9EC0-649E-4BCB-AF34-472C4AD08452}" destId="{8D0848A5-49DF-4A93-8F98-14B9DAD214F6}" srcOrd="2" destOrd="0" parTransId="{B720408D-E628-4E42-ADEC-D062AB2FB55B}" sibTransId="{FFFF8247-8146-40ED-86C6-A51F9C9C05D1}"/>
    <dgm:cxn modelId="{654B494E-5680-46A1-864B-239FA7E7E047}" type="presOf" srcId="{20FC954B-59B2-416D-8E1E-2D977E6D9EF6}" destId="{7033F821-C512-4055-A520-6201C777944C}" srcOrd="0" destOrd="0" presId="urn:microsoft.com/office/officeart/2005/8/layout/hList1"/>
    <dgm:cxn modelId="{1A70566E-BF31-44EF-9916-2A7050616B2E}" srcId="{FCD7D6E9-03BB-4DEB-B67B-3D6CA923BE49}" destId="{F3814D98-3D64-4DBB-A0CA-A32108ACD2CA}" srcOrd="2" destOrd="0" parTransId="{864A0846-3285-4C9D-B0BE-4BEEAD1EEDD0}" sibTransId="{4EDBEC72-5E8D-4067-A432-95561793B7E2}"/>
    <dgm:cxn modelId="{6C8BC66E-10CD-4011-BBED-8DF623204531}" type="presOf" srcId="{F3814D98-3D64-4DBB-A0CA-A32108ACD2CA}" destId="{89096A04-1777-4548-9C8F-A3DABB473930}" srcOrd="0" destOrd="0" presId="urn:microsoft.com/office/officeart/2005/8/layout/hList1"/>
    <dgm:cxn modelId="{2E39B24F-E461-4C5A-B32F-FA523D75C81E}" type="presOf" srcId="{F0ED7B6D-8A73-48C2-BF33-4E8F66BD4011}" destId="{7033F821-C512-4055-A520-6201C777944C}" srcOrd="0" destOrd="3" presId="urn:microsoft.com/office/officeart/2005/8/layout/hList1"/>
    <dgm:cxn modelId="{44481055-01A9-472C-987D-2754079EC45E}" srcId="{F90F9EC0-649E-4BCB-AF34-472C4AD08452}" destId="{21D098F1-C1F6-4D6D-9804-81843EC9F09F}" srcOrd="6" destOrd="0" parTransId="{42C97FB8-4A78-4584-9F20-4748393B25D8}" sibTransId="{506EE5F6-2FB0-496E-9190-D52F89C6BBE2}"/>
    <dgm:cxn modelId="{DB7EBE75-CC02-4C61-A305-49F5EB106C29}" srcId="{F3814D98-3D64-4DBB-A0CA-A32108ACD2CA}" destId="{5DF2ACA8-0ACD-4D87-BEA5-B6A15D591DF6}" srcOrd="8" destOrd="0" parTransId="{4A1C8BF8-3C00-422C-ADCD-22F1D12FC7D4}" sibTransId="{54BA5DB3-21CE-40D4-B181-9E457235BB36}"/>
    <dgm:cxn modelId="{B3DC247A-5380-4DE6-9A59-033ED40303C4}" srcId="{F90F9EC0-649E-4BCB-AF34-472C4AD08452}" destId="{FCF61100-8E81-40C6-A163-1DD7BB488A7F}" srcOrd="4" destOrd="0" parTransId="{AEF7BF71-174C-414C-BF61-5093F1C6363D}" sibTransId="{FA01C2EC-A5F7-4EB8-9BD0-57B5B444BA22}"/>
    <dgm:cxn modelId="{75BD4F80-B5F9-4616-831F-33FEDE2D7BCE}" type="presOf" srcId="{F282D438-B428-46AF-B3B9-D690CFF296B5}" destId="{E01B0056-1A34-4B30-9C9C-1F6894D15ECE}" srcOrd="0" destOrd="0" presId="urn:microsoft.com/office/officeart/2005/8/layout/hList1"/>
    <dgm:cxn modelId="{91463B8B-B025-4A8D-BCD8-47F83DC04304}" srcId="{55B0690D-5D00-47FC-BBE5-D77FBD4C9286}" destId="{F282D438-B428-46AF-B3B9-D690CFF296B5}" srcOrd="0" destOrd="0" parTransId="{1D061F51-D351-4DE8-9002-5B537933C0FE}" sibTransId="{8B3F208E-4854-4B36-A399-50047152C7FE}"/>
    <dgm:cxn modelId="{23153B8C-C7D2-4E51-8ADB-F8AA50A0C501}" srcId="{F90F9EC0-649E-4BCB-AF34-472C4AD08452}" destId="{1C9CB83F-1EA2-4D24-9AC3-A21FDE8827E8}" srcOrd="1" destOrd="0" parTransId="{AE57AF2E-4BDA-426D-9909-F4E6D00BB40A}" sibTransId="{7D19FF3D-E34E-49DD-913A-A6D58B2D8BD6}"/>
    <dgm:cxn modelId="{33684C8C-5769-4A23-AED3-3DA0FE63BF08}" type="presOf" srcId="{FCF61100-8E81-40C6-A163-1DD7BB488A7F}" destId="{7033F821-C512-4055-A520-6201C777944C}" srcOrd="0" destOrd="4" presId="urn:microsoft.com/office/officeart/2005/8/layout/hList1"/>
    <dgm:cxn modelId="{3E1EE58C-C268-449C-88C8-A749F3FD8CC4}" srcId="{FCD7D6E9-03BB-4DEB-B67B-3D6CA923BE49}" destId="{55B0690D-5D00-47FC-BBE5-D77FBD4C9286}" srcOrd="3" destOrd="0" parTransId="{72974344-E719-49E9-A965-250E9D5147B3}" sibTransId="{CB88DB80-0C11-4C39-B8A2-C9D92C6E5CE0}"/>
    <dgm:cxn modelId="{FF7FCD93-1C8A-4925-8A1C-4E75F16AFE8D}" srcId="{F90F9EC0-649E-4BCB-AF34-472C4AD08452}" destId="{C62E34A8-AB96-435E-BE3F-4F15AE5BBB67}" srcOrd="5" destOrd="0" parTransId="{F1E010CF-C0B1-4919-A7A0-20A18401F994}" sibTransId="{BBEFADD4-E7AA-4AEE-B54C-B185364BB885}"/>
    <dgm:cxn modelId="{4A485794-D7DC-4C8C-9745-09DE30E3EDB1}" type="presOf" srcId="{3B464900-4DDB-4EA3-8B44-42CA63BD41D7}" destId="{91FFA3C0-A606-430B-BD16-A16A21E03F76}" srcOrd="0" destOrd="1" presId="urn:microsoft.com/office/officeart/2005/8/layout/hList1"/>
    <dgm:cxn modelId="{53C6ED95-4B51-42D9-88DC-90158F34F063}" srcId="{F3814D98-3D64-4DBB-A0CA-A32108ACD2CA}" destId="{FD9B1DE4-65AD-4AAE-847A-E83321487A9A}" srcOrd="4" destOrd="0" parTransId="{A6725127-3245-4B8F-A39B-A005EF7A1B0A}" sibTransId="{2A875088-B26C-4FDD-9C4F-026631563953}"/>
    <dgm:cxn modelId="{E3F93B9A-B8F0-41D2-8187-A70CB9E4C05E}" srcId="{F1787129-439D-4E66-AB06-D888D702745E}" destId="{6F5BAD3E-575D-417B-BD92-9FF8708C0336}" srcOrd="0" destOrd="0" parTransId="{858382A4-9050-43E1-A390-E9A8A723CA45}" sibTransId="{E3407C3F-73E6-4464-AE90-0998DE9CF314}"/>
    <dgm:cxn modelId="{532C889E-2745-44B9-8F2F-A7A9585DAB8F}" type="presOf" srcId="{42A737A6-4AB1-4F1E-8948-6E8D92840B1D}" destId="{91FFA3C0-A606-430B-BD16-A16A21E03F76}" srcOrd="0" destOrd="7" presId="urn:microsoft.com/office/officeart/2005/8/layout/hList1"/>
    <dgm:cxn modelId="{917C69A0-E9C7-4CDB-A0F1-331AA1C36751}" type="presOf" srcId="{39B23231-6C00-48D7-8D29-137B3A541183}" destId="{F6FB4BE3-AE42-4D6A-B7F3-91CA519BC494}" srcOrd="0" destOrd="2" presId="urn:microsoft.com/office/officeart/2005/8/layout/hList1"/>
    <dgm:cxn modelId="{238B73A5-A5A0-4D21-951E-55F37FBAB74F}" srcId="{F1787129-439D-4E66-AB06-D888D702745E}" destId="{76F6FC3B-3B2B-4315-9F3B-13CFD06DC08F}" srcOrd="3" destOrd="0" parTransId="{D73E6A27-B7F2-476C-A9B7-7965C10F1B5F}" sibTransId="{70F66D45-F045-4FAA-844C-3F2C92BE0C4B}"/>
    <dgm:cxn modelId="{03D4AFAD-CDEE-4DBE-B8A4-012CE59D2E59}" type="presOf" srcId="{40074AD4-97D7-460B-83A5-D780322D538B}" destId="{F6FB4BE3-AE42-4D6A-B7F3-91CA519BC494}" srcOrd="0" destOrd="4" presId="urn:microsoft.com/office/officeart/2005/8/layout/hList1"/>
    <dgm:cxn modelId="{EFC3D9B1-6EEC-47C6-BA2B-18EEAA2D51A1}" srcId="{F3814D98-3D64-4DBB-A0CA-A32108ACD2CA}" destId="{B6312A6D-48AB-4B93-BD1E-6035FAB6E443}" srcOrd="5" destOrd="0" parTransId="{E0982E2C-629D-441E-AEB5-7EF244002FEB}" sibTransId="{C7CB7D28-A169-44E4-ADBE-55B6454E4D31}"/>
    <dgm:cxn modelId="{43E778B5-C06C-497D-8E6A-4F451CFE41A4}" srcId="{F90F9EC0-649E-4BCB-AF34-472C4AD08452}" destId="{F0ED7B6D-8A73-48C2-BF33-4E8F66BD4011}" srcOrd="3" destOrd="0" parTransId="{1D08C750-145C-4CD6-B8C6-7CA1AA8D227B}" sibTransId="{3AA9CB1C-6689-4587-95C0-0B35A9E0B6CF}"/>
    <dgm:cxn modelId="{EAF7C0B8-03CA-499C-ACE6-C8C2717CA24F}" srcId="{FCD7D6E9-03BB-4DEB-B67B-3D6CA923BE49}" destId="{F1787129-439D-4E66-AB06-D888D702745E}" srcOrd="0" destOrd="0" parTransId="{4DEF3597-7C13-4459-ACB7-805930E18062}" sibTransId="{747F2A48-4AB3-4F7E-8EE0-FF5119EA93CE}"/>
    <dgm:cxn modelId="{AC4F6FC8-DB77-478B-9D68-A648175414C5}" type="presOf" srcId="{4B47C14D-9985-403F-BABD-756C50BE8931}" destId="{F6FB4BE3-AE42-4D6A-B7F3-91CA519BC494}" srcOrd="0" destOrd="1" presId="urn:microsoft.com/office/officeart/2005/8/layout/hList1"/>
    <dgm:cxn modelId="{09DF85C8-45A1-4065-BDAD-FD8568E1845B}" type="presOf" srcId="{8D0848A5-49DF-4A93-8F98-14B9DAD214F6}" destId="{7033F821-C512-4055-A520-6201C777944C}" srcOrd="0" destOrd="2" presId="urn:microsoft.com/office/officeart/2005/8/layout/hList1"/>
    <dgm:cxn modelId="{14D8C8D4-F045-4EA9-8A4E-2B0F745D91E1}" type="presOf" srcId="{FCD7D6E9-03BB-4DEB-B67B-3D6CA923BE49}" destId="{514127E6-0DB7-42B1-951C-EB0549DE3396}" srcOrd="0" destOrd="0" presId="urn:microsoft.com/office/officeart/2005/8/layout/hList1"/>
    <dgm:cxn modelId="{D518B9DC-A765-4044-999A-534EE03E4E3B}" srcId="{FCD7D6E9-03BB-4DEB-B67B-3D6CA923BE49}" destId="{BBE44A1F-C865-4340-B3EC-5E683A85563B}" srcOrd="4" destOrd="0" parTransId="{829D9C61-5AD6-402F-ADC0-1016A2378392}" sibTransId="{A9E14957-E817-4FBC-A5C2-F5AF033596CE}"/>
    <dgm:cxn modelId="{5E86BCDE-E236-4FC9-8F1E-E87B1EC83FBE}" srcId="{F1787129-439D-4E66-AB06-D888D702745E}" destId="{1F2CDF58-F346-4765-9CEB-C9C0C78D3C31}" srcOrd="5" destOrd="0" parTransId="{1CE48569-2EC2-4D35-AEB5-60D6D35873EA}" sibTransId="{479BDC7A-BAF8-4493-987E-6D77F4F81A5D}"/>
    <dgm:cxn modelId="{85A3F6EB-BE0C-4689-AB2C-EAB468FC68B3}" type="presOf" srcId="{55B0690D-5D00-47FC-BBE5-D77FBD4C9286}" destId="{30AC37AF-D94D-4F04-A597-957854D44559}" srcOrd="0" destOrd="0" presId="urn:microsoft.com/office/officeart/2005/8/layout/hList1"/>
    <dgm:cxn modelId="{EE994AF5-8794-4096-8624-47224C4E2AE2}" type="presOf" srcId="{1C9CB83F-1EA2-4D24-9AC3-A21FDE8827E8}" destId="{7033F821-C512-4055-A520-6201C777944C}" srcOrd="0" destOrd="1" presId="urn:microsoft.com/office/officeart/2005/8/layout/hList1"/>
    <dgm:cxn modelId="{62DF82FC-31A1-4991-8480-9B2D9FB5F338}" type="presOf" srcId="{FD9B1DE4-65AD-4AAE-847A-E83321487A9A}" destId="{91FFA3C0-A606-430B-BD16-A16A21E03F76}" srcOrd="0" destOrd="4" presId="urn:microsoft.com/office/officeart/2005/8/layout/hList1"/>
    <dgm:cxn modelId="{55736E22-A204-4E7F-9BB7-D4B397EA130A}" type="presParOf" srcId="{514127E6-0DB7-42B1-951C-EB0549DE3396}" destId="{EC52397D-6D09-42FE-ABB0-03D4E78B6E7A}" srcOrd="0" destOrd="0" presId="urn:microsoft.com/office/officeart/2005/8/layout/hList1"/>
    <dgm:cxn modelId="{6D6B6A5C-AC92-4E5D-8278-EBC127ED0CF6}" type="presParOf" srcId="{EC52397D-6D09-42FE-ABB0-03D4E78B6E7A}" destId="{E4933461-47D6-49FB-AD8D-7F520B28C7E2}" srcOrd="0" destOrd="0" presId="urn:microsoft.com/office/officeart/2005/8/layout/hList1"/>
    <dgm:cxn modelId="{256B523A-2ABD-49F8-B330-AFD4CECD16AC}" type="presParOf" srcId="{EC52397D-6D09-42FE-ABB0-03D4E78B6E7A}" destId="{F6FB4BE3-AE42-4D6A-B7F3-91CA519BC494}" srcOrd="1" destOrd="0" presId="urn:microsoft.com/office/officeart/2005/8/layout/hList1"/>
    <dgm:cxn modelId="{A40D84A2-A4B3-494A-B465-E1C074DD18FF}" type="presParOf" srcId="{514127E6-0DB7-42B1-951C-EB0549DE3396}" destId="{6EF7EC73-A977-4EF4-9216-C3E4FAE6BE77}" srcOrd="1" destOrd="0" presId="urn:microsoft.com/office/officeart/2005/8/layout/hList1"/>
    <dgm:cxn modelId="{138596D3-2AA4-4611-89C5-0B24EACF1204}" type="presParOf" srcId="{514127E6-0DB7-42B1-951C-EB0549DE3396}" destId="{A564336E-683C-41AF-8F85-528EA60B218E}" srcOrd="2" destOrd="0" presId="urn:microsoft.com/office/officeart/2005/8/layout/hList1"/>
    <dgm:cxn modelId="{80773310-D236-41A3-AFD2-B69C387D8319}" type="presParOf" srcId="{A564336E-683C-41AF-8F85-528EA60B218E}" destId="{B7D71CA6-F659-4090-B040-8FAAA03272FC}" srcOrd="0" destOrd="0" presId="urn:microsoft.com/office/officeart/2005/8/layout/hList1"/>
    <dgm:cxn modelId="{1D64C5B3-3D63-4ED1-98BE-2A28B2ACF881}" type="presParOf" srcId="{A564336E-683C-41AF-8F85-528EA60B218E}" destId="{7033F821-C512-4055-A520-6201C777944C}" srcOrd="1" destOrd="0" presId="urn:microsoft.com/office/officeart/2005/8/layout/hList1"/>
    <dgm:cxn modelId="{44BCBEA5-569F-4C17-906A-D92C7F93C92D}" type="presParOf" srcId="{514127E6-0DB7-42B1-951C-EB0549DE3396}" destId="{1012F91D-B1B5-4B2C-B606-F9B8E7CC3C4E}" srcOrd="3" destOrd="0" presId="urn:microsoft.com/office/officeart/2005/8/layout/hList1"/>
    <dgm:cxn modelId="{8A61A345-59D8-4109-8064-D4B98458E942}" type="presParOf" srcId="{514127E6-0DB7-42B1-951C-EB0549DE3396}" destId="{DCCDDA57-BFD1-4F30-9A33-151604928C14}" srcOrd="4" destOrd="0" presId="urn:microsoft.com/office/officeart/2005/8/layout/hList1"/>
    <dgm:cxn modelId="{A083FE64-B401-46EA-AA57-829B515A5A40}" type="presParOf" srcId="{DCCDDA57-BFD1-4F30-9A33-151604928C14}" destId="{89096A04-1777-4548-9C8F-A3DABB473930}" srcOrd="0" destOrd="0" presId="urn:microsoft.com/office/officeart/2005/8/layout/hList1"/>
    <dgm:cxn modelId="{BDC9D0DB-8426-4174-841C-486909C1D2D3}" type="presParOf" srcId="{DCCDDA57-BFD1-4F30-9A33-151604928C14}" destId="{91FFA3C0-A606-430B-BD16-A16A21E03F76}" srcOrd="1" destOrd="0" presId="urn:microsoft.com/office/officeart/2005/8/layout/hList1"/>
    <dgm:cxn modelId="{133B11E1-9B11-4916-9810-DE728E3EE41E}" type="presParOf" srcId="{514127E6-0DB7-42B1-951C-EB0549DE3396}" destId="{453DFFD6-6CE3-4399-8578-A3E339D8B0B5}" srcOrd="5" destOrd="0" presId="urn:microsoft.com/office/officeart/2005/8/layout/hList1"/>
    <dgm:cxn modelId="{AE0A806C-595B-42F5-B089-48313DEF173C}" type="presParOf" srcId="{514127E6-0DB7-42B1-951C-EB0549DE3396}" destId="{369FA300-42E9-494F-95A9-529A64EFD744}" srcOrd="6" destOrd="0" presId="urn:microsoft.com/office/officeart/2005/8/layout/hList1"/>
    <dgm:cxn modelId="{649C193B-65BF-4CC9-8360-B44772648259}" type="presParOf" srcId="{369FA300-42E9-494F-95A9-529A64EFD744}" destId="{30AC37AF-D94D-4F04-A597-957854D44559}" srcOrd="0" destOrd="0" presId="urn:microsoft.com/office/officeart/2005/8/layout/hList1"/>
    <dgm:cxn modelId="{82E35951-C623-42A4-9424-4BAB3E377E86}" type="presParOf" srcId="{369FA300-42E9-494F-95A9-529A64EFD744}" destId="{E01B0056-1A34-4B30-9C9C-1F6894D15ECE}" srcOrd="1" destOrd="0" presId="urn:microsoft.com/office/officeart/2005/8/layout/hList1"/>
    <dgm:cxn modelId="{E9272C3E-7A6D-46F7-8B38-3253F5DD84BD}" type="presParOf" srcId="{514127E6-0DB7-42B1-951C-EB0549DE3396}" destId="{09D6FB53-B5EC-41E2-ACA4-219B7689B830}" srcOrd="7" destOrd="0" presId="urn:microsoft.com/office/officeart/2005/8/layout/hList1"/>
    <dgm:cxn modelId="{AD336D9A-3FF0-43D0-8235-692A0B4130DF}" type="presParOf" srcId="{514127E6-0DB7-42B1-951C-EB0549DE3396}" destId="{4A411E52-740C-43B1-B6FD-94E2194B6C12}" srcOrd="8" destOrd="0" presId="urn:microsoft.com/office/officeart/2005/8/layout/hList1"/>
    <dgm:cxn modelId="{9FB89E5B-A13A-44E3-9A4A-3BEC313A94DD}" type="presParOf" srcId="{4A411E52-740C-43B1-B6FD-94E2194B6C12}" destId="{B7D35F3F-A294-462B-A000-02C218706F89}" srcOrd="0" destOrd="0" presId="urn:microsoft.com/office/officeart/2005/8/layout/hList1"/>
    <dgm:cxn modelId="{5A3B9628-1E7E-4A8B-909D-F2837528B78C}" type="presParOf" srcId="{4A411E52-740C-43B1-B6FD-94E2194B6C12}" destId="{C3C9E952-B519-49AC-A2F2-AAD5D999048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775CEA-E8BA-461B-83F3-FB17EC6D12A0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D8C66C64-AA9C-452D-AE72-D67F42782F68}">
      <dgm:prSet phldrT="[Texto]"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ES" sz="1600" b="1" dirty="0">
              <a:latin typeface="Arial Narrow" panose="020B0606020202030204" pitchFamily="34" charset="0"/>
            </a:rPr>
            <a:t>Riesgos de Gestión</a:t>
          </a:r>
          <a:endParaRPr lang="es-CO" sz="1600" b="1" dirty="0">
            <a:latin typeface="Arial Narrow" panose="020B0606020202030204" pitchFamily="34" charset="0"/>
          </a:endParaRPr>
        </a:p>
      </dgm:t>
    </dgm:pt>
    <dgm:pt modelId="{91975320-499F-4F85-96DB-C3C6638CC4F0}" type="parTrans" cxnId="{7C2982ED-08AF-4F96-9572-4A11056AC53C}">
      <dgm:prSet/>
      <dgm:spPr/>
      <dgm:t>
        <a:bodyPr/>
        <a:lstStyle/>
        <a:p>
          <a:endParaRPr lang="es-CO"/>
        </a:p>
      </dgm:t>
    </dgm:pt>
    <dgm:pt modelId="{DA37A482-43D6-42AD-AC66-D3CCFF8A53CA}" type="sibTrans" cxnId="{7C2982ED-08AF-4F96-9572-4A11056AC53C}">
      <dgm:prSet/>
      <dgm:spPr/>
      <dgm:t>
        <a:bodyPr/>
        <a:lstStyle/>
        <a:p>
          <a:endParaRPr lang="es-CO"/>
        </a:p>
      </dgm:t>
    </dgm:pt>
    <dgm:pt modelId="{5761D433-CB68-4BD7-A035-680E6828E091}">
      <dgm:prSet phldrT="[Texto]"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s-ES" sz="1600" b="1" dirty="0">
              <a:latin typeface="Arial Narrow" panose="020B0606020202030204" pitchFamily="34" charset="0"/>
            </a:rPr>
            <a:t>Riesgos de cumplimiento y de corrupción</a:t>
          </a:r>
          <a:endParaRPr lang="es-CO" sz="1600" b="1" dirty="0">
            <a:latin typeface="Arial Narrow" panose="020B0606020202030204" pitchFamily="34" charset="0"/>
          </a:endParaRPr>
        </a:p>
      </dgm:t>
    </dgm:pt>
    <dgm:pt modelId="{877A035A-B162-4D43-91F0-667325D70C5D}" type="parTrans" cxnId="{DF1CDFA5-F8FD-4C5D-BF36-6C5AC339AF4B}">
      <dgm:prSet/>
      <dgm:spPr/>
      <dgm:t>
        <a:bodyPr/>
        <a:lstStyle/>
        <a:p>
          <a:endParaRPr lang="es-CO"/>
        </a:p>
      </dgm:t>
    </dgm:pt>
    <dgm:pt modelId="{236D91FA-5D04-418A-AF75-0407051B0491}" type="sibTrans" cxnId="{DF1CDFA5-F8FD-4C5D-BF36-6C5AC339AF4B}">
      <dgm:prSet/>
      <dgm:spPr/>
      <dgm:t>
        <a:bodyPr/>
        <a:lstStyle/>
        <a:p>
          <a:endParaRPr lang="es-CO"/>
        </a:p>
      </dgm:t>
    </dgm:pt>
    <dgm:pt modelId="{53647A29-8B09-409C-AE2A-40646925CEB8}">
      <dgm:prSet phldrT="[Texto]" custT="1"/>
      <dgm:spPr>
        <a:solidFill>
          <a:schemeClr val="bg2">
            <a:lumMod val="75000"/>
          </a:schemeClr>
        </a:solidFill>
        <a:ln>
          <a:solidFill>
            <a:schemeClr val="bg2">
              <a:lumMod val="75000"/>
            </a:schemeClr>
          </a:solidFill>
        </a:ln>
      </dgm:spPr>
      <dgm:t>
        <a:bodyPr/>
        <a:lstStyle/>
        <a:p>
          <a:r>
            <a:rPr lang="es-ES" sz="1600" b="1" dirty="0">
              <a:latin typeface="Arial Narrow" panose="020B0606020202030204" pitchFamily="34" charset="0"/>
            </a:rPr>
            <a:t>Riesgos de Seguridad Digital</a:t>
          </a:r>
          <a:endParaRPr lang="es-CO" sz="1600" b="1" dirty="0">
            <a:latin typeface="Arial Narrow" panose="020B0606020202030204" pitchFamily="34" charset="0"/>
          </a:endParaRPr>
        </a:p>
      </dgm:t>
    </dgm:pt>
    <dgm:pt modelId="{FA1FEFD4-F9E1-4CC2-BD8E-543208A1C7C3}" type="parTrans" cxnId="{BA6478DA-0F2D-4064-B30A-F6583057812C}">
      <dgm:prSet/>
      <dgm:spPr/>
      <dgm:t>
        <a:bodyPr/>
        <a:lstStyle/>
        <a:p>
          <a:endParaRPr lang="es-CO"/>
        </a:p>
      </dgm:t>
    </dgm:pt>
    <dgm:pt modelId="{3413FB7E-0BB0-4F53-B185-0FCB19927CE9}" type="sibTrans" cxnId="{BA6478DA-0F2D-4064-B30A-F6583057812C}">
      <dgm:prSet/>
      <dgm:spPr/>
      <dgm:t>
        <a:bodyPr/>
        <a:lstStyle/>
        <a:p>
          <a:endParaRPr lang="es-CO"/>
        </a:p>
      </dgm:t>
    </dgm:pt>
    <dgm:pt modelId="{9CC37E12-7A90-41F8-A32C-20B81FCEE11E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ES" sz="1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Inadecuada caracterización y priorización de iniciativas</a:t>
          </a:r>
          <a:endParaRPr lang="es-CO" sz="14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gm:t>
    </dgm:pt>
    <dgm:pt modelId="{723654B5-A608-4663-B4F8-B292620F8C6F}" type="parTrans" cxnId="{E7455943-AF61-45B6-9FBA-2C1F870FA619}">
      <dgm:prSet/>
      <dgm:spPr/>
      <dgm:t>
        <a:bodyPr/>
        <a:lstStyle/>
        <a:p>
          <a:endParaRPr lang="es-CO"/>
        </a:p>
      </dgm:t>
    </dgm:pt>
    <dgm:pt modelId="{5E0DAEE3-5023-42AE-8B48-0B251AE9A29F}" type="sibTrans" cxnId="{E7455943-AF61-45B6-9FBA-2C1F870FA619}">
      <dgm:prSet/>
      <dgm:spPr/>
      <dgm:t>
        <a:bodyPr/>
        <a:lstStyle/>
        <a:p>
          <a:endParaRPr lang="es-CO"/>
        </a:p>
      </dgm:t>
    </dgm:pt>
    <dgm:pt modelId="{E7E06F9E-9310-4CED-A20F-8022D8F3524A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ES" sz="1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Falta de coordinación con la ART y las entidades con oferta de servicios para la implementación PDET</a:t>
          </a:r>
          <a:endParaRPr lang="es-CO" sz="14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gm:t>
    </dgm:pt>
    <dgm:pt modelId="{BABB1A92-FAAB-4792-9DCA-98A444462925}" type="parTrans" cxnId="{3022E1BA-8D3D-4D18-8686-7BC54C020941}">
      <dgm:prSet/>
      <dgm:spPr/>
      <dgm:t>
        <a:bodyPr/>
        <a:lstStyle/>
        <a:p>
          <a:endParaRPr lang="es-CO"/>
        </a:p>
      </dgm:t>
    </dgm:pt>
    <dgm:pt modelId="{C6A01F62-94E7-4605-935B-53F772B1DB04}" type="sibTrans" cxnId="{3022E1BA-8D3D-4D18-8686-7BC54C020941}">
      <dgm:prSet/>
      <dgm:spPr/>
      <dgm:t>
        <a:bodyPr/>
        <a:lstStyle/>
        <a:p>
          <a:endParaRPr lang="es-CO"/>
        </a:p>
      </dgm:t>
    </dgm:pt>
    <dgm:pt modelId="{5E3A5EFE-EE37-4725-B6DA-D9755152D198}">
      <dgm:prSet custT="1"/>
      <dgm:spPr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ES" sz="1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Insuficiente vinculación de la planeación municipal con las iniciativas PDET</a:t>
          </a:r>
          <a:endParaRPr lang="es-CO" sz="14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gm:t>
    </dgm:pt>
    <dgm:pt modelId="{DC724A0A-8C50-40BD-B82C-DFB265D26792}" type="parTrans" cxnId="{3FF2968C-93CD-46B7-96EB-BE030188AC16}">
      <dgm:prSet/>
      <dgm:spPr/>
      <dgm:t>
        <a:bodyPr/>
        <a:lstStyle/>
        <a:p>
          <a:endParaRPr lang="es-CO"/>
        </a:p>
      </dgm:t>
    </dgm:pt>
    <dgm:pt modelId="{7421639C-EE9D-4925-A72A-3CC1856DDE60}" type="sibTrans" cxnId="{3FF2968C-93CD-46B7-96EB-BE030188AC16}">
      <dgm:prSet/>
      <dgm:spPr/>
      <dgm:t>
        <a:bodyPr/>
        <a:lstStyle/>
        <a:p>
          <a:endParaRPr lang="es-CO"/>
        </a:p>
      </dgm:t>
    </dgm:pt>
    <dgm:pt modelId="{5E5CA035-FA72-46CC-9C5B-D0648DFB649A}">
      <dgm:prSet custT="1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s-ES" sz="1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Baja capacidad para cumplir con los requisitos legales, contractuales y de ética pública para y responder a las demandas ciudadanas.</a:t>
          </a:r>
          <a:endParaRPr lang="es-CO" sz="14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gm:t>
    </dgm:pt>
    <dgm:pt modelId="{BDB0125F-8084-4A62-9FC1-353558389E3D}" type="parTrans" cxnId="{18C1CB01-9480-42B8-9814-68F7C0DD811A}">
      <dgm:prSet/>
      <dgm:spPr/>
      <dgm:t>
        <a:bodyPr/>
        <a:lstStyle/>
        <a:p>
          <a:endParaRPr lang="es-CO"/>
        </a:p>
      </dgm:t>
    </dgm:pt>
    <dgm:pt modelId="{1382C941-CC38-45C3-937B-FC04D571A0A5}" type="sibTrans" cxnId="{18C1CB01-9480-42B8-9814-68F7C0DD811A}">
      <dgm:prSet/>
      <dgm:spPr/>
      <dgm:t>
        <a:bodyPr/>
        <a:lstStyle/>
        <a:p>
          <a:endParaRPr lang="es-CO"/>
        </a:p>
      </dgm:t>
    </dgm:pt>
    <dgm:pt modelId="{EB8D86ED-F32C-4E42-9CA3-5D0862FED749}">
      <dgm:prSet custT="1"/>
      <dgm:spPr>
        <a:ln>
          <a:solidFill>
            <a:schemeClr val="bg2">
              <a:lumMod val="75000"/>
            </a:schemeClr>
          </a:solidFill>
        </a:ln>
      </dgm:spPr>
      <dgm:t>
        <a:bodyPr/>
        <a:lstStyle/>
        <a:p>
          <a:r>
            <a:rPr lang="es-ES" sz="14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Fallas en el registro y manejo de la información de los proyectos de inversión</a:t>
          </a:r>
          <a:endParaRPr lang="es-CO" sz="14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gm:t>
    </dgm:pt>
    <dgm:pt modelId="{53F60065-7437-4E74-9D1A-E95238116ED6}" type="parTrans" cxnId="{D691D776-B137-4029-966C-F81067C32905}">
      <dgm:prSet/>
      <dgm:spPr/>
      <dgm:t>
        <a:bodyPr/>
        <a:lstStyle/>
        <a:p>
          <a:endParaRPr lang="es-CO"/>
        </a:p>
      </dgm:t>
    </dgm:pt>
    <dgm:pt modelId="{0899CCE7-EC0B-4FB1-84D9-DCA1CF74AB8F}" type="sibTrans" cxnId="{D691D776-B137-4029-966C-F81067C32905}">
      <dgm:prSet/>
      <dgm:spPr/>
      <dgm:t>
        <a:bodyPr/>
        <a:lstStyle/>
        <a:p>
          <a:endParaRPr lang="es-CO"/>
        </a:p>
      </dgm:t>
    </dgm:pt>
    <dgm:pt modelId="{2B80301C-41D5-4621-897D-4236760EC940}" type="pres">
      <dgm:prSet presAssocID="{E4775CEA-E8BA-461B-83F3-FB17EC6D12A0}" presName="diagram" presStyleCnt="0">
        <dgm:presLayoutVars>
          <dgm:dir/>
          <dgm:animLvl val="lvl"/>
          <dgm:resizeHandles val="exact"/>
        </dgm:presLayoutVars>
      </dgm:prSet>
      <dgm:spPr/>
    </dgm:pt>
    <dgm:pt modelId="{B5D98FB6-6512-4634-B081-5FF796EE6DFA}" type="pres">
      <dgm:prSet presAssocID="{D8C66C64-AA9C-452D-AE72-D67F42782F68}" presName="compNode" presStyleCnt="0"/>
      <dgm:spPr/>
    </dgm:pt>
    <dgm:pt modelId="{7B460E43-D814-4DAC-A9AA-A5535E9D0709}" type="pres">
      <dgm:prSet presAssocID="{D8C66C64-AA9C-452D-AE72-D67F42782F68}" presName="childRect" presStyleLbl="bgAcc1" presStyleIdx="0" presStyleCnt="3" custScaleY="145632">
        <dgm:presLayoutVars>
          <dgm:bulletEnabled val="1"/>
        </dgm:presLayoutVars>
      </dgm:prSet>
      <dgm:spPr/>
    </dgm:pt>
    <dgm:pt modelId="{B9EEA39D-356B-4D44-B270-184D0A888F96}" type="pres">
      <dgm:prSet presAssocID="{D8C66C64-AA9C-452D-AE72-D67F42782F6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B767FC8-00AC-46F6-8C89-C58AFD216E82}" type="pres">
      <dgm:prSet presAssocID="{D8C66C64-AA9C-452D-AE72-D67F42782F68}" presName="parentRect" presStyleLbl="alignNode1" presStyleIdx="0" presStyleCnt="3"/>
      <dgm:spPr/>
    </dgm:pt>
    <dgm:pt modelId="{20F91B46-F170-47BD-A775-D93C5513E024}" type="pres">
      <dgm:prSet presAssocID="{D8C66C64-AA9C-452D-AE72-D67F42782F68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08806CE2-258C-49C9-8C99-02C813000D16}" type="pres">
      <dgm:prSet presAssocID="{DA37A482-43D6-42AD-AC66-D3CCFF8A53CA}" presName="sibTrans" presStyleLbl="sibTrans2D1" presStyleIdx="0" presStyleCnt="0"/>
      <dgm:spPr/>
    </dgm:pt>
    <dgm:pt modelId="{401789A6-C46C-4CEA-B7FD-B7AEFBD2220C}" type="pres">
      <dgm:prSet presAssocID="{5761D433-CB68-4BD7-A035-680E6828E091}" presName="compNode" presStyleCnt="0"/>
      <dgm:spPr/>
    </dgm:pt>
    <dgm:pt modelId="{2A483BD2-D10E-4398-8614-07A32E5DD727}" type="pres">
      <dgm:prSet presAssocID="{5761D433-CB68-4BD7-A035-680E6828E091}" presName="childRect" presStyleLbl="bgAcc1" presStyleIdx="1" presStyleCnt="3" custScaleY="143617">
        <dgm:presLayoutVars>
          <dgm:bulletEnabled val="1"/>
        </dgm:presLayoutVars>
      </dgm:prSet>
      <dgm:spPr/>
    </dgm:pt>
    <dgm:pt modelId="{A9EE85B7-2223-4214-B07C-346B56ED3AE8}" type="pres">
      <dgm:prSet presAssocID="{5761D433-CB68-4BD7-A035-680E6828E09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7DCD15B-DBA9-4BB4-A270-2C9614D5B621}" type="pres">
      <dgm:prSet presAssocID="{5761D433-CB68-4BD7-A035-680E6828E091}" presName="parentRect" presStyleLbl="alignNode1" presStyleIdx="1" presStyleCnt="3"/>
      <dgm:spPr/>
    </dgm:pt>
    <dgm:pt modelId="{A903BC92-0B41-44C2-B54B-884242AB4260}" type="pres">
      <dgm:prSet presAssocID="{5761D433-CB68-4BD7-A035-680E6828E091}" presName="adorn" presStyleLbl="fgAccFollowNod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035757A-AEC4-4DC6-A35D-55F867074888}" type="pres">
      <dgm:prSet presAssocID="{236D91FA-5D04-418A-AF75-0407051B0491}" presName="sibTrans" presStyleLbl="sibTrans2D1" presStyleIdx="0" presStyleCnt="0"/>
      <dgm:spPr/>
    </dgm:pt>
    <dgm:pt modelId="{99C27226-ABA3-4673-A431-FC5D1A06C4EE}" type="pres">
      <dgm:prSet presAssocID="{53647A29-8B09-409C-AE2A-40646925CEB8}" presName="compNode" presStyleCnt="0"/>
      <dgm:spPr/>
    </dgm:pt>
    <dgm:pt modelId="{0721B260-E35B-4FDB-9560-846E3692C7DC}" type="pres">
      <dgm:prSet presAssocID="{53647A29-8B09-409C-AE2A-40646925CEB8}" presName="childRect" presStyleLbl="bgAcc1" presStyleIdx="2" presStyleCnt="3" custScaleY="137086">
        <dgm:presLayoutVars>
          <dgm:bulletEnabled val="1"/>
        </dgm:presLayoutVars>
      </dgm:prSet>
      <dgm:spPr/>
    </dgm:pt>
    <dgm:pt modelId="{B25BE2C0-64E2-4A38-ADF1-901A4AFCA117}" type="pres">
      <dgm:prSet presAssocID="{53647A29-8B09-409C-AE2A-40646925CEB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F43D247-A6D6-416C-9A5A-9A36EBE0DF27}" type="pres">
      <dgm:prSet presAssocID="{53647A29-8B09-409C-AE2A-40646925CEB8}" presName="parentRect" presStyleLbl="alignNode1" presStyleIdx="2" presStyleCnt="3"/>
      <dgm:spPr/>
    </dgm:pt>
    <dgm:pt modelId="{5C2AF638-1E92-4A7F-9850-789EEC307812}" type="pres">
      <dgm:prSet presAssocID="{53647A29-8B09-409C-AE2A-40646925CEB8}" presName="adorn" presStyleLbl="fgAccFollowNod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</dgm:ptLst>
  <dgm:cxnLst>
    <dgm:cxn modelId="{18C1CB01-9480-42B8-9814-68F7C0DD811A}" srcId="{5761D433-CB68-4BD7-A035-680E6828E091}" destId="{5E5CA035-FA72-46CC-9C5B-D0648DFB649A}" srcOrd="0" destOrd="0" parTransId="{BDB0125F-8084-4A62-9FC1-353558389E3D}" sibTransId="{1382C941-CC38-45C3-937B-FC04D571A0A5}"/>
    <dgm:cxn modelId="{8212B83D-38CB-4DB8-984B-BD91FA995102}" type="presOf" srcId="{E7E06F9E-9310-4CED-A20F-8022D8F3524A}" destId="{7B460E43-D814-4DAC-A9AA-A5535E9D0709}" srcOrd="0" destOrd="1" presId="urn:microsoft.com/office/officeart/2005/8/layout/bList2"/>
    <dgm:cxn modelId="{E7455943-AF61-45B6-9FBA-2C1F870FA619}" srcId="{D8C66C64-AA9C-452D-AE72-D67F42782F68}" destId="{9CC37E12-7A90-41F8-A32C-20B81FCEE11E}" srcOrd="0" destOrd="0" parTransId="{723654B5-A608-4663-B4F8-B292620F8C6F}" sibTransId="{5E0DAEE3-5023-42AE-8B48-0B251AE9A29F}"/>
    <dgm:cxn modelId="{6FD04046-45E7-44BC-A25C-24063CA959AE}" type="presOf" srcId="{53647A29-8B09-409C-AE2A-40646925CEB8}" destId="{AF43D247-A6D6-416C-9A5A-9A36EBE0DF27}" srcOrd="1" destOrd="0" presId="urn:microsoft.com/office/officeart/2005/8/layout/bList2"/>
    <dgm:cxn modelId="{7860A270-6B3D-4D8B-9A5F-B86B022A3BEA}" type="presOf" srcId="{236D91FA-5D04-418A-AF75-0407051B0491}" destId="{7035757A-AEC4-4DC6-A35D-55F867074888}" srcOrd="0" destOrd="0" presId="urn:microsoft.com/office/officeart/2005/8/layout/bList2"/>
    <dgm:cxn modelId="{D691D776-B137-4029-966C-F81067C32905}" srcId="{53647A29-8B09-409C-AE2A-40646925CEB8}" destId="{EB8D86ED-F32C-4E42-9CA3-5D0862FED749}" srcOrd="0" destOrd="0" parTransId="{53F60065-7437-4E74-9D1A-E95238116ED6}" sibTransId="{0899CCE7-EC0B-4FB1-84D9-DCA1CF74AB8F}"/>
    <dgm:cxn modelId="{E3F43058-BFDC-441E-BCEB-3EACBE25A70C}" type="presOf" srcId="{9CC37E12-7A90-41F8-A32C-20B81FCEE11E}" destId="{7B460E43-D814-4DAC-A9AA-A5535E9D0709}" srcOrd="0" destOrd="0" presId="urn:microsoft.com/office/officeart/2005/8/layout/bList2"/>
    <dgm:cxn modelId="{8A17425A-958A-4B48-A3C9-520BFA3730EA}" type="presOf" srcId="{5761D433-CB68-4BD7-A035-680E6828E091}" destId="{C7DCD15B-DBA9-4BB4-A270-2C9614D5B621}" srcOrd="1" destOrd="0" presId="urn:microsoft.com/office/officeart/2005/8/layout/bList2"/>
    <dgm:cxn modelId="{75EE2182-ECAB-4C07-8C5B-4771339BCCF8}" type="presOf" srcId="{EB8D86ED-F32C-4E42-9CA3-5D0862FED749}" destId="{0721B260-E35B-4FDB-9560-846E3692C7DC}" srcOrd="0" destOrd="0" presId="urn:microsoft.com/office/officeart/2005/8/layout/bList2"/>
    <dgm:cxn modelId="{3FF2968C-93CD-46B7-96EB-BE030188AC16}" srcId="{D8C66C64-AA9C-452D-AE72-D67F42782F68}" destId="{5E3A5EFE-EE37-4725-B6DA-D9755152D198}" srcOrd="2" destOrd="0" parTransId="{DC724A0A-8C50-40BD-B82C-DFB265D26792}" sibTransId="{7421639C-EE9D-4925-A72A-3CC1856DDE60}"/>
    <dgm:cxn modelId="{8BFD87A4-2F57-4FF9-B52F-C53B5097EAEC}" type="presOf" srcId="{D8C66C64-AA9C-452D-AE72-D67F42782F68}" destId="{6B767FC8-00AC-46F6-8C89-C58AFD216E82}" srcOrd="1" destOrd="0" presId="urn:microsoft.com/office/officeart/2005/8/layout/bList2"/>
    <dgm:cxn modelId="{DF1CDFA5-F8FD-4C5D-BF36-6C5AC339AF4B}" srcId="{E4775CEA-E8BA-461B-83F3-FB17EC6D12A0}" destId="{5761D433-CB68-4BD7-A035-680E6828E091}" srcOrd="1" destOrd="0" parTransId="{877A035A-B162-4D43-91F0-667325D70C5D}" sibTransId="{236D91FA-5D04-418A-AF75-0407051B0491}"/>
    <dgm:cxn modelId="{237CC2A6-EEE7-49C7-82AD-F7C0DF12E959}" type="presOf" srcId="{E4775CEA-E8BA-461B-83F3-FB17EC6D12A0}" destId="{2B80301C-41D5-4621-897D-4236760EC940}" srcOrd="0" destOrd="0" presId="urn:microsoft.com/office/officeart/2005/8/layout/bList2"/>
    <dgm:cxn modelId="{3022E1BA-8D3D-4D18-8686-7BC54C020941}" srcId="{D8C66C64-AA9C-452D-AE72-D67F42782F68}" destId="{E7E06F9E-9310-4CED-A20F-8022D8F3524A}" srcOrd="1" destOrd="0" parTransId="{BABB1A92-FAAB-4792-9DCA-98A444462925}" sibTransId="{C6A01F62-94E7-4605-935B-53F772B1DB04}"/>
    <dgm:cxn modelId="{1A71C6BE-92BE-44F4-B071-EBE00C758598}" type="presOf" srcId="{5761D433-CB68-4BD7-A035-680E6828E091}" destId="{A9EE85B7-2223-4214-B07C-346B56ED3AE8}" srcOrd="0" destOrd="0" presId="urn:microsoft.com/office/officeart/2005/8/layout/bList2"/>
    <dgm:cxn modelId="{400553C1-A823-4C1E-B06B-70F2EB8BB09E}" type="presOf" srcId="{53647A29-8B09-409C-AE2A-40646925CEB8}" destId="{B25BE2C0-64E2-4A38-ADF1-901A4AFCA117}" srcOrd="0" destOrd="0" presId="urn:microsoft.com/office/officeart/2005/8/layout/bList2"/>
    <dgm:cxn modelId="{9FF992C3-6FEF-4710-9AB6-74B3AC5B88B0}" type="presOf" srcId="{5E5CA035-FA72-46CC-9C5B-D0648DFB649A}" destId="{2A483BD2-D10E-4398-8614-07A32E5DD727}" srcOrd="0" destOrd="0" presId="urn:microsoft.com/office/officeart/2005/8/layout/bList2"/>
    <dgm:cxn modelId="{58C9F6D7-0190-498C-A8A4-0347833B420D}" type="presOf" srcId="{DA37A482-43D6-42AD-AC66-D3CCFF8A53CA}" destId="{08806CE2-258C-49C9-8C99-02C813000D16}" srcOrd="0" destOrd="0" presId="urn:microsoft.com/office/officeart/2005/8/layout/bList2"/>
    <dgm:cxn modelId="{66E947DA-045E-4CE0-94A6-C03AED95839B}" type="presOf" srcId="{D8C66C64-AA9C-452D-AE72-D67F42782F68}" destId="{B9EEA39D-356B-4D44-B270-184D0A888F96}" srcOrd="0" destOrd="0" presId="urn:microsoft.com/office/officeart/2005/8/layout/bList2"/>
    <dgm:cxn modelId="{BA6478DA-0F2D-4064-B30A-F6583057812C}" srcId="{E4775CEA-E8BA-461B-83F3-FB17EC6D12A0}" destId="{53647A29-8B09-409C-AE2A-40646925CEB8}" srcOrd="2" destOrd="0" parTransId="{FA1FEFD4-F9E1-4CC2-BD8E-543208A1C7C3}" sibTransId="{3413FB7E-0BB0-4F53-B185-0FCB19927CE9}"/>
    <dgm:cxn modelId="{A48EC9DE-13D9-4876-865F-3ED43B842FD9}" type="presOf" srcId="{5E3A5EFE-EE37-4725-B6DA-D9755152D198}" destId="{7B460E43-D814-4DAC-A9AA-A5535E9D0709}" srcOrd="0" destOrd="2" presId="urn:microsoft.com/office/officeart/2005/8/layout/bList2"/>
    <dgm:cxn modelId="{7C2982ED-08AF-4F96-9572-4A11056AC53C}" srcId="{E4775CEA-E8BA-461B-83F3-FB17EC6D12A0}" destId="{D8C66C64-AA9C-452D-AE72-D67F42782F68}" srcOrd="0" destOrd="0" parTransId="{91975320-499F-4F85-96DB-C3C6638CC4F0}" sibTransId="{DA37A482-43D6-42AD-AC66-D3CCFF8A53CA}"/>
    <dgm:cxn modelId="{F3513821-F4B5-4B1B-905E-52376ACF4242}" type="presParOf" srcId="{2B80301C-41D5-4621-897D-4236760EC940}" destId="{B5D98FB6-6512-4634-B081-5FF796EE6DFA}" srcOrd="0" destOrd="0" presId="urn:microsoft.com/office/officeart/2005/8/layout/bList2"/>
    <dgm:cxn modelId="{FF9FD253-293D-4245-9B6E-C046753CA1BE}" type="presParOf" srcId="{B5D98FB6-6512-4634-B081-5FF796EE6DFA}" destId="{7B460E43-D814-4DAC-A9AA-A5535E9D0709}" srcOrd="0" destOrd="0" presId="urn:microsoft.com/office/officeart/2005/8/layout/bList2"/>
    <dgm:cxn modelId="{AD9A9265-696C-44B6-8B93-1D808B5AC6AA}" type="presParOf" srcId="{B5D98FB6-6512-4634-B081-5FF796EE6DFA}" destId="{B9EEA39D-356B-4D44-B270-184D0A888F96}" srcOrd="1" destOrd="0" presId="urn:microsoft.com/office/officeart/2005/8/layout/bList2"/>
    <dgm:cxn modelId="{5B16BD42-C865-454C-91B0-1CB8C36C660A}" type="presParOf" srcId="{B5D98FB6-6512-4634-B081-5FF796EE6DFA}" destId="{6B767FC8-00AC-46F6-8C89-C58AFD216E82}" srcOrd="2" destOrd="0" presId="urn:microsoft.com/office/officeart/2005/8/layout/bList2"/>
    <dgm:cxn modelId="{79DF92F7-8ED2-4245-B5B1-873EC4B1C5DF}" type="presParOf" srcId="{B5D98FB6-6512-4634-B081-5FF796EE6DFA}" destId="{20F91B46-F170-47BD-A775-D93C5513E024}" srcOrd="3" destOrd="0" presId="urn:microsoft.com/office/officeart/2005/8/layout/bList2"/>
    <dgm:cxn modelId="{1CF7A79E-8FB1-4B6E-AD67-A5A200A7C664}" type="presParOf" srcId="{2B80301C-41D5-4621-897D-4236760EC940}" destId="{08806CE2-258C-49C9-8C99-02C813000D16}" srcOrd="1" destOrd="0" presId="urn:microsoft.com/office/officeart/2005/8/layout/bList2"/>
    <dgm:cxn modelId="{FAEA7CD2-1C1D-4710-BFAF-86F838F15E9E}" type="presParOf" srcId="{2B80301C-41D5-4621-897D-4236760EC940}" destId="{401789A6-C46C-4CEA-B7FD-B7AEFBD2220C}" srcOrd="2" destOrd="0" presId="urn:microsoft.com/office/officeart/2005/8/layout/bList2"/>
    <dgm:cxn modelId="{6A0B98BE-F877-4E3F-BA4A-3E9BC214BA3F}" type="presParOf" srcId="{401789A6-C46C-4CEA-B7FD-B7AEFBD2220C}" destId="{2A483BD2-D10E-4398-8614-07A32E5DD727}" srcOrd="0" destOrd="0" presId="urn:microsoft.com/office/officeart/2005/8/layout/bList2"/>
    <dgm:cxn modelId="{6A3464BD-EAAB-44F8-BE06-9469BFEEF8EB}" type="presParOf" srcId="{401789A6-C46C-4CEA-B7FD-B7AEFBD2220C}" destId="{A9EE85B7-2223-4214-B07C-346B56ED3AE8}" srcOrd="1" destOrd="0" presId="urn:microsoft.com/office/officeart/2005/8/layout/bList2"/>
    <dgm:cxn modelId="{56A32E18-766C-46B3-8F1A-04728565CA61}" type="presParOf" srcId="{401789A6-C46C-4CEA-B7FD-B7AEFBD2220C}" destId="{C7DCD15B-DBA9-4BB4-A270-2C9614D5B621}" srcOrd="2" destOrd="0" presId="urn:microsoft.com/office/officeart/2005/8/layout/bList2"/>
    <dgm:cxn modelId="{F65B9DD6-4862-477B-8D70-7DEAA1DBDBB5}" type="presParOf" srcId="{401789A6-C46C-4CEA-B7FD-B7AEFBD2220C}" destId="{A903BC92-0B41-44C2-B54B-884242AB4260}" srcOrd="3" destOrd="0" presId="urn:microsoft.com/office/officeart/2005/8/layout/bList2"/>
    <dgm:cxn modelId="{32906B5F-7ECF-4F6F-B562-1EEB7191627F}" type="presParOf" srcId="{2B80301C-41D5-4621-897D-4236760EC940}" destId="{7035757A-AEC4-4DC6-A35D-55F867074888}" srcOrd="3" destOrd="0" presId="urn:microsoft.com/office/officeart/2005/8/layout/bList2"/>
    <dgm:cxn modelId="{01CBBA8A-39FB-4CA1-9160-16581D2CC5BA}" type="presParOf" srcId="{2B80301C-41D5-4621-897D-4236760EC940}" destId="{99C27226-ABA3-4673-A431-FC5D1A06C4EE}" srcOrd="4" destOrd="0" presId="urn:microsoft.com/office/officeart/2005/8/layout/bList2"/>
    <dgm:cxn modelId="{AC3A30AE-908C-4505-9E0A-C8339F3C8421}" type="presParOf" srcId="{99C27226-ABA3-4673-A431-FC5D1A06C4EE}" destId="{0721B260-E35B-4FDB-9560-846E3692C7DC}" srcOrd="0" destOrd="0" presId="urn:microsoft.com/office/officeart/2005/8/layout/bList2"/>
    <dgm:cxn modelId="{09D72A0F-17AD-411C-A1A9-7248D5630766}" type="presParOf" srcId="{99C27226-ABA3-4673-A431-FC5D1A06C4EE}" destId="{B25BE2C0-64E2-4A38-ADF1-901A4AFCA117}" srcOrd="1" destOrd="0" presId="urn:microsoft.com/office/officeart/2005/8/layout/bList2"/>
    <dgm:cxn modelId="{3CE86B00-8EE3-436A-ACD7-1315E885BF35}" type="presParOf" srcId="{99C27226-ABA3-4673-A431-FC5D1A06C4EE}" destId="{AF43D247-A6D6-416C-9A5A-9A36EBE0DF27}" srcOrd="2" destOrd="0" presId="urn:microsoft.com/office/officeart/2005/8/layout/bList2"/>
    <dgm:cxn modelId="{CB7EC7E3-6F55-44A3-B56B-11EEF672EBA3}" type="presParOf" srcId="{99C27226-ABA3-4673-A431-FC5D1A06C4EE}" destId="{5C2AF638-1E92-4A7F-9850-789EEC30781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F28354-489C-42AB-8EF0-CEB9393BE96E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A9476311-7C66-41B9-9C56-7034E76F068C}">
      <dgm:prSet phldrT="[Texto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2. Viabilidad y Programación</a:t>
          </a:r>
        </a:p>
      </dgm:t>
    </dgm:pt>
    <dgm:pt modelId="{82CB06FB-0511-46DA-BE21-010EA8CE656B}" type="parTrans" cxnId="{E6F6E7A7-7987-4F9D-AF9C-1FE603ECBDC4}">
      <dgm:prSet/>
      <dgm:spPr/>
      <dgm:t>
        <a:bodyPr/>
        <a:lstStyle/>
        <a:p>
          <a:endParaRPr lang="es-ES"/>
        </a:p>
      </dgm:t>
    </dgm:pt>
    <dgm:pt modelId="{6FB083AC-253D-470A-A124-81E840BDAF98}" type="sibTrans" cxnId="{E6F6E7A7-7987-4F9D-AF9C-1FE603ECBDC4}">
      <dgm:prSet/>
      <dgm:spPr/>
      <dgm:t>
        <a:bodyPr/>
        <a:lstStyle/>
        <a:p>
          <a:endParaRPr lang="es-ES"/>
        </a:p>
      </dgm:t>
    </dgm:pt>
    <dgm:pt modelId="{93123F35-4BF0-4E08-9BD5-30848748CBD1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3. Ejecución y Seguimiento</a:t>
          </a:r>
        </a:p>
      </dgm:t>
    </dgm:pt>
    <dgm:pt modelId="{B53C2071-7F12-424B-B8EB-5046C7B90E34}" type="parTrans" cxnId="{061D3467-8853-48F7-A63B-D26CF5248E55}">
      <dgm:prSet/>
      <dgm:spPr/>
      <dgm:t>
        <a:bodyPr/>
        <a:lstStyle/>
        <a:p>
          <a:endParaRPr lang="es-ES"/>
        </a:p>
      </dgm:t>
    </dgm:pt>
    <dgm:pt modelId="{D959573D-A974-4607-9F49-D8E8C6C9891F}" type="sibTrans" cxnId="{061D3467-8853-48F7-A63B-D26CF5248E55}">
      <dgm:prSet/>
      <dgm:spPr/>
      <dgm:t>
        <a:bodyPr/>
        <a:lstStyle/>
        <a:p>
          <a:endParaRPr lang="es-ES"/>
        </a:p>
      </dgm:t>
    </dgm:pt>
    <dgm:pt modelId="{6F8FC716-1501-4997-8C26-7017C090A90B}">
      <dgm:prSet phldrT="[Texto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4. Operación y Evaluación</a:t>
          </a:r>
        </a:p>
      </dgm:t>
    </dgm:pt>
    <dgm:pt modelId="{52C8BA1B-738C-4BCC-8FEE-1E1187E21DF7}" type="parTrans" cxnId="{BE060A41-DBD5-4920-84D8-CEBDFEF857A7}">
      <dgm:prSet/>
      <dgm:spPr/>
      <dgm:t>
        <a:bodyPr/>
        <a:lstStyle/>
        <a:p>
          <a:endParaRPr lang="es-ES"/>
        </a:p>
      </dgm:t>
    </dgm:pt>
    <dgm:pt modelId="{5F2C0B6F-E2F7-4FC2-9DDE-76DE243227AD}" type="sibTrans" cxnId="{BE060A41-DBD5-4920-84D8-CEBDFEF857A7}">
      <dgm:prSet/>
      <dgm:spPr/>
      <dgm:t>
        <a:bodyPr/>
        <a:lstStyle/>
        <a:p>
          <a:endParaRPr lang="es-ES"/>
        </a:p>
      </dgm:t>
    </dgm:pt>
    <dgm:pt modelId="{02824B95-C5FA-4944-B06F-1B13B7E05618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pPr algn="ctr"/>
          <a:r>
            <a:rPr lang="es-ES" sz="1050" dirty="0">
              <a:solidFill>
                <a:srgbClr val="000000"/>
              </a:solidFill>
              <a:latin typeface="Arial Narrow" panose="020B0606020202030204" pitchFamily="34" charset="0"/>
            </a:rPr>
            <a:t>1. Formulación o Estructuración</a:t>
          </a:r>
        </a:p>
      </dgm:t>
    </dgm:pt>
    <dgm:pt modelId="{FAB1085C-8CE1-458C-B242-3394594BD19D}" type="parTrans" cxnId="{1342E7E8-98F8-41F6-B25A-38AD03CBE5CB}">
      <dgm:prSet/>
      <dgm:spPr/>
      <dgm:t>
        <a:bodyPr/>
        <a:lstStyle/>
        <a:p>
          <a:endParaRPr lang="es-ES"/>
        </a:p>
      </dgm:t>
    </dgm:pt>
    <dgm:pt modelId="{121A56BB-F4BA-45A4-9798-A323102D839B}" type="sibTrans" cxnId="{1342E7E8-98F8-41F6-B25A-38AD03CBE5CB}">
      <dgm:prSet/>
      <dgm:spPr/>
      <dgm:t>
        <a:bodyPr/>
        <a:lstStyle/>
        <a:p>
          <a:endParaRPr lang="es-ES"/>
        </a:p>
      </dgm:t>
    </dgm:pt>
    <dgm:pt modelId="{3C3FF049-E084-49BB-9FB0-074889DC1FAF}" type="pres">
      <dgm:prSet presAssocID="{9CF28354-489C-42AB-8EF0-CEB9393BE96E}" presName="compositeShape" presStyleCnt="0">
        <dgm:presLayoutVars>
          <dgm:chMax val="7"/>
          <dgm:dir/>
          <dgm:resizeHandles val="exact"/>
        </dgm:presLayoutVars>
      </dgm:prSet>
      <dgm:spPr/>
    </dgm:pt>
    <dgm:pt modelId="{3DCCC935-269B-40F8-94A7-016D23DF7F21}" type="pres">
      <dgm:prSet presAssocID="{9CF28354-489C-42AB-8EF0-CEB9393BE96E}" presName="wedge1" presStyleLbl="node1" presStyleIdx="0" presStyleCnt="4" custLinFactNeighborX="-4464" custLinFactNeighborY="4464"/>
      <dgm:spPr/>
    </dgm:pt>
    <dgm:pt modelId="{65D0F53D-874D-4E6E-B8C8-E382B887D852}" type="pres">
      <dgm:prSet presAssocID="{9CF28354-489C-42AB-8EF0-CEB9393BE96E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A829E79-963F-4085-92C6-8570F80873A6}" type="pres">
      <dgm:prSet presAssocID="{9CF28354-489C-42AB-8EF0-CEB9393BE96E}" presName="wedge2" presStyleLbl="node1" presStyleIdx="1" presStyleCnt="4"/>
      <dgm:spPr/>
    </dgm:pt>
    <dgm:pt modelId="{9356DC7A-A69B-474A-B8DD-789BDCAA423C}" type="pres">
      <dgm:prSet presAssocID="{9CF28354-489C-42AB-8EF0-CEB9393BE96E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FD1B7811-DFB6-4BCA-A6EE-DDE93EBEA0BB}" type="pres">
      <dgm:prSet presAssocID="{9CF28354-489C-42AB-8EF0-CEB9393BE96E}" presName="wedge3" presStyleLbl="node1" presStyleIdx="2" presStyleCnt="4"/>
      <dgm:spPr/>
    </dgm:pt>
    <dgm:pt modelId="{5D103487-0888-40FB-9CB8-65460CFD2BD7}" type="pres">
      <dgm:prSet presAssocID="{9CF28354-489C-42AB-8EF0-CEB9393BE96E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C242FF6-26F9-4480-988E-7B9FBACF7ED2}" type="pres">
      <dgm:prSet presAssocID="{9CF28354-489C-42AB-8EF0-CEB9393BE96E}" presName="wedge4" presStyleLbl="node1" presStyleIdx="3" presStyleCnt="4"/>
      <dgm:spPr/>
    </dgm:pt>
    <dgm:pt modelId="{4628EB07-4F84-4AC7-B5D3-3359F8C911E8}" type="pres">
      <dgm:prSet presAssocID="{9CF28354-489C-42AB-8EF0-CEB9393BE96E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1739813-D305-45DE-A4FD-4669BEB920D6}" type="presOf" srcId="{93123F35-4BF0-4E08-9BD5-30848748CBD1}" destId="{FD1B7811-DFB6-4BCA-A6EE-DDE93EBEA0BB}" srcOrd="0" destOrd="0" presId="urn:microsoft.com/office/officeart/2005/8/layout/chart3"/>
    <dgm:cxn modelId="{8590B922-E941-40B8-A50E-67D72607807C}" type="presOf" srcId="{02824B95-C5FA-4944-B06F-1B13B7E05618}" destId="{65D0F53D-874D-4E6E-B8C8-E382B887D852}" srcOrd="1" destOrd="0" presId="urn:microsoft.com/office/officeart/2005/8/layout/chart3"/>
    <dgm:cxn modelId="{0524BA33-D51E-4F00-89AA-31D4CAA294B2}" type="presOf" srcId="{6F8FC716-1501-4997-8C26-7017C090A90B}" destId="{4628EB07-4F84-4AC7-B5D3-3359F8C911E8}" srcOrd="1" destOrd="0" presId="urn:microsoft.com/office/officeart/2005/8/layout/chart3"/>
    <dgm:cxn modelId="{BE060A41-DBD5-4920-84D8-CEBDFEF857A7}" srcId="{9CF28354-489C-42AB-8EF0-CEB9393BE96E}" destId="{6F8FC716-1501-4997-8C26-7017C090A90B}" srcOrd="3" destOrd="0" parTransId="{52C8BA1B-738C-4BCC-8FEE-1E1187E21DF7}" sibTransId="{5F2C0B6F-E2F7-4FC2-9DDE-76DE243227AD}"/>
    <dgm:cxn modelId="{061D3467-8853-48F7-A63B-D26CF5248E55}" srcId="{9CF28354-489C-42AB-8EF0-CEB9393BE96E}" destId="{93123F35-4BF0-4E08-9BD5-30848748CBD1}" srcOrd="2" destOrd="0" parTransId="{B53C2071-7F12-424B-B8EB-5046C7B90E34}" sibTransId="{D959573D-A974-4607-9F49-D8E8C6C9891F}"/>
    <dgm:cxn modelId="{86BB856B-A4FB-4AAC-B6B0-140D8664B8F0}" type="presOf" srcId="{A9476311-7C66-41B9-9C56-7034E76F068C}" destId="{FA829E79-963F-4085-92C6-8570F80873A6}" srcOrd="0" destOrd="0" presId="urn:microsoft.com/office/officeart/2005/8/layout/chart3"/>
    <dgm:cxn modelId="{3BFFAD80-D3E0-4F05-A7CF-69D03F2A83A3}" type="presOf" srcId="{A9476311-7C66-41B9-9C56-7034E76F068C}" destId="{9356DC7A-A69B-474A-B8DD-789BDCAA423C}" srcOrd="1" destOrd="0" presId="urn:microsoft.com/office/officeart/2005/8/layout/chart3"/>
    <dgm:cxn modelId="{8D8A2582-18D9-4BD1-BC2A-EC40FE876251}" type="presOf" srcId="{93123F35-4BF0-4E08-9BD5-30848748CBD1}" destId="{5D103487-0888-40FB-9CB8-65460CFD2BD7}" srcOrd="1" destOrd="0" presId="urn:microsoft.com/office/officeart/2005/8/layout/chart3"/>
    <dgm:cxn modelId="{E6F6E7A7-7987-4F9D-AF9C-1FE603ECBDC4}" srcId="{9CF28354-489C-42AB-8EF0-CEB9393BE96E}" destId="{A9476311-7C66-41B9-9C56-7034E76F068C}" srcOrd="1" destOrd="0" parTransId="{82CB06FB-0511-46DA-BE21-010EA8CE656B}" sibTransId="{6FB083AC-253D-470A-A124-81E840BDAF98}"/>
    <dgm:cxn modelId="{ECC199B2-262F-4D9D-AA56-1D93CA8EF8E2}" type="presOf" srcId="{02824B95-C5FA-4944-B06F-1B13B7E05618}" destId="{3DCCC935-269B-40F8-94A7-016D23DF7F21}" srcOrd="0" destOrd="0" presId="urn:microsoft.com/office/officeart/2005/8/layout/chart3"/>
    <dgm:cxn modelId="{0027A0BF-57E9-4DFE-981D-6BE302D91712}" type="presOf" srcId="{9CF28354-489C-42AB-8EF0-CEB9393BE96E}" destId="{3C3FF049-E084-49BB-9FB0-074889DC1FAF}" srcOrd="0" destOrd="0" presId="urn:microsoft.com/office/officeart/2005/8/layout/chart3"/>
    <dgm:cxn modelId="{CB248BD1-3BC0-47B1-82CE-B16E22520722}" type="presOf" srcId="{6F8FC716-1501-4997-8C26-7017C090A90B}" destId="{CC242FF6-26F9-4480-988E-7B9FBACF7ED2}" srcOrd="0" destOrd="0" presId="urn:microsoft.com/office/officeart/2005/8/layout/chart3"/>
    <dgm:cxn modelId="{1342E7E8-98F8-41F6-B25A-38AD03CBE5CB}" srcId="{9CF28354-489C-42AB-8EF0-CEB9393BE96E}" destId="{02824B95-C5FA-4944-B06F-1B13B7E05618}" srcOrd="0" destOrd="0" parTransId="{FAB1085C-8CE1-458C-B242-3394594BD19D}" sibTransId="{121A56BB-F4BA-45A4-9798-A323102D839B}"/>
    <dgm:cxn modelId="{19668A0D-8109-451E-B505-208D3FC9BB9B}" type="presParOf" srcId="{3C3FF049-E084-49BB-9FB0-074889DC1FAF}" destId="{3DCCC935-269B-40F8-94A7-016D23DF7F21}" srcOrd="0" destOrd="0" presId="urn:microsoft.com/office/officeart/2005/8/layout/chart3"/>
    <dgm:cxn modelId="{A0A9AC01-DA05-43D4-AE4E-8373AAF02CD8}" type="presParOf" srcId="{3C3FF049-E084-49BB-9FB0-074889DC1FAF}" destId="{65D0F53D-874D-4E6E-B8C8-E382B887D852}" srcOrd="1" destOrd="0" presId="urn:microsoft.com/office/officeart/2005/8/layout/chart3"/>
    <dgm:cxn modelId="{804D828A-6D13-4519-970D-6D265B125CD3}" type="presParOf" srcId="{3C3FF049-E084-49BB-9FB0-074889DC1FAF}" destId="{FA829E79-963F-4085-92C6-8570F80873A6}" srcOrd="2" destOrd="0" presId="urn:microsoft.com/office/officeart/2005/8/layout/chart3"/>
    <dgm:cxn modelId="{22C6A2E5-82E9-45E6-942F-46E5135CBD3A}" type="presParOf" srcId="{3C3FF049-E084-49BB-9FB0-074889DC1FAF}" destId="{9356DC7A-A69B-474A-B8DD-789BDCAA423C}" srcOrd="3" destOrd="0" presId="urn:microsoft.com/office/officeart/2005/8/layout/chart3"/>
    <dgm:cxn modelId="{F7596E10-ECF1-4678-88E7-ACD000CA1356}" type="presParOf" srcId="{3C3FF049-E084-49BB-9FB0-074889DC1FAF}" destId="{FD1B7811-DFB6-4BCA-A6EE-DDE93EBEA0BB}" srcOrd="4" destOrd="0" presId="urn:microsoft.com/office/officeart/2005/8/layout/chart3"/>
    <dgm:cxn modelId="{1F21B4A7-1D19-47EC-BC19-DDB6B30CA2AD}" type="presParOf" srcId="{3C3FF049-E084-49BB-9FB0-074889DC1FAF}" destId="{5D103487-0888-40FB-9CB8-65460CFD2BD7}" srcOrd="5" destOrd="0" presId="urn:microsoft.com/office/officeart/2005/8/layout/chart3"/>
    <dgm:cxn modelId="{13513A14-B5E0-4A2D-A9B3-87F606CD5DD9}" type="presParOf" srcId="{3C3FF049-E084-49BB-9FB0-074889DC1FAF}" destId="{CC242FF6-26F9-4480-988E-7B9FBACF7ED2}" srcOrd="6" destOrd="0" presId="urn:microsoft.com/office/officeart/2005/8/layout/chart3"/>
    <dgm:cxn modelId="{DC7532FB-3FAB-4103-A3CA-C038F5870F9D}" type="presParOf" srcId="{3C3FF049-E084-49BB-9FB0-074889DC1FAF}" destId="{4628EB07-4F84-4AC7-B5D3-3359F8C911E8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0EA82B-23B5-4DF2-990D-9959FA59490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300AA29-B53E-4EB4-8A0A-9977A725273D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1000" b="1" dirty="0">
              <a:solidFill>
                <a:schemeClr val="bg1"/>
              </a:solidFill>
            </a:rPr>
            <a:t>Despacho del Alcalde / Gobernador</a:t>
          </a:r>
          <a:endParaRPr lang="es-CO" sz="1000" b="1" dirty="0">
            <a:solidFill>
              <a:schemeClr val="bg1"/>
            </a:solidFill>
          </a:endParaRPr>
        </a:p>
      </dgm:t>
    </dgm:pt>
    <dgm:pt modelId="{173A8E84-8C7B-4536-B25B-424F33F2761E}" type="parTrans" cxnId="{396E6358-A810-459F-A833-B59796A57D50}">
      <dgm:prSet/>
      <dgm:spPr/>
      <dgm:t>
        <a:bodyPr/>
        <a:lstStyle/>
        <a:p>
          <a:endParaRPr lang="es-CO" sz="1000"/>
        </a:p>
      </dgm:t>
    </dgm:pt>
    <dgm:pt modelId="{5F38654E-F92A-4BE4-AA9D-F3EB6D866D95}" type="sibTrans" cxnId="{396E6358-A810-459F-A833-B59796A57D50}">
      <dgm:prSet/>
      <dgm:spPr/>
      <dgm:t>
        <a:bodyPr/>
        <a:lstStyle/>
        <a:p>
          <a:endParaRPr lang="es-CO" sz="1000"/>
        </a:p>
      </dgm:t>
    </dgm:pt>
    <dgm:pt modelId="{F646CF13-D5A9-49CA-AE26-1DCF76670E89}" type="asst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Oficina Asesora de Planeación</a:t>
          </a:r>
          <a:endParaRPr lang="es-CO" sz="1000" b="1" dirty="0"/>
        </a:p>
      </dgm:t>
    </dgm:pt>
    <dgm:pt modelId="{528A73FD-A6DA-43C8-842F-863A586DE188}" type="parTrans" cxnId="{9109230C-2F22-4824-8971-EBB5E74EFF05}">
      <dgm:prSet/>
      <dgm:spPr/>
      <dgm:t>
        <a:bodyPr/>
        <a:lstStyle/>
        <a:p>
          <a:endParaRPr lang="es-CO" sz="1000"/>
        </a:p>
      </dgm:t>
    </dgm:pt>
    <dgm:pt modelId="{9DC4136C-9C18-472A-8D5F-CDC89F43E4FC}" type="sibTrans" cxnId="{9109230C-2F22-4824-8971-EBB5E74EFF05}">
      <dgm:prSet/>
      <dgm:spPr/>
      <dgm:t>
        <a:bodyPr/>
        <a:lstStyle/>
        <a:p>
          <a:endParaRPr lang="es-CO" sz="1000"/>
        </a:p>
      </dgm:t>
    </dgm:pt>
    <dgm:pt modelId="{172A1C11-F535-4053-A9A8-A615178536EC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</a:t>
          </a:r>
          <a:endParaRPr lang="es-CO" sz="1000" b="1" dirty="0"/>
        </a:p>
      </dgm:t>
    </dgm:pt>
    <dgm:pt modelId="{C2A4B6DF-5C03-4D95-B70D-C6A895FEB53F}" type="parTrans" cxnId="{CB0CB06E-81A2-4A03-8D37-3A0EEF53EDCE}">
      <dgm:prSet/>
      <dgm:spPr/>
      <dgm:t>
        <a:bodyPr/>
        <a:lstStyle/>
        <a:p>
          <a:endParaRPr lang="es-CO" sz="1000"/>
        </a:p>
      </dgm:t>
    </dgm:pt>
    <dgm:pt modelId="{B5924078-84D8-4587-A069-63884E7B4475}" type="sibTrans" cxnId="{CB0CB06E-81A2-4A03-8D37-3A0EEF53EDCE}">
      <dgm:prSet/>
      <dgm:spPr/>
      <dgm:t>
        <a:bodyPr/>
        <a:lstStyle/>
        <a:p>
          <a:endParaRPr lang="es-CO" sz="1000"/>
        </a:p>
      </dgm:t>
    </dgm:pt>
    <dgm:pt modelId="{7E6DF848-102F-4488-AECF-C934A1754A4F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</a:t>
          </a:r>
          <a:endParaRPr lang="es-CO" sz="1000" b="1" dirty="0"/>
        </a:p>
      </dgm:t>
    </dgm:pt>
    <dgm:pt modelId="{D64D1A1E-4D47-4A78-BDED-2F87393C0554}" type="parTrans" cxnId="{963CB672-586D-4586-AE21-60548E1560F0}">
      <dgm:prSet/>
      <dgm:spPr/>
      <dgm:t>
        <a:bodyPr/>
        <a:lstStyle/>
        <a:p>
          <a:endParaRPr lang="es-CO" sz="1000"/>
        </a:p>
      </dgm:t>
    </dgm:pt>
    <dgm:pt modelId="{CCA39F21-21C6-40F2-941A-158201229EC0}" type="sibTrans" cxnId="{963CB672-586D-4586-AE21-60548E1560F0}">
      <dgm:prSet/>
      <dgm:spPr/>
      <dgm:t>
        <a:bodyPr/>
        <a:lstStyle/>
        <a:p>
          <a:endParaRPr lang="es-CO" sz="1000"/>
        </a:p>
      </dgm:t>
    </dgm:pt>
    <dgm:pt modelId="{C037EB28-40F7-4F6E-99E4-37794A01B7D5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</a:t>
          </a:r>
          <a:endParaRPr lang="es-CO" sz="1000" b="1" dirty="0"/>
        </a:p>
      </dgm:t>
    </dgm:pt>
    <dgm:pt modelId="{7073D191-8A3F-4F90-87D3-6E439D0E9AD4}" type="parTrans" cxnId="{23C4B225-1403-4EEC-872A-550A0A427B13}">
      <dgm:prSet/>
      <dgm:spPr/>
      <dgm:t>
        <a:bodyPr/>
        <a:lstStyle/>
        <a:p>
          <a:endParaRPr lang="es-CO" sz="1000"/>
        </a:p>
      </dgm:t>
    </dgm:pt>
    <dgm:pt modelId="{C67E11D1-E3CC-40B3-8799-5DFEFC48A5B8}" type="sibTrans" cxnId="{23C4B225-1403-4EEC-872A-550A0A427B13}">
      <dgm:prSet/>
      <dgm:spPr/>
      <dgm:t>
        <a:bodyPr/>
        <a:lstStyle/>
        <a:p>
          <a:endParaRPr lang="es-CO" sz="1000"/>
        </a:p>
      </dgm:t>
    </dgm:pt>
    <dgm:pt modelId="{A32F1050-046C-48A6-891C-BE37508274E2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ES" sz="1000" b="1" dirty="0"/>
            <a:t>Grupo de Gerencia de Proyectos PDET</a:t>
          </a:r>
          <a:endParaRPr lang="es-CO" sz="1000" b="1" dirty="0"/>
        </a:p>
      </dgm:t>
    </dgm:pt>
    <dgm:pt modelId="{2E188441-95F5-4326-A1F4-DBA9807FCA0C}" type="parTrans" cxnId="{2535FACA-7A7C-42FB-AA23-A35E704388C5}">
      <dgm:prSet/>
      <dgm:spPr/>
      <dgm:t>
        <a:bodyPr/>
        <a:lstStyle/>
        <a:p>
          <a:endParaRPr lang="es-CO"/>
        </a:p>
      </dgm:t>
    </dgm:pt>
    <dgm:pt modelId="{B67DAF96-8603-4DAD-8A45-AF19DA5C2EEF}" type="sibTrans" cxnId="{2535FACA-7A7C-42FB-AA23-A35E704388C5}">
      <dgm:prSet/>
      <dgm:spPr/>
      <dgm:t>
        <a:bodyPr/>
        <a:lstStyle/>
        <a:p>
          <a:endParaRPr lang="es-CO"/>
        </a:p>
      </dgm:t>
    </dgm:pt>
    <dgm:pt modelId="{7B620861-1F43-410A-BE93-B13D51C30125}" type="pres">
      <dgm:prSet presAssocID="{220EA82B-23B5-4DF2-990D-9959FA5949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58A3B37-443E-422A-B036-8E160F63422F}" type="pres">
      <dgm:prSet presAssocID="{9300AA29-B53E-4EB4-8A0A-9977A725273D}" presName="hierRoot1" presStyleCnt="0">
        <dgm:presLayoutVars>
          <dgm:hierBranch val="init"/>
        </dgm:presLayoutVars>
      </dgm:prSet>
      <dgm:spPr/>
    </dgm:pt>
    <dgm:pt modelId="{6111D6F9-ABDE-405C-8D66-435E33AF6E3F}" type="pres">
      <dgm:prSet presAssocID="{9300AA29-B53E-4EB4-8A0A-9977A725273D}" presName="rootComposite1" presStyleCnt="0"/>
      <dgm:spPr/>
    </dgm:pt>
    <dgm:pt modelId="{5A925194-EC85-4B3B-B4DF-F7B242397DB1}" type="pres">
      <dgm:prSet presAssocID="{9300AA29-B53E-4EB4-8A0A-9977A725273D}" presName="rootText1" presStyleLbl="node0" presStyleIdx="0" presStyleCnt="1" custScaleX="123306">
        <dgm:presLayoutVars>
          <dgm:chPref val="3"/>
        </dgm:presLayoutVars>
      </dgm:prSet>
      <dgm:spPr/>
    </dgm:pt>
    <dgm:pt modelId="{50A05422-D711-4175-8EF9-8032DD941E7B}" type="pres">
      <dgm:prSet presAssocID="{9300AA29-B53E-4EB4-8A0A-9977A725273D}" presName="rootConnector1" presStyleLbl="node1" presStyleIdx="0" presStyleCnt="0"/>
      <dgm:spPr/>
    </dgm:pt>
    <dgm:pt modelId="{81F33D6E-7550-4417-BAEE-A4E13321F37B}" type="pres">
      <dgm:prSet presAssocID="{9300AA29-B53E-4EB4-8A0A-9977A725273D}" presName="hierChild2" presStyleCnt="0"/>
      <dgm:spPr/>
    </dgm:pt>
    <dgm:pt modelId="{B76C2DA2-3F98-4328-8482-53908F2CA09D}" type="pres">
      <dgm:prSet presAssocID="{C2A4B6DF-5C03-4D95-B70D-C6A895FEB53F}" presName="Name37" presStyleLbl="parChTrans1D2" presStyleIdx="0" presStyleCnt="4"/>
      <dgm:spPr/>
    </dgm:pt>
    <dgm:pt modelId="{D4B3CD39-9DD5-4239-9D93-EC32FF4F3F89}" type="pres">
      <dgm:prSet presAssocID="{172A1C11-F535-4053-A9A8-A615178536EC}" presName="hierRoot2" presStyleCnt="0">
        <dgm:presLayoutVars>
          <dgm:hierBranch val="init"/>
        </dgm:presLayoutVars>
      </dgm:prSet>
      <dgm:spPr/>
    </dgm:pt>
    <dgm:pt modelId="{437E5548-42DE-4FC8-94E7-FB9553C04E41}" type="pres">
      <dgm:prSet presAssocID="{172A1C11-F535-4053-A9A8-A615178536EC}" presName="rootComposite" presStyleCnt="0"/>
      <dgm:spPr/>
    </dgm:pt>
    <dgm:pt modelId="{1CD4A746-52C9-453C-9F76-13D89BE0A867}" type="pres">
      <dgm:prSet presAssocID="{172A1C11-F535-4053-A9A8-A615178536EC}" presName="rootText" presStyleLbl="node2" presStyleIdx="0" presStyleCnt="3">
        <dgm:presLayoutVars>
          <dgm:chPref val="3"/>
        </dgm:presLayoutVars>
      </dgm:prSet>
      <dgm:spPr/>
    </dgm:pt>
    <dgm:pt modelId="{0C72E06B-07D7-4432-99AE-9F626EF4AA0F}" type="pres">
      <dgm:prSet presAssocID="{172A1C11-F535-4053-A9A8-A615178536EC}" presName="rootConnector" presStyleLbl="node2" presStyleIdx="0" presStyleCnt="3"/>
      <dgm:spPr/>
    </dgm:pt>
    <dgm:pt modelId="{9B20095F-E54E-4CCA-882D-06872BF391A4}" type="pres">
      <dgm:prSet presAssocID="{172A1C11-F535-4053-A9A8-A615178536EC}" presName="hierChild4" presStyleCnt="0"/>
      <dgm:spPr/>
    </dgm:pt>
    <dgm:pt modelId="{C207AB5A-3665-4999-838C-17ABD1AFE6E8}" type="pres">
      <dgm:prSet presAssocID="{172A1C11-F535-4053-A9A8-A615178536EC}" presName="hierChild5" presStyleCnt="0"/>
      <dgm:spPr/>
    </dgm:pt>
    <dgm:pt modelId="{0681D8AE-1099-466C-878E-8A927F3DD659}" type="pres">
      <dgm:prSet presAssocID="{D64D1A1E-4D47-4A78-BDED-2F87393C0554}" presName="Name37" presStyleLbl="parChTrans1D2" presStyleIdx="1" presStyleCnt="4"/>
      <dgm:spPr/>
    </dgm:pt>
    <dgm:pt modelId="{0A9F7134-D18C-47CB-A691-3B321450ED72}" type="pres">
      <dgm:prSet presAssocID="{7E6DF848-102F-4488-AECF-C934A1754A4F}" presName="hierRoot2" presStyleCnt="0">
        <dgm:presLayoutVars>
          <dgm:hierBranch val="init"/>
        </dgm:presLayoutVars>
      </dgm:prSet>
      <dgm:spPr/>
    </dgm:pt>
    <dgm:pt modelId="{B646D9BC-8554-4D8A-89B3-15F1681717E5}" type="pres">
      <dgm:prSet presAssocID="{7E6DF848-102F-4488-AECF-C934A1754A4F}" presName="rootComposite" presStyleCnt="0"/>
      <dgm:spPr/>
    </dgm:pt>
    <dgm:pt modelId="{D7950565-1A05-4A8C-8429-9682E35EF5BF}" type="pres">
      <dgm:prSet presAssocID="{7E6DF848-102F-4488-AECF-C934A1754A4F}" presName="rootText" presStyleLbl="node2" presStyleIdx="1" presStyleCnt="3">
        <dgm:presLayoutVars>
          <dgm:chPref val="3"/>
        </dgm:presLayoutVars>
      </dgm:prSet>
      <dgm:spPr/>
    </dgm:pt>
    <dgm:pt modelId="{B37F8282-5574-4895-8AFE-F82C948C7A41}" type="pres">
      <dgm:prSet presAssocID="{7E6DF848-102F-4488-AECF-C934A1754A4F}" presName="rootConnector" presStyleLbl="node2" presStyleIdx="1" presStyleCnt="3"/>
      <dgm:spPr/>
    </dgm:pt>
    <dgm:pt modelId="{1ABA464D-DDBE-4C2B-9EA6-3F829E975643}" type="pres">
      <dgm:prSet presAssocID="{7E6DF848-102F-4488-AECF-C934A1754A4F}" presName="hierChild4" presStyleCnt="0"/>
      <dgm:spPr/>
    </dgm:pt>
    <dgm:pt modelId="{39AFF71E-4A9D-42B1-B1BE-D69195129070}" type="pres">
      <dgm:prSet presAssocID="{7E6DF848-102F-4488-AECF-C934A1754A4F}" presName="hierChild5" presStyleCnt="0"/>
      <dgm:spPr/>
    </dgm:pt>
    <dgm:pt modelId="{6F2D0800-9CD9-4BEC-9353-53EFC57DAC70}" type="pres">
      <dgm:prSet presAssocID="{7073D191-8A3F-4F90-87D3-6E439D0E9AD4}" presName="Name37" presStyleLbl="parChTrans1D2" presStyleIdx="2" presStyleCnt="4"/>
      <dgm:spPr/>
    </dgm:pt>
    <dgm:pt modelId="{2BC9A100-71D1-4DEA-9D70-116EF1927018}" type="pres">
      <dgm:prSet presAssocID="{C037EB28-40F7-4F6E-99E4-37794A01B7D5}" presName="hierRoot2" presStyleCnt="0">
        <dgm:presLayoutVars>
          <dgm:hierBranch val="init"/>
        </dgm:presLayoutVars>
      </dgm:prSet>
      <dgm:spPr/>
    </dgm:pt>
    <dgm:pt modelId="{BEC14872-09D8-41EC-AF85-5A1C81B685B5}" type="pres">
      <dgm:prSet presAssocID="{C037EB28-40F7-4F6E-99E4-37794A01B7D5}" presName="rootComposite" presStyleCnt="0"/>
      <dgm:spPr/>
    </dgm:pt>
    <dgm:pt modelId="{E1622876-411E-4678-8DBF-522912AB9798}" type="pres">
      <dgm:prSet presAssocID="{C037EB28-40F7-4F6E-99E4-37794A01B7D5}" presName="rootText" presStyleLbl="node2" presStyleIdx="2" presStyleCnt="3">
        <dgm:presLayoutVars>
          <dgm:chPref val="3"/>
        </dgm:presLayoutVars>
      </dgm:prSet>
      <dgm:spPr/>
    </dgm:pt>
    <dgm:pt modelId="{165D16A2-F2C8-4478-8F19-1F54B44FCB1C}" type="pres">
      <dgm:prSet presAssocID="{C037EB28-40F7-4F6E-99E4-37794A01B7D5}" presName="rootConnector" presStyleLbl="node2" presStyleIdx="2" presStyleCnt="3"/>
      <dgm:spPr/>
    </dgm:pt>
    <dgm:pt modelId="{D7A2CED9-4B34-4E58-AB03-4A24A71E5ED0}" type="pres">
      <dgm:prSet presAssocID="{C037EB28-40F7-4F6E-99E4-37794A01B7D5}" presName="hierChild4" presStyleCnt="0"/>
      <dgm:spPr/>
    </dgm:pt>
    <dgm:pt modelId="{B77FCCFA-C43D-4787-B085-108157A36028}" type="pres">
      <dgm:prSet presAssocID="{C037EB28-40F7-4F6E-99E4-37794A01B7D5}" presName="hierChild5" presStyleCnt="0"/>
      <dgm:spPr/>
    </dgm:pt>
    <dgm:pt modelId="{99A8E540-DF39-4471-A6F8-026677614928}" type="pres">
      <dgm:prSet presAssocID="{9300AA29-B53E-4EB4-8A0A-9977A725273D}" presName="hierChild3" presStyleCnt="0"/>
      <dgm:spPr/>
    </dgm:pt>
    <dgm:pt modelId="{1F8FDAC6-F22A-4C54-8EFD-AB1FC18768A0}" type="pres">
      <dgm:prSet presAssocID="{528A73FD-A6DA-43C8-842F-863A586DE188}" presName="Name111" presStyleLbl="parChTrans1D2" presStyleIdx="3" presStyleCnt="4"/>
      <dgm:spPr/>
    </dgm:pt>
    <dgm:pt modelId="{8547D8CA-6CA7-462B-BA49-63581299C901}" type="pres">
      <dgm:prSet presAssocID="{F646CF13-D5A9-49CA-AE26-1DCF76670E89}" presName="hierRoot3" presStyleCnt="0">
        <dgm:presLayoutVars>
          <dgm:hierBranch val="init"/>
        </dgm:presLayoutVars>
      </dgm:prSet>
      <dgm:spPr/>
    </dgm:pt>
    <dgm:pt modelId="{C3B07D37-0765-4E65-B434-894F9DEF8DE2}" type="pres">
      <dgm:prSet presAssocID="{F646CF13-D5A9-49CA-AE26-1DCF76670E89}" presName="rootComposite3" presStyleCnt="0"/>
      <dgm:spPr/>
    </dgm:pt>
    <dgm:pt modelId="{5EE3E209-DB4C-4E7B-95C7-5A54EB774789}" type="pres">
      <dgm:prSet presAssocID="{F646CF13-D5A9-49CA-AE26-1DCF76670E89}" presName="rootText3" presStyleLbl="asst1" presStyleIdx="0" presStyleCnt="1">
        <dgm:presLayoutVars>
          <dgm:chPref val="3"/>
        </dgm:presLayoutVars>
      </dgm:prSet>
      <dgm:spPr/>
    </dgm:pt>
    <dgm:pt modelId="{7EA1F0FE-F7AC-4F18-9D4E-D336ECE85FE8}" type="pres">
      <dgm:prSet presAssocID="{F646CF13-D5A9-49CA-AE26-1DCF76670E89}" presName="rootConnector3" presStyleLbl="asst1" presStyleIdx="0" presStyleCnt="1"/>
      <dgm:spPr/>
    </dgm:pt>
    <dgm:pt modelId="{0DE1E175-6882-4060-868A-2D81F62690DE}" type="pres">
      <dgm:prSet presAssocID="{F646CF13-D5A9-49CA-AE26-1DCF76670E89}" presName="hierChild6" presStyleCnt="0"/>
      <dgm:spPr/>
    </dgm:pt>
    <dgm:pt modelId="{2A94C356-8F4A-429E-AA47-C1F029E63042}" type="pres">
      <dgm:prSet presAssocID="{2E188441-95F5-4326-A1F4-DBA9807FCA0C}" presName="Name37" presStyleLbl="parChTrans1D3" presStyleIdx="0" presStyleCnt="1"/>
      <dgm:spPr/>
    </dgm:pt>
    <dgm:pt modelId="{88A37F67-839D-4BB2-AB7B-80F7FCA66267}" type="pres">
      <dgm:prSet presAssocID="{A32F1050-046C-48A6-891C-BE37508274E2}" presName="hierRoot2" presStyleCnt="0">
        <dgm:presLayoutVars>
          <dgm:hierBranch val="init"/>
        </dgm:presLayoutVars>
      </dgm:prSet>
      <dgm:spPr/>
    </dgm:pt>
    <dgm:pt modelId="{A7E851E4-6F17-43F3-9189-BA004DA72E82}" type="pres">
      <dgm:prSet presAssocID="{A32F1050-046C-48A6-891C-BE37508274E2}" presName="rootComposite" presStyleCnt="0"/>
      <dgm:spPr/>
    </dgm:pt>
    <dgm:pt modelId="{697E52F7-0CC6-4B41-B911-05C94F7E213C}" type="pres">
      <dgm:prSet presAssocID="{A32F1050-046C-48A6-891C-BE37508274E2}" presName="rootText" presStyleLbl="node3" presStyleIdx="0" presStyleCnt="1" custScaleX="113131">
        <dgm:presLayoutVars>
          <dgm:chPref val="3"/>
        </dgm:presLayoutVars>
      </dgm:prSet>
      <dgm:spPr/>
    </dgm:pt>
    <dgm:pt modelId="{3F5C7563-AD93-407C-9C01-A32157B6B412}" type="pres">
      <dgm:prSet presAssocID="{A32F1050-046C-48A6-891C-BE37508274E2}" presName="rootConnector" presStyleLbl="node3" presStyleIdx="0" presStyleCnt="1"/>
      <dgm:spPr/>
    </dgm:pt>
    <dgm:pt modelId="{93DDE59D-A8A6-472C-8E5F-E5B01B8DC9F3}" type="pres">
      <dgm:prSet presAssocID="{A32F1050-046C-48A6-891C-BE37508274E2}" presName="hierChild4" presStyleCnt="0"/>
      <dgm:spPr/>
    </dgm:pt>
    <dgm:pt modelId="{FB705073-AD6F-4C90-BB0B-843E3D269FEF}" type="pres">
      <dgm:prSet presAssocID="{A32F1050-046C-48A6-891C-BE37508274E2}" presName="hierChild5" presStyleCnt="0"/>
      <dgm:spPr/>
    </dgm:pt>
    <dgm:pt modelId="{649AA3E6-D92A-4015-B976-E351B5C9F76D}" type="pres">
      <dgm:prSet presAssocID="{F646CF13-D5A9-49CA-AE26-1DCF76670E89}" presName="hierChild7" presStyleCnt="0"/>
      <dgm:spPr/>
    </dgm:pt>
  </dgm:ptLst>
  <dgm:cxnLst>
    <dgm:cxn modelId="{9109230C-2F22-4824-8971-EBB5E74EFF05}" srcId="{9300AA29-B53E-4EB4-8A0A-9977A725273D}" destId="{F646CF13-D5A9-49CA-AE26-1DCF76670E89}" srcOrd="0" destOrd="0" parTransId="{528A73FD-A6DA-43C8-842F-863A586DE188}" sibTransId="{9DC4136C-9C18-472A-8D5F-CDC89F43E4FC}"/>
    <dgm:cxn modelId="{58B51F10-E434-4713-88DB-025F34B0FA59}" type="presOf" srcId="{9300AA29-B53E-4EB4-8A0A-9977A725273D}" destId="{50A05422-D711-4175-8EF9-8032DD941E7B}" srcOrd="1" destOrd="0" presId="urn:microsoft.com/office/officeart/2005/8/layout/orgChart1"/>
    <dgm:cxn modelId="{8C7C4512-F6A8-4DE7-9464-9705B76DC4B3}" type="presOf" srcId="{172A1C11-F535-4053-A9A8-A615178536EC}" destId="{1CD4A746-52C9-453C-9F76-13D89BE0A867}" srcOrd="0" destOrd="0" presId="urn:microsoft.com/office/officeart/2005/8/layout/orgChart1"/>
    <dgm:cxn modelId="{4AA85022-4B64-4722-989C-41A5951A56A3}" type="presOf" srcId="{A32F1050-046C-48A6-891C-BE37508274E2}" destId="{697E52F7-0CC6-4B41-B911-05C94F7E213C}" srcOrd="0" destOrd="0" presId="urn:microsoft.com/office/officeart/2005/8/layout/orgChart1"/>
    <dgm:cxn modelId="{23C4B225-1403-4EEC-872A-550A0A427B13}" srcId="{9300AA29-B53E-4EB4-8A0A-9977A725273D}" destId="{C037EB28-40F7-4F6E-99E4-37794A01B7D5}" srcOrd="3" destOrd="0" parTransId="{7073D191-8A3F-4F90-87D3-6E439D0E9AD4}" sibTransId="{C67E11D1-E3CC-40B3-8799-5DFEFC48A5B8}"/>
    <dgm:cxn modelId="{7E89C928-F359-4B75-AD1B-446E80050DE8}" type="presOf" srcId="{C037EB28-40F7-4F6E-99E4-37794A01B7D5}" destId="{165D16A2-F2C8-4478-8F19-1F54B44FCB1C}" srcOrd="1" destOrd="0" presId="urn:microsoft.com/office/officeart/2005/8/layout/orgChart1"/>
    <dgm:cxn modelId="{01FC6C32-9859-4F4C-A809-44601937EBC4}" type="presOf" srcId="{7E6DF848-102F-4488-AECF-C934A1754A4F}" destId="{D7950565-1A05-4A8C-8429-9682E35EF5BF}" srcOrd="0" destOrd="0" presId="urn:microsoft.com/office/officeart/2005/8/layout/orgChart1"/>
    <dgm:cxn modelId="{46F9905E-32C0-4ABE-BB76-D7659A07EB0A}" type="presOf" srcId="{C037EB28-40F7-4F6E-99E4-37794A01B7D5}" destId="{E1622876-411E-4678-8DBF-522912AB9798}" srcOrd="0" destOrd="0" presId="urn:microsoft.com/office/officeart/2005/8/layout/orgChart1"/>
    <dgm:cxn modelId="{9138115F-5A53-45DC-BF0B-731C6C9018E4}" type="presOf" srcId="{D64D1A1E-4D47-4A78-BDED-2F87393C0554}" destId="{0681D8AE-1099-466C-878E-8A927F3DD659}" srcOrd="0" destOrd="0" presId="urn:microsoft.com/office/officeart/2005/8/layout/orgChart1"/>
    <dgm:cxn modelId="{F18A4444-C38F-4904-8FD7-04DFADC6448D}" type="presOf" srcId="{A32F1050-046C-48A6-891C-BE37508274E2}" destId="{3F5C7563-AD93-407C-9C01-A32157B6B412}" srcOrd="1" destOrd="0" presId="urn:microsoft.com/office/officeart/2005/8/layout/orgChart1"/>
    <dgm:cxn modelId="{D8F90B4A-C3A0-4D5F-890B-D6CE38587002}" type="presOf" srcId="{7073D191-8A3F-4F90-87D3-6E439D0E9AD4}" destId="{6F2D0800-9CD9-4BEC-9353-53EFC57DAC70}" srcOrd="0" destOrd="0" presId="urn:microsoft.com/office/officeart/2005/8/layout/orgChart1"/>
    <dgm:cxn modelId="{CB0CB06E-81A2-4A03-8D37-3A0EEF53EDCE}" srcId="{9300AA29-B53E-4EB4-8A0A-9977A725273D}" destId="{172A1C11-F535-4053-A9A8-A615178536EC}" srcOrd="1" destOrd="0" parTransId="{C2A4B6DF-5C03-4D95-B70D-C6A895FEB53F}" sibTransId="{B5924078-84D8-4587-A069-63884E7B4475}"/>
    <dgm:cxn modelId="{963CB672-586D-4586-AE21-60548E1560F0}" srcId="{9300AA29-B53E-4EB4-8A0A-9977A725273D}" destId="{7E6DF848-102F-4488-AECF-C934A1754A4F}" srcOrd="2" destOrd="0" parTransId="{D64D1A1E-4D47-4A78-BDED-2F87393C0554}" sibTransId="{CCA39F21-21C6-40F2-941A-158201229EC0}"/>
    <dgm:cxn modelId="{396E6358-A810-459F-A833-B59796A57D50}" srcId="{220EA82B-23B5-4DF2-990D-9959FA59490F}" destId="{9300AA29-B53E-4EB4-8A0A-9977A725273D}" srcOrd="0" destOrd="0" parTransId="{173A8E84-8C7B-4536-B25B-424F33F2761E}" sibTransId="{5F38654E-F92A-4BE4-AA9D-F3EB6D866D95}"/>
    <dgm:cxn modelId="{0C1AFDA0-9C2B-460A-BC22-9001B915346D}" type="presOf" srcId="{528A73FD-A6DA-43C8-842F-863A586DE188}" destId="{1F8FDAC6-F22A-4C54-8EFD-AB1FC18768A0}" srcOrd="0" destOrd="0" presId="urn:microsoft.com/office/officeart/2005/8/layout/orgChart1"/>
    <dgm:cxn modelId="{393B0DB3-3F14-45DE-9653-8F0E46E6CCA4}" type="presOf" srcId="{C2A4B6DF-5C03-4D95-B70D-C6A895FEB53F}" destId="{B76C2DA2-3F98-4328-8482-53908F2CA09D}" srcOrd="0" destOrd="0" presId="urn:microsoft.com/office/officeart/2005/8/layout/orgChart1"/>
    <dgm:cxn modelId="{FDFD74B6-4DFD-4A1A-846F-AA5F62A7C062}" type="presOf" srcId="{F646CF13-D5A9-49CA-AE26-1DCF76670E89}" destId="{5EE3E209-DB4C-4E7B-95C7-5A54EB774789}" srcOrd="0" destOrd="0" presId="urn:microsoft.com/office/officeart/2005/8/layout/orgChart1"/>
    <dgm:cxn modelId="{6DA148C7-0133-4988-9BD8-035EA2E34C9C}" type="presOf" srcId="{9300AA29-B53E-4EB4-8A0A-9977A725273D}" destId="{5A925194-EC85-4B3B-B4DF-F7B242397DB1}" srcOrd="0" destOrd="0" presId="urn:microsoft.com/office/officeart/2005/8/layout/orgChart1"/>
    <dgm:cxn modelId="{2535FACA-7A7C-42FB-AA23-A35E704388C5}" srcId="{F646CF13-D5A9-49CA-AE26-1DCF76670E89}" destId="{A32F1050-046C-48A6-891C-BE37508274E2}" srcOrd="0" destOrd="0" parTransId="{2E188441-95F5-4326-A1F4-DBA9807FCA0C}" sibTransId="{B67DAF96-8603-4DAD-8A45-AF19DA5C2EEF}"/>
    <dgm:cxn modelId="{45EFBCD5-B12C-4280-B1AA-5F4AA0D37027}" type="presOf" srcId="{F646CF13-D5A9-49CA-AE26-1DCF76670E89}" destId="{7EA1F0FE-F7AC-4F18-9D4E-D336ECE85FE8}" srcOrd="1" destOrd="0" presId="urn:microsoft.com/office/officeart/2005/8/layout/orgChart1"/>
    <dgm:cxn modelId="{CA9D72DF-E6DB-4ECD-A54B-6D773EEDCFB1}" type="presOf" srcId="{2E188441-95F5-4326-A1F4-DBA9807FCA0C}" destId="{2A94C356-8F4A-429E-AA47-C1F029E63042}" srcOrd="0" destOrd="0" presId="urn:microsoft.com/office/officeart/2005/8/layout/orgChart1"/>
    <dgm:cxn modelId="{F9AA86E7-EBCA-432F-8AAB-0C77C74B822D}" type="presOf" srcId="{220EA82B-23B5-4DF2-990D-9959FA59490F}" destId="{7B620861-1F43-410A-BE93-B13D51C30125}" srcOrd="0" destOrd="0" presId="urn:microsoft.com/office/officeart/2005/8/layout/orgChart1"/>
    <dgm:cxn modelId="{ABFEECF0-7B8D-4082-A60A-977F51FF2922}" type="presOf" srcId="{7E6DF848-102F-4488-AECF-C934A1754A4F}" destId="{B37F8282-5574-4895-8AFE-F82C948C7A41}" srcOrd="1" destOrd="0" presId="urn:microsoft.com/office/officeart/2005/8/layout/orgChart1"/>
    <dgm:cxn modelId="{42BF40F3-12CA-474F-AC40-C121E447608A}" type="presOf" srcId="{172A1C11-F535-4053-A9A8-A615178536EC}" destId="{0C72E06B-07D7-4432-99AE-9F626EF4AA0F}" srcOrd="1" destOrd="0" presId="urn:microsoft.com/office/officeart/2005/8/layout/orgChart1"/>
    <dgm:cxn modelId="{8596D1E6-6734-45AB-9771-3A3BF281AE41}" type="presParOf" srcId="{7B620861-1F43-410A-BE93-B13D51C30125}" destId="{B58A3B37-443E-422A-B036-8E160F63422F}" srcOrd="0" destOrd="0" presId="urn:microsoft.com/office/officeart/2005/8/layout/orgChart1"/>
    <dgm:cxn modelId="{7E6FDE3A-FF15-4711-932F-4B371C48DA84}" type="presParOf" srcId="{B58A3B37-443E-422A-B036-8E160F63422F}" destId="{6111D6F9-ABDE-405C-8D66-435E33AF6E3F}" srcOrd="0" destOrd="0" presId="urn:microsoft.com/office/officeart/2005/8/layout/orgChart1"/>
    <dgm:cxn modelId="{B83F6191-7425-44DA-918A-028BE76EFA7A}" type="presParOf" srcId="{6111D6F9-ABDE-405C-8D66-435E33AF6E3F}" destId="{5A925194-EC85-4B3B-B4DF-F7B242397DB1}" srcOrd="0" destOrd="0" presId="urn:microsoft.com/office/officeart/2005/8/layout/orgChart1"/>
    <dgm:cxn modelId="{34412553-13CB-419B-9E35-D820DC49263B}" type="presParOf" srcId="{6111D6F9-ABDE-405C-8D66-435E33AF6E3F}" destId="{50A05422-D711-4175-8EF9-8032DD941E7B}" srcOrd="1" destOrd="0" presId="urn:microsoft.com/office/officeart/2005/8/layout/orgChart1"/>
    <dgm:cxn modelId="{5CFF9704-F522-4B34-9DFD-4A9DE8AE6E45}" type="presParOf" srcId="{B58A3B37-443E-422A-B036-8E160F63422F}" destId="{81F33D6E-7550-4417-BAEE-A4E13321F37B}" srcOrd="1" destOrd="0" presId="urn:microsoft.com/office/officeart/2005/8/layout/orgChart1"/>
    <dgm:cxn modelId="{BDE3E442-49F2-452B-8879-77E6012C636E}" type="presParOf" srcId="{81F33D6E-7550-4417-BAEE-A4E13321F37B}" destId="{B76C2DA2-3F98-4328-8482-53908F2CA09D}" srcOrd="0" destOrd="0" presId="urn:microsoft.com/office/officeart/2005/8/layout/orgChart1"/>
    <dgm:cxn modelId="{4083BDB6-FDD2-4450-8518-E8411F9E4E17}" type="presParOf" srcId="{81F33D6E-7550-4417-BAEE-A4E13321F37B}" destId="{D4B3CD39-9DD5-4239-9D93-EC32FF4F3F89}" srcOrd="1" destOrd="0" presId="urn:microsoft.com/office/officeart/2005/8/layout/orgChart1"/>
    <dgm:cxn modelId="{EFEF3D35-7E85-4C48-B9F3-7E9447022A19}" type="presParOf" srcId="{D4B3CD39-9DD5-4239-9D93-EC32FF4F3F89}" destId="{437E5548-42DE-4FC8-94E7-FB9553C04E41}" srcOrd="0" destOrd="0" presId="urn:microsoft.com/office/officeart/2005/8/layout/orgChart1"/>
    <dgm:cxn modelId="{69545E44-1D69-4919-9B7C-48FB1742CA35}" type="presParOf" srcId="{437E5548-42DE-4FC8-94E7-FB9553C04E41}" destId="{1CD4A746-52C9-453C-9F76-13D89BE0A867}" srcOrd="0" destOrd="0" presId="urn:microsoft.com/office/officeart/2005/8/layout/orgChart1"/>
    <dgm:cxn modelId="{6DB63FB5-99CF-4955-9E11-811EB03FB6DA}" type="presParOf" srcId="{437E5548-42DE-4FC8-94E7-FB9553C04E41}" destId="{0C72E06B-07D7-4432-99AE-9F626EF4AA0F}" srcOrd="1" destOrd="0" presId="urn:microsoft.com/office/officeart/2005/8/layout/orgChart1"/>
    <dgm:cxn modelId="{C4BD9021-2B62-4A96-9285-16BA372A1BF1}" type="presParOf" srcId="{D4B3CD39-9DD5-4239-9D93-EC32FF4F3F89}" destId="{9B20095F-E54E-4CCA-882D-06872BF391A4}" srcOrd="1" destOrd="0" presId="urn:microsoft.com/office/officeart/2005/8/layout/orgChart1"/>
    <dgm:cxn modelId="{EA10BC13-5F39-4A6B-9B07-F53129B40948}" type="presParOf" srcId="{D4B3CD39-9DD5-4239-9D93-EC32FF4F3F89}" destId="{C207AB5A-3665-4999-838C-17ABD1AFE6E8}" srcOrd="2" destOrd="0" presId="urn:microsoft.com/office/officeart/2005/8/layout/orgChart1"/>
    <dgm:cxn modelId="{629C3667-2B24-4745-A93E-DA6EB5F8F001}" type="presParOf" srcId="{81F33D6E-7550-4417-BAEE-A4E13321F37B}" destId="{0681D8AE-1099-466C-878E-8A927F3DD659}" srcOrd="2" destOrd="0" presId="urn:microsoft.com/office/officeart/2005/8/layout/orgChart1"/>
    <dgm:cxn modelId="{9C905CD5-ECB3-4D21-9DA6-2C61DAED9E11}" type="presParOf" srcId="{81F33D6E-7550-4417-BAEE-A4E13321F37B}" destId="{0A9F7134-D18C-47CB-A691-3B321450ED72}" srcOrd="3" destOrd="0" presId="urn:microsoft.com/office/officeart/2005/8/layout/orgChart1"/>
    <dgm:cxn modelId="{7834ED0F-D849-4C4D-991E-432A0E14D8D9}" type="presParOf" srcId="{0A9F7134-D18C-47CB-A691-3B321450ED72}" destId="{B646D9BC-8554-4D8A-89B3-15F1681717E5}" srcOrd="0" destOrd="0" presId="urn:microsoft.com/office/officeart/2005/8/layout/orgChart1"/>
    <dgm:cxn modelId="{2A6D2110-01F1-41E8-955F-27648398D48F}" type="presParOf" srcId="{B646D9BC-8554-4D8A-89B3-15F1681717E5}" destId="{D7950565-1A05-4A8C-8429-9682E35EF5BF}" srcOrd="0" destOrd="0" presId="urn:microsoft.com/office/officeart/2005/8/layout/orgChart1"/>
    <dgm:cxn modelId="{C9883FE3-3508-4DA7-A7BA-59C4DE288E44}" type="presParOf" srcId="{B646D9BC-8554-4D8A-89B3-15F1681717E5}" destId="{B37F8282-5574-4895-8AFE-F82C948C7A41}" srcOrd="1" destOrd="0" presId="urn:microsoft.com/office/officeart/2005/8/layout/orgChart1"/>
    <dgm:cxn modelId="{B84C2056-FD8E-4345-A831-82AE3E71E4BE}" type="presParOf" srcId="{0A9F7134-D18C-47CB-A691-3B321450ED72}" destId="{1ABA464D-DDBE-4C2B-9EA6-3F829E975643}" srcOrd="1" destOrd="0" presId="urn:microsoft.com/office/officeart/2005/8/layout/orgChart1"/>
    <dgm:cxn modelId="{238661FA-29E2-45BD-A9BA-22C3371764BB}" type="presParOf" srcId="{0A9F7134-D18C-47CB-A691-3B321450ED72}" destId="{39AFF71E-4A9D-42B1-B1BE-D69195129070}" srcOrd="2" destOrd="0" presId="urn:microsoft.com/office/officeart/2005/8/layout/orgChart1"/>
    <dgm:cxn modelId="{937B838B-F1A2-43F8-9FD6-4A153A1C1152}" type="presParOf" srcId="{81F33D6E-7550-4417-BAEE-A4E13321F37B}" destId="{6F2D0800-9CD9-4BEC-9353-53EFC57DAC70}" srcOrd="4" destOrd="0" presId="urn:microsoft.com/office/officeart/2005/8/layout/orgChart1"/>
    <dgm:cxn modelId="{FF44B653-3CEF-42EF-A3DE-0700767347EB}" type="presParOf" srcId="{81F33D6E-7550-4417-BAEE-A4E13321F37B}" destId="{2BC9A100-71D1-4DEA-9D70-116EF1927018}" srcOrd="5" destOrd="0" presId="urn:microsoft.com/office/officeart/2005/8/layout/orgChart1"/>
    <dgm:cxn modelId="{B6B3E319-05DD-4770-A32B-4BCA07EDBFD5}" type="presParOf" srcId="{2BC9A100-71D1-4DEA-9D70-116EF1927018}" destId="{BEC14872-09D8-41EC-AF85-5A1C81B685B5}" srcOrd="0" destOrd="0" presId="urn:microsoft.com/office/officeart/2005/8/layout/orgChart1"/>
    <dgm:cxn modelId="{16E4860A-61D5-4589-AB4E-46EBC4270D25}" type="presParOf" srcId="{BEC14872-09D8-41EC-AF85-5A1C81B685B5}" destId="{E1622876-411E-4678-8DBF-522912AB9798}" srcOrd="0" destOrd="0" presId="urn:microsoft.com/office/officeart/2005/8/layout/orgChart1"/>
    <dgm:cxn modelId="{5B2827DE-C979-4A1D-B27B-406636A05299}" type="presParOf" srcId="{BEC14872-09D8-41EC-AF85-5A1C81B685B5}" destId="{165D16A2-F2C8-4478-8F19-1F54B44FCB1C}" srcOrd="1" destOrd="0" presId="urn:microsoft.com/office/officeart/2005/8/layout/orgChart1"/>
    <dgm:cxn modelId="{3BE520B5-EAC7-4E61-B6D5-EB8DE8DF10C0}" type="presParOf" srcId="{2BC9A100-71D1-4DEA-9D70-116EF1927018}" destId="{D7A2CED9-4B34-4E58-AB03-4A24A71E5ED0}" srcOrd="1" destOrd="0" presId="urn:microsoft.com/office/officeart/2005/8/layout/orgChart1"/>
    <dgm:cxn modelId="{B2A0D616-1C7D-42CC-9BA1-8FD599540A0A}" type="presParOf" srcId="{2BC9A100-71D1-4DEA-9D70-116EF1927018}" destId="{B77FCCFA-C43D-4787-B085-108157A36028}" srcOrd="2" destOrd="0" presId="urn:microsoft.com/office/officeart/2005/8/layout/orgChart1"/>
    <dgm:cxn modelId="{C3C37932-D3F0-4E76-A419-FBC9DE001111}" type="presParOf" srcId="{B58A3B37-443E-422A-B036-8E160F63422F}" destId="{99A8E540-DF39-4471-A6F8-026677614928}" srcOrd="2" destOrd="0" presId="urn:microsoft.com/office/officeart/2005/8/layout/orgChart1"/>
    <dgm:cxn modelId="{28A14F98-182D-4EC7-9676-7B5F40090985}" type="presParOf" srcId="{99A8E540-DF39-4471-A6F8-026677614928}" destId="{1F8FDAC6-F22A-4C54-8EFD-AB1FC18768A0}" srcOrd="0" destOrd="0" presId="urn:microsoft.com/office/officeart/2005/8/layout/orgChart1"/>
    <dgm:cxn modelId="{89D4750D-3F13-4443-A8E4-6043D3B88173}" type="presParOf" srcId="{99A8E540-DF39-4471-A6F8-026677614928}" destId="{8547D8CA-6CA7-462B-BA49-63581299C901}" srcOrd="1" destOrd="0" presId="urn:microsoft.com/office/officeart/2005/8/layout/orgChart1"/>
    <dgm:cxn modelId="{C52D452A-BA6D-4FBC-AF17-BB96D4A05865}" type="presParOf" srcId="{8547D8CA-6CA7-462B-BA49-63581299C901}" destId="{C3B07D37-0765-4E65-B434-894F9DEF8DE2}" srcOrd="0" destOrd="0" presId="urn:microsoft.com/office/officeart/2005/8/layout/orgChart1"/>
    <dgm:cxn modelId="{0B03C672-D578-44A8-B839-BAE7C10F0FBB}" type="presParOf" srcId="{C3B07D37-0765-4E65-B434-894F9DEF8DE2}" destId="{5EE3E209-DB4C-4E7B-95C7-5A54EB774789}" srcOrd="0" destOrd="0" presId="urn:microsoft.com/office/officeart/2005/8/layout/orgChart1"/>
    <dgm:cxn modelId="{CDC28179-E366-48C9-83F7-0A925E83DA2B}" type="presParOf" srcId="{C3B07D37-0765-4E65-B434-894F9DEF8DE2}" destId="{7EA1F0FE-F7AC-4F18-9D4E-D336ECE85FE8}" srcOrd="1" destOrd="0" presId="urn:microsoft.com/office/officeart/2005/8/layout/orgChart1"/>
    <dgm:cxn modelId="{C39FFAD2-21CE-47F1-A755-24AF1A7304C3}" type="presParOf" srcId="{8547D8CA-6CA7-462B-BA49-63581299C901}" destId="{0DE1E175-6882-4060-868A-2D81F62690DE}" srcOrd="1" destOrd="0" presId="urn:microsoft.com/office/officeart/2005/8/layout/orgChart1"/>
    <dgm:cxn modelId="{56DED934-4E30-4E0A-9739-52B93A1523E1}" type="presParOf" srcId="{0DE1E175-6882-4060-868A-2D81F62690DE}" destId="{2A94C356-8F4A-429E-AA47-C1F029E63042}" srcOrd="0" destOrd="0" presId="urn:microsoft.com/office/officeart/2005/8/layout/orgChart1"/>
    <dgm:cxn modelId="{37B726BA-E712-49DD-A6DE-871012A83910}" type="presParOf" srcId="{0DE1E175-6882-4060-868A-2D81F62690DE}" destId="{88A37F67-839D-4BB2-AB7B-80F7FCA66267}" srcOrd="1" destOrd="0" presId="urn:microsoft.com/office/officeart/2005/8/layout/orgChart1"/>
    <dgm:cxn modelId="{BD03D7E9-3F0A-44E5-B9ED-15A93399A901}" type="presParOf" srcId="{88A37F67-839D-4BB2-AB7B-80F7FCA66267}" destId="{A7E851E4-6F17-43F3-9189-BA004DA72E82}" srcOrd="0" destOrd="0" presId="urn:microsoft.com/office/officeart/2005/8/layout/orgChart1"/>
    <dgm:cxn modelId="{47A41DA0-C3E9-4817-963C-CB214E544462}" type="presParOf" srcId="{A7E851E4-6F17-43F3-9189-BA004DA72E82}" destId="{697E52F7-0CC6-4B41-B911-05C94F7E213C}" srcOrd="0" destOrd="0" presId="urn:microsoft.com/office/officeart/2005/8/layout/orgChart1"/>
    <dgm:cxn modelId="{7E5E8019-4F5E-4D01-80E3-2C179312177A}" type="presParOf" srcId="{A7E851E4-6F17-43F3-9189-BA004DA72E82}" destId="{3F5C7563-AD93-407C-9C01-A32157B6B412}" srcOrd="1" destOrd="0" presId="urn:microsoft.com/office/officeart/2005/8/layout/orgChart1"/>
    <dgm:cxn modelId="{B453F629-AC23-48A1-A0A6-A12F4D8239B2}" type="presParOf" srcId="{88A37F67-839D-4BB2-AB7B-80F7FCA66267}" destId="{93DDE59D-A8A6-472C-8E5F-E5B01B8DC9F3}" srcOrd="1" destOrd="0" presId="urn:microsoft.com/office/officeart/2005/8/layout/orgChart1"/>
    <dgm:cxn modelId="{B3C4722E-AD15-4BF5-9218-29FD70F8672D}" type="presParOf" srcId="{88A37F67-839D-4BB2-AB7B-80F7FCA66267}" destId="{FB705073-AD6F-4C90-BB0B-843E3D269FEF}" srcOrd="2" destOrd="0" presId="urn:microsoft.com/office/officeart/2005/8/layout/orgChart1"/>
    <dgm:cxn modelId="{D45FE176-5913-4E81-BC62-012D71CAB10C}" type="presParOf" srcId="{8547D8CA-6CA7-462B-BA49-63581299C901}" destId="{649AA3E6-D92A-4015-B976-E351B5C9F76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0EA82B-23B5-4DF2-990D-9959FA59490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300AA29-B53E-4EB4-8A0A-9977A725273D}">
      <dgm:prSet phldrT="[Tex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1000" b="1" dirty="0">
              <a:solidFill>
                <a:schemeClr val="bg1"/>
              </a:solidFill>
            </a:rPr>
            <a:t>Despacho del Alcalde / Gobernador</a:t>
          </a:r>
          <a:endParaRPr lang="es-CO" sz="1000" b="1" dirty="0">
            <a:solidFill>
              <a:schemeClr val="bg1"/>
            </a:solidFill>
          </a:endParaRPr>
        </a:p>
      </dgm:t>
    </dgm:pt>
    <dgm:pt modelId="{173A8E84-8C7B-4536-B25B-424F33F2761E}" type="parTrans" cxnId="{396E6358-A810-459F-A833-B59796A57D50}">
      <dgm:prSet/>
      <dgm:spPr/>
      <dgm:t>
        <a:bodyPr/>
        <a:lstStyle/>
        <a:p>
          <a:endParaRPr lang="es-CO" sz="1000"/>
        </a:p>
      </dgm:t>
    </dgm:pt>
    <dgm:pt modelId="{5F38654E-F92A-4BE4-AA9D-F3EB6D866D95}" type="sibTrans" cxnId="{396E6358-A810-459F-A833-B59796A57D50}">
      <dgm:prSet/>
      <dgm:spPr/>
      <dgm:t>
        <a:bodyPr/>
        <a:lstStyle/>
        <a:p>
          <a:endParaRPr lang="es-CO" sz="1000"/>
        </a:p>
      </dgm:t>
    </dgm:pt>
    <dgm:pt modelId="{F646CF13-D5A9-49CA-AE26-1DCF76670E89}" type="asst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Oficina</a:t>
          </a:r>
          <a:endParaRPr lang="es-CO" sz="1000" b="1" dirty="0"/>
        </a:p>
      </dgm:t>
    </dgm:pt>
    <dgm:pt modelId="{528A73FD-A6DA-43C8-842F-863A586DE188}" type="parTrans" cxnId="{9109230C-2F22-4824-8971-EBB5E74EFF05}">
      <dgm:prSet/>
      <dgm:spPr/>
      <dgm:t>
        <a:bodyPr/>
        <a:lstStyle/>
        <a:p>
          <a:endParaRPr lang="es-CO" sz="1000"/>
        </a:p>
      </dgm:t>
    </dgm:pt>
    <dgm:pt modelId="{9DC4136C-9C18-472A-8D5F-CDC89F43E4FC}" type="sibTrans" cxnId="{9109230C-2F22-4824-8971-EBB5E74EFF05}">
      <dgm:prSet/>
      <dgm:spPr/>
      <dgm:t>
        <a:bodyPr/>
        <a:lstStyle/>
        <a:p>
          <a:endParaRPr lang="es-CO" sz="1000"/>
        </a:p>
      </dgm:t>
    </dgm:pt>
    <dgm:pt modelId="{172A1C11-F535-4053-A9A8-A615178536EC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 / Dependencia de Planeación</a:t>
          </a:r>
          <a:endParaRPr lang="es-CO" sz="1000" b="1" dirty="0"/>
        </a:p>
      </dgm:t>
    </dgm:pt>
    <dgm:pt modelId="{C2A4B6DF-5C03-4D95-B70D-C6A895FEB53F}" type="parTrans" cxnId="{CB0CB06E-81A2-4A03-8D37-3A0EEF53EDCE}">
      <dgm:prSet/>
      <dgm:spPr/>
      <dgm:t>
        <a:bodyPr/>
        <a:lstStyle/>
        <a:p>
          <a:endParaRPr lang="es-CO" sz="1000"/>
        </a:p>
      </dgm:t>
    </dgm:pt>
    <dgm:pt modelId="{B5924078-84D8-4587-A069-63884E7B4475}" type="sibTrans" cxnId="{CB0CB06E-81A2-4A03-8D37-3A0EEF53EDCE}">
      <dgm:prSet/>
      <dgm:spPr/>
      <dgm:t>
        <a:bodyPr/>
        <a:lstStyle/>
        <a:p>
          <a:endParaRPr lang="es-CO" sz="1000"/>
        </a:p>
      </dgm:t>
    </dgm:pt>
    <dgm:pt modelId="{7E6DF848-102F-4488-AECF-C934A1754A4F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</a:t>
          </a:r>
          <a:endParaRPr lang="es-CO" sz="1000" b="1" dirty="0"/>
        </a:p>
      </dgm:t>
    </dgm:pt>
    <dgm:pt modelId="{D64D1A1E-4D47-4A78-BDED-2F87393C0554}" type="parTrans" cxnId="{963CB672-586D-4586-AE21-60548E1560F0}">
      <dgm:prSet/>
      <dgm:spPr/>
      <dgm:t>
        <a:bodyPr/>
        <a:lstStyle/>
        <a:p>
          <a:endParaRPr lang="es-CO" sz="1000"/>
        </a:p>
      </dgm:t>
    </dgm:pt>
    <dgm:pt modelId="{CCA39F21-21C6-40F2-941A-158201229EC0}" type="sibTrans" cxnId="{963CB672-586D-4586-AE21-60548E1560F0}">
      <dgm:prSet/>
      <dgm:spPr/>
      <dgm:t>
        <a:bodyPr/>
        <a:lstStyle/>
        <a:p>
          <a:endParaRPr lang="es-CO" sz="1000"/>
        </a:p>
      </dgm:t>
    </dgm:pt>
    <dgm:pt modelId="{C037EB28-40F7-4F6E-99E4-37794A01B7D5}">
      <dgm:prSet phldrT="[Texto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1000" b="1" dirty="0"/>
            <a:t>Secretaría</a:t>
          </a:r>
          <a:endParaRPr lang="es-CO" sz="1000" b="1" dirty="0"/>
        </a:p>
      </dgm:t>
    </dgm:pt>
    <dgm:pt modelId="{7073D191-8A3F-4F90-87D3-6E439D0E9AD4}" type="parTrans" cxnId="{23C4B225-1403-4EEC-872A-550A0A427B13}">
      <dgm:prSet/>
      <dgm:spPr/>
      <dgm:t>
        <a:bodyPr/>
        <a:lstStyle/>
        <a:p>
          <a:endParaRPr lang="es-CO" sz="1000"/>
        </a:p>
      </dgm:t>
    </dgm:pt>
    <dgm:pt modelId="{C67E11D1-E3CC-40B3-8799-5DFEFC48A5B8}" type="sibTrans" cxnId="{23C4B225-1403-4EEC-872A-550A0A427B13}">
      <dgm:prSet/>
      <dgm:spPr/>
      <dgm:t>
        <a:bodyPr/>
        <a:lstStyle/>
        <a:p>
          <a:endParaRPr lang="es-CO" sz="1000"/>
        </a:p>
      </dgm:t>
    </dgm:pt>
    <dgm:pt modelId="{89F00BBE-E21F-4514-BA7C-429E913607E8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ES" sz="1000" b="1" dirty="0"/>
            <a:t>Oficina / Grupo de Gerencia de Proyectos PDET</a:t>
          </a:r>
          <a:endParaRPr lang="es-CO" sz="1000" b="1" dirty="0"/>
        </a:p>
      </dgm:t>
    </dgm:pt>
    <dgm:pt modelId="{19F98838-6891-42BD-8FDD-1BAAC60FBB69}" type="parTrans" cxnId="{F7C316AF-4CFF-4781-9496-2558C1B2AD46}">
      <dgm:prSet/>
      <dgm:spPr/>
      <dgm:t>
        <a:bodyPr/>
        <a:lstStyle/>
        <a:p>
          <a:endParaRPr lang="es-CO"/>
        </a:p>
      </dgm:t>
    </dgm:pt>
    <dgm:pt modelId="{C1C308CF-B983-4876-B705-13267CBF5889}" type="sibTrans" cxnId="{F7C316AF-4CFF-4781-9496-2558C1B2AD46}">
      <dgm:prSet/>
      <dgm:spPr/>
      <dgm:t>
        <a:bodyPr/>
        <a:lstStyle/>
        <a:p>
          <a:endParaRPr lang="es-CO"/>
        </a:p>
      </dgm:t>
    </dgm:pt>
    <dgm:pt modelId="{A8257163-9B79-42AB-819F-63138C30043C}" type="asst">
      <dgm:prSet/>
      <dgm:spPr>
        <a:solidFill>
          <a:schemeClr val="bg1"/>
        </a:solidFill>
        <a:ln>
          <a:noFill/>
        </a:ln>
      </dgm:spPr>
      <dgm:t>
        <a:bodyPr/>
        <a:lstStyle/>
        <a:p>
          <a:endParaRPr lang="es-CO"/>
        </a:p>
      </dgm:t>
    </dgm:pt>
    <dgm:pt modelId="{2485D574-8289-4A42-9FFC-4DBB76EEA581}" type="sibTrans" cxnId="{8CDA529E-F80A-4DDB-80EC-863598AA4A68}">
      <dgm:prSet/>
      <dgm:spPr/>
      <dgm:t>
        <a:bodyPr/>
        <a:lstStyle/>
        <a:p>
          <a:endParaRPr lang="es-CO"/>
        </a:p>
      </dgm:t>
    </dgm:pt>
    <dgm:pt modelId="{EF435D1A-71CB-4608-9405-CD153C955A5A}" type="parTrans" cxnId="{8CDA529E-F80A-4DDB-80EC-863598AA4A68}">
      <dgm:prSet/>
      <dgm:spPr>
        <a:ln>
          <a:noFill/>
        </a:ln>
      </dgm:spPr>
      <dgm:t>
        <a:bodyPr/>
        <a:lstStyle/>
        <a:p>
          <a:endParaRPr lang="es-CO"/>
        </a:p>
      </dgm:t>
    </dgm:pt>
    <dgm:pt modelId="{7B620861-1F43-410A-BE93-B13D51C30125}" type="pres">
      <dgm:prSet presAssocID="{220EA82B-23B5-4DF2-990D-9959FA5949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58A3B37-443E-422A-B036-8E160F63422F}" type="pres">
      <dgm:prSet presAssocID="{9300AA29-B53E-4EB4-8A0A-9977A725273D}" presName="hierRoot1" presStyleCnt="0">
        <dgm:presLayoutVars>
          <dgm:hierBranch val="init"/>
        </dgm:presLayoutVars>
      </dgm:prSet>
      <dgm:spPr/>
    </dgm:pt>
    <dgm:pt modelId="{6111D6F9-ABDE-405C-8D66-435E33AF6E3F}" type="pres">
      <dgm:prSet presAssocID="{9300AA29-B53E-4EB4-8A0A-9977A725273D}" presName="rootComposite1" presStyleCnt="0"/>
      <dgm:spPr/>
    </dgm:pt>
    <dgm:pt modelId="{5A925194-EC85-4B3B-B4DF-F7B242397DB1}" type="pres">
      <dgm:prSet presAssocID="{9300AA29-B53E-4EB4-8A0A-9977A725273D}" presName="rootText1" presStyleLbl="node0" presStyleIdx="0" presStyleCnt="1" custScaleX="126072" custLinFactNeighborY="-1066">
        <dgm:presLayoutVars>
          <dgm:chPref val="3"/>
        </dgm:presLayoutVars>
      </dgm:prSet>
      <dgm:spPr/>
    </dgm:pt>
    <dgm:pt modelId="{50A05422-D711-4175-8EF9-8032DD941E7B}" type="pres">
      <dgm:prSet presAssocID="{9300AA29-B53E-4EB4-8A0A-9977A725273D}" presName="rootConnector1" presStyleLbl="node1" presStyleIdx="0" presStyleCnt="0"/>
      <dgm:spPr/>
    </dgm:pt>
    <dgm:pt modelId="{81F33D6E-7550-4417-BAEE-A4E13321F37B}" type="pres">
      <dgm:prSet presAssocID="{9300AA29-B53E-4EB4-8A0A-9977A725273D}" presName="hierChild2" presStyleCnt="0"/>
      <dgm:spPr/>
    </dgm:pt>
    <dgm:pt modelId="{B76C2DA2-3F98-4328-8482-53908F2CA09D}" type="pres">
      <dgm:prSet presAssocID="{C2A4B6DF-5C03-4D95-B70D-C6A895FEB53F}" presName="Name37" presStyleLbl="parChTrans1D2" presStyleIdx="0" presStyleCnt="5"/>
      <dgm:spPr/>
    </dgm:pt>
    <dgm:pt modelId="{D4B3CD39-9DD5-4239-9D93-EC32FF4F3F89}" type="pres">
      <dgm:prSet presAssocID="{172A1C11-F535-4053-A9A8-A615178536EC}" presName="hierRoot2" presStyleCnt="0">
        <dgm:presLayoutVars>
          <dgm:hierBranch val="init"/>
        </dgm:presLayoutVars>
      </dgm:prSet>
      <dgm:spPr/>
    </dgm:pt>
    <dgm:pt modelId="{437E5548-42DE-4FC8-94E7-FB9553C04E41}" type="pres">
      <dgm:prSet presAssocID="{172A1C11-F535-4053-A9A8-A615178536EC}" presName="rootComposite" presStyleCnt="0"/>
      <dgm:spPr/>
    </dgm:pt>
    <dgm:pt modelId="{1CD4A746-52C9-453C-9F76-13D89BE0A867}" type="pres">
      <dgm:prSet presAssocID="{172A1C11-F535-4053-A9A8-A615178536EC}" presName="rootText" presStyleLbl="node2" presStyleIdx="0" presStyleCnt="3">
        <dgm:presLayoutVars>
          <dgm:chPref val="3"/>
        </dgm:presLayoutVars>
      </dgm:prSet>
      <dgm:spPr/>
    </dgm:pt>
    <dgm:pt modelId="{0C72E06B-07D7-4432-99AE-9F626EF4AA0F}" type="pres">
      <dgm:prSet presAssocID="{172A1C11-F535-4053-A9A8-A615178536EC}" presName="rootConnector" presStyleLbl="node2" presStyleIdx="0" presStyleCnt="3"/>
      <dgm:spPr/>
    </dgm:pt>
    <dgm:pt modelId="{9B20095F-E54E-4CCA-882D-06872BF391A4}" type="pres">
      <dgm:prSet presAssocID="{172A1C11-F535-4053-A9A8-A615178536EC}" presName="hierChild4" presStyleCnt="0"/>
      <dgm:spPr/>
    </dgm:pt>
    <dgm:pt modelId="{8C18CA90-0C4D-4AAC-87DC-355D88922279}" type="pres">
      <dgm:prSet presAssocID="{19F98838-6891-42BD-8FDD-1BAAC60FBB69}" presName="Name37" presStyleLbl="parChTrans1D3" presStyleIdx="0" presStyleCnt="1"/>
      <dgm:spPr/>
    </dgm:pt>
    <dgm:pt modelId="{C0BB5ECB-6C5F-4C1D-B06C-AFEFD8D6F000}" type="pres">
      <dgm:prSet presAssocID="{89F00BBE-E21F-4514-BA7C-429E913607E8}" presName="hierRoot2" presStyleCnt="0">
        <dgm:presLayoutVars>
          <dgm:hierBranch val="init"/>
        </dgm:presLayoutVars>
      </dgm:prSet>
      <dgm:spPr/>
    </dgm:pt>
    <dgm:pt modelId="{0F12C63F-A328-4EB6-9D9E-DAAADDE51FB4}" type="pres">
      <dgm:prSet presAssocID="{89F00BBE-E21F-4514-BA7C-429E913607E8}" presName="rootComposite" presStyleCnt="0"/>
      <dgm:spPr/>
    </dgm:pt>
    <dgm:pt modelId="{30C46486-BB3B-4BC0-895C-CF003DFE5B64}" type="pres">
      <dgm:prSet presAssocID="{89F00BBE-E21F-4514-BA7C-429E913607E8}" presName="rootText" presStyleLbl="node3" presStyleIdx="0" presStyleCnt="1" custScaleX="114020">
        <dgm:presLayoutVars>
          <dgm:chPref val="3"/>
        </dgm:presLayoutVars>
      </dgm:prSet>
      <dgm:spPr/>
    </dgm:pt>
    <dgm:pt modelId="{BAC8D2FF-3676-402B-85F7-2649168D05E2}" type="pres">
      <dgm:prSet presAssocID="{89F00BBE-E21F-4514-BA7C-429E913607E8}" presName="rootConnector" presStyleLbl="node3" presStyleIdx="0" presStyleCnt="1"/>
      <dgm:spPr/>
    </dgm:pt>
    <dgm:pt modelId="{C6E92D42-7BAE-4B16-9102-45CC1A24980F}" type="pres">
      <dgm:prSet presAssocID="{89F00BBE-E21F-4514-BA7C-429E913607E8}" presName="hierChild4" presStyleCnt="0"/>
      <dgm:spPr/>
    </dgm:pt>
    <dgm:pt modelId="{3FB97C60-A8C2-439E-8963-742F3FE9499A}" type="pres">
      <dgm:prSet presAssocID="{89F00BBE-E21F-4514-BA7C-429E913607E8}" presName="hierChild5" presStyleCnt="0"/>
      <dgm:spPr/>
    </dgm:pt>
    <dgm:pt modelId="{C207AB5A-3665-4999-838C-17ABD1AFE6E8}" type="pres">
      <dgm:prSet presAssocID="{172A1C11-F535-4053-A9A8-A615178536EC}" presName="hierChild5" presStyleCnt="0"/>
      <dgm:spPr/>
    </dgm:pt>
    <dgm:pt modelId="{0681D8AE-1099-466C-878E-8A927F3DD659}" type="pres">
      <dgm:prSet presAssocID="{D64D1A1E-4D47-4A78-BDED-2F87393C0554}" presName="Name37" presStyleLbl="parChTrans1D2" presStyleIdx="1" presStyleCnt="5"/>
      <dgm:spPr/>
    </dgm:pt>
    <dgm:pt modelId="{0A9F7134-D18C-47CB-A691-3B321450ED72}" type="pres">
      <dgm:prSet presAssocID="{7E6DF848-102F-4488-AECF-C934A1754A4F}" presName="hierRoot2" presStyleCnt="0">
        <dgm:presLayoutVars>
          <dgm:hierBranch val="init"/>
        </dgm:presLayoutVars>
      </dgm:prSet>
      <dgm:spPr/>
    </dgm:pt>
    <dgm:pt modelId="{B646D9BC-8554-4D8A-89B3-15F1681717E5}" type="pres">
      <dgm:prSet presAssocID="{7E6DF848-102F-4488-AECF-C934A1754A4F}" presName="rootComposite" presStyleCnt="0"/>
      <dgm:spPr/>
    </dgm:pt>
    <dgm:pt modelId="{D7950565-1A05-4A8C-8429-9682E35EF5BF}" type="pres">
      <dgm:prSet presAssocID="{7E6DF848-102F-4488-AECF-C934A1754A4F}" presName="rootText" presStyleLbl="node2" presStyleIdx="1" presStyleCnt="3">
        <dgm:presLayoutVars>
          <dgm:chPref val="3"/>
        </dgm:presLayoutVars>
      </dgm:prSet>
      <dgm:spPr/>
    </dgm:pt>
    <dgm:pt modelId="{B37F8282-5574-4895-8AFE-F82C948C7A41}" type="pres">
      <dgm:prSet presAssocID="{7E6DF848-102F-4488-AECF-C934A1754A4F}" presName="rootConnector" presStyleLbl="node2" presStyleIdx="1" presStyleCnt="3"/>
      <dgm:spPr/>
    </dgm:pt>
    <dgm:pt modelId="{1ABA464D-DDBE-4C2B-9EA6-3F829E975643}" type="pres">
      <dgm:prSet presAssocID="{7E6DF848-102F-4488-AECF-C934A1754A4F}" presName="hierChild4" presStyleCnt="0"/>
      <dgm:spPr/>
    </dgm:pt>
    <dgm:pt modelId="{39AFF71E-4A9D-42B1-B1BE-D69195129070}" type="pres">
      <dgm:prSet presAssocID="{7E6DF848-102F-4488-AECF-C934A1754A4F}" presName="hierChild5" presStyleCnt="0"/>
      <dgm:spPr/>
    </dgm:pt>
    <dgm:pt modelId="{6F2D0800-9CD9-4BEC-9353-53EFC57DAC70}" type="pres">
      <dgm:prSet presAssocID="{7073D191-8A3F-4F90-87D3-6E439D0E9AD4}" presName="Name37" presStyleLbl="parChTrans1D2" presStyleIdx="2" presStyleCnt="5"/>
      <dgm:spPr/>
    </dgm:pt>
    <dgm:pt modelId="{2BC9A100-71D1-4DEA-9D70-116EF1927018}" type="pres">
      <dgm:prSet presAssocID="{C037EB28-40F7-4F6E-99E4-37794A01B7D5}" presName="hierRoot2" presStyleCnt="0">
        <dgm:presLayoutVars>
          <dgm:hierBranch val="init"/>
        </dgm:presLayoutVars>
      </dgm:prSet>
      <dgm:spPr/>
    </dgm:pt>
    <dgm:pt modelId="{BEC14872-09D8-41EC-AF85-5A1C81B685B5}" type="pres">
      <dgm:prSet presAssocID="{C037EB28-40F7-4F6E-99E4-37794A01B7D5}" presName="rootComposite" presStyleCnt="0"/>
      <dgm:spPr/>
    </dgm:pt>
    <dgm:pt modelId="{E1622876-411E-4678-8DBF-522912AB9798}" type="pres">
      <dgm:prSet presAssocID="{C037EB28-40F7-4F6E-99E4-37794A01B7D5}" presName="rootText" presStyleLbl="node2" presStyleIdx="2" presStyleCnt="3">
        <dgm:presLayoutVars>
          <dgm:chPref val="3"/>
        </dgm:presLayoutVars>
      </dgm:prSet>
      <dgm:spPr/>
    </dgm:pt>
    <dgm:pt modelId="{165D16A2-F2C8-4478-8F19-1F54B44FCB1C}" type="pres">
      <dgm:prSet presAssocID="{C037EB28-40F7-4F6E-99E4-37794A01B7D5}" presName="rootConnector" presStyleLbl="node2" presStyleIdx="2" presStyleCnt="3"/>
      <dgm:spPr/>
    </dgm:pt>
    <dgm:pt modelId="{D7A2CED9-4B34-4E58-AB03-4A24A71E5ED0}" type="pres">
      <dgm:prSet presAssocID="{C037EB28-40F7-4F6E-99E4-37794A01B7D5}" presName="hierChild4" presStyleCnt="0"/>
      <dgm:spPr/>
    </dgm:pt>
    <dgm:pt modelId="{B77FCCFA-C43D-4787-B085-108157A36028}" type="pres">
      <dgm:prSet presAssocID="{C037EB28-40F7-4F6E-99E4-37794A01B7D5}" presName="hierChild5" presStyleCnt="0"/>
      <dgm:spPr/>
    </dgm:pt>
    <dgm:pt modelId="{99A8E540-DF39-4471-A6F8-026677614928}" type="pres">
      <dgm:prSet presAssocID="{9300AA29-B53E-4EB4-8A0A-9977A725273D}" presName="hierChild3" presStyleCnt="0"/>
      <dgm:spPr/>
    </dgm:pt>
    <dgm:pt modelId="{66E8BE76-E516-443C-999C-3188863702FF}" type="pres">
      <dgm:prSet presAssocID="{EF435D1A-71CB-4608-9405-CD153C955A5A}" presName="Name111" presStyleLbl="parChTrans1D2" presStyleIdx="3" presStyleCnt="5"/>
      <dgm:spPr/>
    </dgm:pt>
    <dgm:pt modelId="{FCE74BF4-5231-4CC4-866A-B09FC309FE7D}" type="pres">
      <dgm:prSet presAssocID="{A8257163-9B79-42AB-819F-63138C30043C}" presName="hierRoot3" presStyleCnt="0">
        <dgm:presLayoutVars>
          <dgm:hierBranch val="init"/>
        </dgm:presLayoutVars>
      </dgm:prSet>
      <dgm:spPr/>
    </dgm:pt>
    <dgm:pt modelId="{E89B1F3A-A185-45EC-A75F-54AC63E8895F}" type="pres">
      <dgm:prSet presAssocID="{A8257163-9B79-42AB-819F-63138C30043C}" presName="rootComposite3" presStyleCnt="0"/>
      <dgm:spPr/>
    </dgm:pt>
    <dgm:pt modelId="{98D55B05-8695-49BB-AAEF-88A082404FF8}" type="pres">
      <dgm:prSet presAssocID="{A8257163-9B79-42AB-819F-63138C30043C}" presName="rootText3" presStyleLbl="asst1" presStyleIdx="0" presStyleCnt="2" custLinFactNeighborX="5198" custLinFactNeighborY="-198">
        <dgm:presLayoutVars>
          <dgm:chPref val="3"/>
        </dgm:presLayoutVars>
      </dgm:prSet>
      <dgm:spPr/>
    </dgm:pt>
    <dgm:pt modelId="{971428B5-D2F6-4FD5-8041-6FFEB43CBC3F}" type="pres">
      <dgm:prSet presAssocID="{A8257163-9B79-42AB-819F-63138C30043C}" presName="rootConnector3" presStyleLbl="asst1" presStyleIdx="0" presStyleCnt="2"/>
      <dgm:spPr/>
    </dgm:pt>
    <dgm:pt modelId="{3835F32A-27E2-4402-8E5E-4266C2D21F7B}" type="pres">
      <dgm:prSet presAssocID="{A8257163-9B79-42AB-819F-63138C30043C}" presName="hierChild6" presStyleCnt="0"/>
      <dgm:spPr/>
    </dgm:pt>
    <dgm:pt modelId="{11C3E284-D9C0-42D7-913D-EC5151918BCF}" type="pres">
      <dgm:prSet presAssocID="{A8257163-9B79-42AB-819F-63138C30043C}" presName="hierChild7" presStyleCnt="0"/>
      <dgm:spPr/>
    </dgm:pt>
    <dgm:pt modelId="{1F8FDAC6-F22A-4C54-8EFD-AB1FC18768A0}" type="pres">
      <dgm:prSet presAssocID="{528A73FD-A6DA-43C8-842F-863A586DE188}" presName="Name111" presStyleLbl="parChTrans1D2" presStyleIdx="4" presStyleCnt="5"/>
      <dgm:spPr/>
    </dgm:pt>
    <dgm:pt modelId="{8547D8CA-6CA7-462B-BA49-63581299C901}" type="pres">
      <dgm:prSet presAssocID="{F646CF13-D5A9-49CA-AE26-1DCF76670E89}" presName="hierRoot3" presStyleCnt="0">
        <dgm:presLayoutVars>
          <dgm:hierBranch val="init"/>
        </dgm:presLayoutVars>
      </dgm:prSet>
      <dgm:spPr/>
    </dgm:pt>
    <dgm:pt modelId="{C3B07D37-0765-4E65-B434-894F9DEF8DE2}" type="pres">
      <dgm:prSet presAssocID="{F646CF13-D5A9-49CA-AE26-1DCF76670E89}" presName="rootComposite3" presStyleCnt="0"/>
      <dgm:spPr/>
    </dgm:pt>
    <dgm:pt modelId="{5EE3E209-DB4C-4E7B-95C7-5A54EB774789}" type="pres">
      <dgm:prSet presAssocID="{F646CF13-D5A9-49CA-AE26-1DCF76670E89}" presName="rootText3" presStyleLbl="asst1" presStyleIdx="1" presStyleCnt="2">
        <dgm:presLayoutVars>
          <dgm:chPref val="3"/>
        </dgm:presLayoutVars>
      </dgm:prSet>
      <dgm:spPr/>
    </dgm:pt>
    <dgm:pt modelId="{7EA1F0FE-F7AC-4F18-9D4E-D336ECE85FE8}" type="pres">
      <dgm:prSet presAssocID="{F646CF13-D5A9-49CA-AE26-1DCF76670E89}" presName="rootConnector3" presStyleLbl="asst1" presStyleIdx="1" presStyleCnt="2"/>
      <dgm:spPr/>
    </dgm:pt>
    <dgm:pt modelId="{0DE1E175-6882-4060-868A-2D81F62690DE}" type="pres">
      <dgm:prSet presAssocID="{F646CF13-D5A9-49CA-AE26-1DCF76670E89}" presName="hierChild6" presStyleCnt="0"/>
      <dgm:spPr/>
    </dgm:pt>
    <dgm:pt modelId="{649AA3E6-D92A-4015-B976-E351B5C9F76D}" type="pres">
      <dgm:prSet presAssocID="{F646CF13-D5A9-49CA-AE26-1DCF76670E89}" presName="hierChild7" presStyleCnt="0"/>
      <dgm:spPr/>
    </dgm:pt>
  </dgm:ptLst>
  <dgm:cxnLst>
    <dgm:cxn modelId="{7F09F60A-BEF7-48B8-83A0-9A829A7208E4}" type="presOf" srcId="{220EA82B-23B5-4DF2-990D-9959FA59490F}" destId="{7B620861-1F43-410A-BE93-B13D51C30125}" srcOrd="0" destOrd="0" presId="urn:microsoft.com/office/officeart/2005/8/layout/orgChart1"/>
    <dgm:cxn modelId="{9109230C-2F22-4824-8971-EBB5E74EFF05}" srcId="{9300AA29-B53E-4EB4-8A0A-9977A725273D}" destId="{F646CF13-D5A9-49CA-AE26-1DCF76670E89}" srcOrd="1" destOrd="0" parTransId="{528A73FD-A6DA-43C8-842F-863A586DE188}" sibTransId="{9DC4136C-9C18-472A-8D5F-CDC89F43E4FC}"/>
    <dgm:cxn modelId="{66A5110D-6E9B-446D-A11D-7A35495E3644}" type="presOf" srcId="{19F98838-6891-42BD-8FDD-1BAAC60FBB69}" destId="{8C18CA90-0C4D-4AAC-87DC-355D88922279}" srcOrd="0" destOrd="0" presId="urn:microsoft.com/office/officeart/2005/8/layout/orgChart1"/>
    <dgm:cxn modelId="{87331115-F954-4F0F-A7E8-2651AE0D4542}" type="presOf" srcId="{EF435D1A-71CB-4608-9405-CD153C955A5A}" destId="{66E8BE76-E516-443C-999C-3188863702FF}" srcOrd="0" destOrd="0" presId="urn:microsoft.com/office/officeart/2005/8/layout/orgChart1"/>
    <dgm:cxn modelId="{C218C51B-023A-466C-B1D0-1CF6864E4CBF}" type="presOf" srcId="{C037EB28-40F7-4F6E-99E4-37794A01B7D5}" destId="{165D16A2-F2C8-4478-8F19-1F54B44FCB1C}" srcOrd="1" destOrd="0" presId="urn:microsoft.com/office/officeart/2005/8/layout/orgChart1"/>
    <dgm:cxn modelId="{23C4B225-1403-4EEC-872A-550A0A427B13}" srcId="{9300AA29-B53E-4EB4-8A0A-9977A725273D}" destId="{C037EB28-40F7-4F6E-99E4-37794A01B7D5}" srcOrd="4" destOrd="0" parTransId="{7073D191-8A3F-4F90-87D3-6E439D0E9AD4}" sibTransId="{C67E11D1-E3CC-40B3-8799-5DFEFC48A5B8}"/>
    <dgm:cxn modelId="{E56B7136-974D-461F-9FCE-94FB4C951349}" type="presOf" srcId="{172A1C11-F535-4053-A9A8-A615178536EC}" destId="{0C72E06B-07D7-4432-99AE-9F626EF4AA0F}" srcOrd="1" destOrd="0" presId="urn:microsoft.com/office/officeart/2005/8/layout/orgChart1"/>
    <dgm:cxn modelId="{23E0205C-BF7F-4123-8D47-B16F6B7D03A2}" type="presOf" srcId="{9300AA29-B53E-4EB4-8A0A-9977A725273D}" destId="{50A05422-D711-4175-8EF9-8032DD941E7B}" srcOrd="1" destOrd="0" presId="urn:microsoft.com/office/officeart/2005/8/layout/orgChart1"/>
    <dgm:cxn modelId="{D7D75363-B11A-4CA3-9073-26A9B8724AE0}" type="presOf" srcId="{89F00BBE-E21F-4514-BA7C-429E913607E8}" destId="{30C46486-BB3B-4BC0-895C-CF003DFE5B64}" srcOrd="0" destOrd="0" presId="urn:microsoft.com/office/officeart/2005/8/layout/orgChart1"/>
    <dgm:cxn modelId="{CB0CB06E-81A2-4A03-8D37-3A0EEF53EDCE}" srcId="{9300AA29-B53E-4EB4-8A0A-9977A725273D}" destId="{172A1C11-F535-4053-A9A8-A615178536EC}" srcOrd="2" destOrd="0" parTransId="{C2A4B6DF-5C03-4D95-B70D-C6A895FEB53F}" sibTransId="{B5924078-84D8-4587-A069-63884E7B4475}"/>
    <dgm:cxn modelId="{963CB672-586D-4586-AE21-60548E1560F0}" srcId="{9300AA29-B53E-4EB4-8A0A-9977A725273D}" destId="{7E6DF848-102F-4488-AECF-C934A1754A4F}" srcOrd="3" destOrd="0" parTransId="{D64D1A1E-4D47-4A78-BDED-2F87393C0554}" sibTransId="{CCA39F21-21C6-40F2-941A-158201229EC0}"/>
    <dgm:cxn modelId="{6D8B8874-407F-4B9C-B323-B1F24B29BF92}" type="presOf" srcId="{F646CF13-D5A9-49CA-AE26-1DCF76670E89}" destId="{5EE3E209-DB4C-4E7B-95C7-5A54EB774789}" srcOrd="0" destOrd="0" presId="urn:microsoft.com/office/officeart/2005/8/layout/orgChart1"/>
    <dgm:cxn modelId="{BEB6D854-FA97-404C-BB98-979608B52094}" type="presOf" srcId="{C037EB28-40F7-4F6E-99E4-37794A01B7D5}" destId="{E1622876-411E-4678-8DBF-522912AB9798}" srcOrd="0" destOrd="0" presId="urn:microsoft.com/office/officeart/2005/8/layout/orgChart1"/>
    <dgm:cxn modelId="{396E6358-A810-459F-A833-B59796A57D50}" srcId="{220EA82B-23B5-4DF2-990D-9959FA59490F}" destId="{9300AA29-B53E-4EB4-8A0A-9977A725273D}" srcOrd="0" destOrd="0" parTransId="{173A8E84-8C7B-4536-B25B-424F33F2761E}" sibTransId="{5F38654E-F92A-4BE4-AA9D-F3EB6D866D95}"/>
    <dgm:cxn modelId="{F957D858-B9C2-477A-9CF4-EBE378D2C68A}" type="presOf" srcId="{F646CF13-D5A9-49CA-AE26-1DCF76670E89}" destId="{7EA1F0FE-F7AC-4F18-9D4E-D336ECE85FE8}" srcOrd="1" destOrd="0" presId="urn:microsoft.com/office/officeart/2005/8/layout/orgChart1"/>
    <dgm:cxn modelId="{F8B63059-0FE1-4E70-AC87-7AA50EC03D07}" type="presOf" srcId="{528A73FD-A6DA-43C8-842F-863A586DE188}" destId="{1F8FDAC6-F22A-4C54-8EFD-AB1FC18768A0}" srcOrd="0" destOrd="0" presId="urn:microsoft.com/office/officeart/2005/8/layout/orgChart1"/>
    <dgm:cxn modelId="{D7027182-E924-4FB0-A43D-F2B10E1B8B35}" type="presOf" srcId="{D64D1A1E-4D47-4A78-BDED-2F87393C0554}" destId="{0681D8AE-1099-466C-878E-8A927F3DD659}" srcOrd="0" destOrd="0" presId="urn:microsoft.com/office/officeart/2005/8/layout/orgChart1"/>
    <dgm:cxn modelId="{14A93799-D059-4AA0-8DF3-D68E79CC8D18}" type="presOf" srcId="{C2A4B6DF-5C03-4D95-B70D-C6A895FEB53F}" destId="{B76C2DA2-3F98-4328-8482-53908F2CA09D}" srcOrd="0" destOrd="0" presId="urn:microsoft.com/office/officeart/2005/8/layout/orgChart1"/>
    <dgm:cxn modelId="{F89B929C-86A3-4135-A38A-FFFC00D2633A}" type="presOf" srcId="{A8257163-9B79-42AB-819F-63138C30043C}" destId="{98D55B05-8695-49BB-AAEF-88A082404FF8}" srcOrd="0" destOrd="0" presId="urn:microsoft.com/office/officeart/2005/8/layout/orgChart1"/>
    <dgm:cxn modelId="{8CDA529E-F80A-4DDB-80EC-863598AA4A68}" srcId="{9300AA29-B53E-4EB4-8A0A-9977A725273D}" destId="{A8257163-9B79-42AB-819F-63138C30043C}" srcOrd="0" destOrd="0" parTransId="{EF435D1A-71CB-4608-9405-CD153C955A5A}" sibTransId="{2485D574-8289-4A42-9FFC-4DBB76EEA581}"/>
    <dgm:cxn modelId="{1F64C0A0-EE11-477D-AFAA-1BC583FBF0EA}" type="presOf" srcId="{7E6DF848-102F-4488-AECF-C934A1754A4F}" destId="{B37F8282-5574-4895-8AFE-F82C948C7A41}" srcOrd="1" destOrd="0" presId="urn:microsoft.com/office/officeart/2005/8/layout/orgChart1"/>
    <dgm:cxn modelId="{5B74DFA5-68CB-48C4-87D5-8BE5EC05C7A0}" type="presOf" srcId="{172A1C11-F535-4053-A9A8-A615178536EC}" destId="{1CD4A746-52C9-453C-9F76-13D89BE0A867}" srcOrd="0" destOrd="0" presId="urn:microsoft.com/office/officeart/2005/8/layout/orgChart1"/>
    <dgm:cxn modelId="{962A53AB-F518-4A5D-9FCB-9D9F9EDE974D}" type="presOf" srcId="{9300AA29-B53E-4EB4-8A0A-9977A725273D}" destId="{5A925194-EC85-4B3B-B4DF-F7B242397DB1}" srcOrd="0" destOrd="0" presId="urn:microsoft.com/office/officeart/2005/8/layout/orgChart1"/>
    <dgm:cxn modelId="{F7C316AF-4CFF-4781-9496-2558C1B2AD46}" srcId="{172A1C11-F535-4053-A9A8-A615178536EC}" destId="{89F00BBE-E21F-4514-BA7C-429E913607E8}" srcOrd="0" destOrd="0" parTransId="{19F98838-6891-42BD-8FDD-1BAAC60FBB69}" sibTransId="{C1C308CF-B983-4876-B705-13267CBF5889}"/>
    <dgm:cxn modelId="{9E608FD1-0D4A-4CE2-9B05-56CA3F41B3AC}" type="presOf" srcId="{7073D191-8A3F-4F90-87D3-6E439D0E9AD4}" destId="{6F2D0800-9CD9-4BEC-9353-53EFC57DAC70}" srcOrd="0" destOrd="0" presId="urn:microsoft.com/office/officeart/2005/8/layout/orgChart1"/>
    <dgm:cxn modelId="{9C5DC7DC-F979-4A94-95C3-71C90048FD92}" type="presOf" srcId="{7E6DF848-102F-4488-AECF-C934A1754A4F}" destId="{D7950565-1A05-4A8C-8429-9682E35EF5BF}" srcOrd="0" destOrd="0" presId="urn:microsoft.com/office/officeart/2005/8/layout/orgChart1"/>
    <dgm:cxn modelId="{C0C54FEC-0F66-4824-A0C5-52314A4B9E16}" type="presOf" srcId="{89F00BBE-E21F-4514-BA7C-429E913607E8}" destId="{BAC8D2FF-3676-402B-85F7-2649168D05E2}" srcOrd="1" destOrd="0" presId="urn:microsoft.com/office/officeart/2005/8/layout/orgChart1"/>
    <dgm:cxn modelId="{65BC11F0-F5FC-456D-9945-7729C034D0C4}" type="presOf" srcId="{A8257163-9B79-42AB-819F-63138C30043C}" destId="{971428B5-D2F6-4FD5-8041-6FFEB43CBC3F}" srcOrd="1" destOrd="0" presId="urn:microsoft.com/office/officeart/2005/8/layout/orgChart1"/>
    <dgm:cxn modelId="{39F7D893-4F66-4FCD-AC4B-2FE0B73A91EA}" type="presParOf" srcId="{7B620861-1F43-410A-BE93-B13D51C30125}" destId="{B58A3B37-443E-422A-B036-8E160F63422F}" srcOrd="0" destOrd="0" presId="urn:microsoft.com/office/officeart/2005/8/layout/orgChart1"/>
    <dgm:cxn modelId="{7776F56D-0CAF-41DF-A5A2-ECBBB80431C1}" type="presParOf" srcId="{B58A3B37-443E-422A-B036-8E160F63422F}" destId="{6111D6F9-ABDE-405C-8D66-435E33AF6E3F}" srcOrd="0" destOrd="0" presId="urn:microsoft.com/office/officeart/2005/8/layout/orgChart1"/>
    <dgm:cxn modelId="{98BCDAA0-1AD5-4528-AEF1-4E718BBCA13B}" type="presParOf" srcId="{6111D6F9-ABDE-405C-8D66-435E33AF6E3F}" destId="{5A925194-EC85-4B3B-B4DF-F7B242397DB1}" srcOrd="0" destOrd="0" presId="urn:microsoft.com/office/officeart/2005/8/layout/orgChart1"/>
    <dgm:cxn modelId="{A9A3AC1E-91E6-4076-BD0D-40AB513281C4}" type="presParOf" srcId="{6111D6F9-ABDE-405C-8D66-435E33AF6E3F}" destId="{50A05422-D711-4175-8EF9-8032DD941E7B}" srcOrd="1" destOrd="0" presId="urn:microsoft.com/office/officeart/2005/8/layout/orgChart1"/>
    <dgm:cxn modelId="{BD1C332D-FEA6-41A8-8C91-36709899688D}" type="presParOf" srcId="{B58A3B37-443E-422A-B036-8E160F63422F}" destId="{81F33D6E-7550-4417-BAEE-A4E13321F37B}" srcOrd="1" destOrd="0" presId="urn:microsoft.com/office/officeart/2005/8/layout/orgChart1"/>
    <dgm:cxn modelId="{DAB436DA-DEDC-444B-BEA3-CE556B5322AC}" type="presParOf" srcId="{81F33D6E-7550-4417-BAEE-A4E13321F37B}" destId="{B76C2DA2-3F98-4328-8482-53908F2CA09D}" srcOrd="0" destOrd="0" presId="urn:microsoft.com/office/officeart/2005/8/layout/orgChart1"/>
    <dgm:cxn modelId="{E433915A-E46E-4262-8D6B-19C2BABFCF03}" type="presParOf" srcId="{81F33D6E-7550-4417-BAEE-A4E13321F37B}" destId="{D4B3CD39-9DD5-4239-9D93-EC32FF4F3F89}" srcOrd="1" destOrd="0" presId="urn:microsoft.com/office/officeart/2005/8/layout/orgChart1"/>
    <dgm:cxn modelId="{AD9DA102-D8A4-4E04-86FC-8F392ACDFFB7}" type="presParOf" srcId="{D4B3CD39-9DD5-4239-9D93-EC32FF4F3F89}" destId="{437E5548-42DE-4FC8-94E7-FB9553C04E41}" srcOrd="0" destOrd="0" presId="urn:microsoft.com/office/officeart/2005/8/layout/orgChart1"/>
    <dgm:cxn modelId="{95F7D6C0-8A07-4D76-BCE4-397521C91D66}" type="presParOf" srcId="{437E5548-42DE-4FC8-94E7-FB9553C04E41}" destId="{1CD4A746-52C9-453C-9F76-13D89BE0A867}" srcOrd="0" destOrd="0" presId="urn:microsoft.com/office/officeart/2005/8/layout/orgChart1"/>
    <dgm:cxn modelId="{4A34ACDC-D371-41CE-A271-704CC9D4181E}" type="presParOf" srcId="{437E5548-42DE-4FC8-94E7-FB9553C04E41}" destId="{0C72E06B-07D7-4432-99AE-9F626EF4AA0F}" srcOrd="1" destOrd="0" presId="urn:microsoft.com/office/officeart/2005/8/layout/orgChart1"/>
    <dgm:cxn modelId="{0FD5A134-0F9A-4212-90E1-1B077870DF10}" type="presParOf" srcId="{D4B3CD39-9DD5-4239-9D93-EC32FF4F3F89}" destId="{9B20095F-E54E-4CCA-882D-06872BF391A4}" srcOrd="1" destOrd="0" presId="urn:microsoft.com/office/officeart/2005/8/layout/orgChart1"/>
    <dgm:cxn modelId="{36C92D09-6327-47B2-BC48-E0E83DD672FD}" type="presParOf" srcId="{9B20095F-E54E-4CCA-882D-06872BF391A4}" destId="{8C18CA90-0C4D-4AAC-87DC-355D88922279}" srcOrd="0" destOrd="0" presId="urn:microsoft.com/office/officeart/2005/8/layout/orgChart1"/>
    <dgm:cxn modelId="{645C0C42-66D2-4A28-A2D2-F29A784A1AF4}" type="presParOf" srcId="{9B20095F-E54E-4CCA-882D-06872BF391A4}" destId="{C0BB5ECB-6C5F-4C1D-B06C-AFEFD8D6F000}" srcOrd="1" destOrd="0" presId="urn:microsoft.com/office/officeart/2005/8/layout/orgChart1"/>
    <dgm:cxn modelId="{5851E828-68F6-4504-9718-ABF091186C8D}" type="presParOf" srcId="{C0BB5ECB-6C5F-4C1D-B06C-AFEFD8D6F000}" destId="{0F12C63F-A328-4EB6-9D9E-DAAADDE51FB4}" srcOrd="0" destOrd="0" presId="urn:microsoft.com/office/officeart/2005/8/layout/orgChart1"/>
    <dgm:cxn modelId="{A6D1A634-BD61-47AF-8363-2B2C94996BA4}" type="presParOf" srcId="{0F12C63F-A328-4EB6-9D9E-DAAADDE51FB4}" destId="{30C46486-BB3B-4BC0-895C-CF003DFE5B64}" srcOrd="0" destOrd="0" presId="urn:microsoft.com/office/officeart/2005/8/layout/orgChart1"/>
    <dgm:cxn modelId="{229260D2-9967-432D-8C10-D17B0A22E49A}" type="presParOf" srcId="{0F12C63F-A328-4EB6-9D9E-DAAADDE51FB4}" destId="{BAC8D2FF-3676-402B-85F7-2649168D05E2}" srcOrd="1" destOrd="0" presId="urn:microsoft.com/office/officeart/2005/8/layout/orgChart1"/>
    <dgm:cxn modelId="{30076FCD-2CC8-499A-B99E-036DB7C05C95}" type="presParOf" srcId="{C0BB5ECB-6C5F-4C1D-B06C-AFEFD8D6F000}" destId="{C6E92D42-7BAE-4B16-9102-45CC1A24980F}" srcOrd="1" destOrd="0" presId="urn:microsoft.com/office/officeart/2005/8/layout/orgChart1"/>
    <dgm:cxn modelId="{50097FAF-07AA-47B2-ABA2-C52D720CD9F9}" type="presParOf" srcId="{C0BB5ECB-6C5F-4C1D-B06C-AFEFD8D6F000}" destId="{3FB97C60-A8C2-439E-8963-742F3FE9499A}" srcOrd="2" destOrd="0" presId="urn:microsoft.com/office/officeart/2005/8/layout/orgChart1"/>
    <dgm:cxn modelId="{86339FD2-9FA7-4FB6-A2BA-23022252AD00}" type="presParOf" srcId="{D4B3CD39-9DD5-4239-9D93-EC32FF4F3F89}" destId="{C207AB5A-3665-4999-838C-17ABD1AFE6E8}" srcOrd="2" destOrd="0" presId="urn:microsoft.com/office/officeart/2005/8/layout/orgChart1"/>
    <dgm:cxn modelId="{C6FA7D40-B6E9-467A-A65C-36924E0BCD2C}" type="presParOf" srcId="{81F33D6E-7550-4417-BAEE-A4E13321F37B}" destId="{0681D8AE-1099-466C-878E-8A927F3DD659}" srcOrd="2" destOrd="0" presId="urn:microsoft.com/office/officeart/2005/8/layout/orgChart1"/>
    <dgm:cxn modelId="{DFAC2C67-A208-463F-ADBF-B13FE203C2E8}" type="presParOf" srcId="{81F33D6E-7550-4417-BAEE-A4E13321F37B}" destId="{0A9F7134-D18C-47CB-A691-3B321450ED72}" srcOrd="3" destOrd="0" presId="urn:microsoft.com/office/officeart/2005/8/layout/orgChart1"/>
    <dgm:cxn modelId="{10BAF0A2-1A28-4FB9-A338-FD4C822358FD}" type="presParOf" srcId="{0A9F7134-D18C-47CB-A691-3B321450ED72}" destId="{B646D9BC-8554-4D8A-89B3-15F1681717E5}" srcOrd="0" destOrd="0" presId="urn:microsoft.com/office/officeart/2005/8/layout/orgChart1"/>
    <dgm:cxn modelId="{D691D766-7C87-4F03-84FF-BE5F7DF1F329}" type="presParOf" srcId="{B646D9BC-8554-4D8A-89B3-15F1681717E5}" destId="{D7950565-1A05-4A8C-8429-9682E35EF5BF}" srcOrd="0" destOrd="0" presId="urn:microsoft.com/office/officeart/2005/8/layout/orgChart1"/>
    <dgm:cxn modelId="{36F6C3AC-03DA-45A3-B4F9-2F3CDAE66D4D}" type="presParOf" srcId="{B646D9BC-8554-4D8A-89B3-15F1681717E5}" destId="{B37F8282-5574-4895-8AFE-F82C948C7A41}" srcOrd="1" destOrd="0" presId="urn:microsoft.com/office/officeart/2005/8/layout/orgChart1"/>
    <dgm:cxn modelId="{7071BC75-9851-44FD-8FDC-E65C10CCECC6}" type="presParOf" srcId="{0A9F7134-D18C-47CB-A691-3B321450ED72}" destId="{1ABA464D-DDBE-4C2B-9EA6-3F829E975643}" srcOrd="1" destOrd="0" presId="urn:microsoft.com/office/officeart/2005/8/layout/orgChart1"/>
    <dgm:cxn modelId="{C406E618-519A-4A3F-ABEA-C0921B438455}" type="presParOf" srcId="{0A9F7134-D18C-47CB-A691-3B321450ED72}" destId="{39AFF71E-4A9D-42B1-B1BE-D69195129070}" srcOrd="2" destOrd="0" presId="urn:microsoft.com/office/officeart/2005/8/layout/orgChart1"/>
    <dgm:cxn modelId="{E2742937-829F-49F1-92F1-569A73CFC402}" type="presParOf" srcId="{81F33D6E-7550-4417-BAEE-A4E13321F37B}" destId="{6F2D0800-9CD9-4BEC-9353-53EFC57DAC70}" srcOrd="4" destOrd="0" presId="urn:microsoft.com/office/officeart/2005/8/layout/orgChart1"/>
    <dgm:cxn modelId="{592F6C15-4EF8-43B0-A3C6-F456FEA26F86}" type="presParOf" srcId="{81F33D6E-7550-4417-BAEE-A4E13321F37B}" destId="{2BC9A100-71D1-4DEA-9D70-116EF1927018}" srcOrd="5" destOrd="0" presId="urn:microsoft.com/office/officeart/2005/8/layout/orgChart1"/>
    <dgm:cxn modelId="{4E5A8280-335B-46D7-B9A1-38DFFD50002D}" type="presParOf" srcId="{2BC9A100-71D1-4DEA-9D70-116EF1927018}" destId="{BEC14872-09D8-41EC-AF85-5A1C81B685B5}" srcOrd="0" destOrd="0" presId="urn:microsoft.com/office/officeart/2005/8/layout/orgChart1"/>
    <dgm:cxn modelId="{84912C00-95CE-4461-8C48-106BE2F2432D}" type="presParOf" srcId="{BEC14872-09D8-41EC-AF85-5A1C81B685B5}" destId="{E1622876-411E-4678-8DBF-522912AB9798}" srcOrd="0" destOrd="0" presId="urn:microsoft.com/office/officeart/2005/8/layout/orgChart1"/>
    <dgm:cxn modelId="{C46AE6BC-E286-4875-A5B0-14CA6156C47A}" type="presParOf" srcId="{BEC14872-09D8-41EC-AF85-5A1C81B685B5}" destId="{165D16A2-F2C8-4478-8F19-1F54B44FCB1C}" srcOrd="1" destOrd="0" presId="urn:microsoft.com/office/officeart/2005/8/layout/orgChart1"/>
    <dgm:cxn modelId="{A1BC9F0D-2101-42A3-B877-62CC8EE7F65C}" type="presParOf" srcId="{2BC9A100-71D1-4DEA-9D70-116EF1927018}" destId="{D7A2CED9-4B34-4E58-AB03-4A24A71E5ED0}" srcOrd="1" destOrd="0" presId="urn:microsoft.com/office/officeart/2005/8/layout/orgChart1"/>
    <dgm:cxn modelId="{D6EDC672-0CBF-41E6-87BF-1A38D162C350}" type="presParOf" srcId="{2BC9A100-71D1-4DEA-9D70-116EF1927018}" destId="{B77FCCFA-C43D-4787-B085-108157A36028}" srcOrd="2" destOrd="0" presId="urn:microsoft.com/office/officeart/2005/8/layout/orgChart1"/>
    <dgm:cxn modelId="{FD29D455-2BBA-41E8-BE22-F28309B4760D}" type="presParOf" srcId="{B58A3B37-443E-422A-B036-8E160F63422F}" destId="{99A8E540-DF39-4471-A6F8-026677614928}" srcOrd="2" destOrd="0" presId="urn:microsoft.com/office/officeart/2005/8/layout/orgChart1"/>
    <dgm:cxn modelId="{6731D779-13FA-45F9-B5B8-53FA60C12E3C}" type="presParOf" srcId="{99A8E540-DF39-4471-A6F8-026677614928}" destId="{66E8BE76-E516-443C-999C-3188863702FF}" srcOrd="0" destOrd="0" presId="urn:microsoft.com/office/officeart/2005/8/layout/orgChart1"/>
    <dgm:cxn modelId="{F8BEA0F7-09DF-4209-8D56-7F08CF157742}" type="presParOf" srcId="{99A8E540-DF39-4471-A6F8-026677614928}" destId="{FCE74BF4-5231-4CC4-866A-B09FC309FE7D}" srcOrd="1" destOrd="0" presId="urn:microsoft.com/office/officeart/2005/8/layout/orgChart1"/>
    <dgm:cxn modelId="{956A7191-8189-4AF2-84D3-6E65C1472A7A}" type="presParOf" srcId="{FCE74BF4-5231-4CC4-866A-B09FC309FE7D}" destId="{E89B1F3A-A185-45EC-A75F-54AC63E8895F}" srcOrd="0" destOrd="0" presId="urn:microsoft.com/office/officeart/2005/8/layout/orgChart1"/>
    <dgm:cxn modelId="{B48D97B1-8B33-4EB8-8943-60CF8D512D57}" type="presParOf" srcId="{E89B1F3A-A185-45EC-A75F-54AC63E8895F}" destId="{98D55B05-8695-49BB-AAEF-88A082404FF8}" srcOrd="0" destOrd="0" presId="urn:microsoft.com/office/officeart/2005/8/layout/orgChart1"/>
    <dgm:cxn modelId="{3E4E191D-4565-4AC1-9F4A-8F26A71E584A}" type="presParOf" srcId="{E89B1F3A-A185-45EC-A75F-54AC63E8895F}" destId="{971428B5-D2F6-4FD5-8041-6FFEB43CBC3F}" srcOrd="1" destOrd="0" presId="urn:microsoft.com/office/officeart/2005/8/layout/orgChart1"/>
    <dgm:cxn modelId="{2B04165D-0422-49A5-8FE0-94A00FD2D1A6}" type="presParOf" srcId="{FCE74BF4-5231-4CC4-866A-B09FC309FE7D}" destId="{3835F32A-27E2-4402-8E5E-4266C2D21F7B}" srcOrd="1" destOrd="0" presId="urn:microsoft.com/office/officeart/2005/8/layout/orgChart1"/>
    <dgm:cxn modelId="{014108C9-52FE-4A70-92C6-B80513BA592B}" type="presParOf" srcId="{FCE74BF4-5231-4CC4-866A-B09FC309FE7D}" destId="{11C3E284-D9C0-42D7-913D-EC5151918BCF}" srcOrd="2" destOrd="0" presId="urn:microsoft.com/office/officeart/2005/8/layout/orgChart1"/>
    <dgm:cxn modelId="{D3B4B3B7-34AE-4A6B-A66B-66C1CE6CF694}" type="presParOf" srcId="{99A8E540-DF39-4471-A6F8-026677614928}" destId="{1F8FDAC6-F22A-4C54-8EFD-AB1FC18768A0}" srcOrd="2" destOrd="0" presId="urn:microsoft.com/office/officeart/2005/8/layout/orgChart1"/>
    <dgm:cxn modelId="{5F3C0C1E-E791-4C77-8541-31A7439AB8C4}" type="presParOf" srcId="{99A8E540-DF39-4471-A6F8-026677614928}" destId="{8547D8CA-6CA7-462B-BA49-63581299C901}" srcOrd="3" destOrd="0" presId="urn:microsoft.com/office/officeart/2005/8/layout/orgChart1"/>
    <dgm:cxn modelId="{E60EC01B-6F3C-467D-9CC3-D1ED278F9EEF}" type="presParOf" srcId="{8547D8CA-6CA7-462B-BA49-63581299C901}" destId="{C3B07D37-0765-4E65-B434-894F9DEF8DE2}" srcOrd="0" destOrd="0" presId="urn:microsoft.com/office/officeart/2005/8/layout/orgChart1"/>
    <dgm:cxn modelId="{8B379AF2-FEBD-4A4C-849A-991BBBAD8A75}" type="presParOf" srcId="{C3B07D37-0765-4E65-B434-894F9DEF8DE2}" destId="{5EE3E209-DB4C-4E7B-95C7-5A54EB774789}" srcOrd="0" destOrd="0" presId="urn:microsoft.com/office/officeart/2005/8/layout/orgChart1"/>
    <dgm:cxn modelId="{6BA7EB46-8703-4FB2-92B1-AFFC174E02BC}" type="presParOf" srcId="{C3B07D37-0765-4E65-B434-894F9DEF8DE2}" destId="{7EA1F0FE-F7AC-4F18-9D4E-D336ECE85FE8}" srcOrd="1" destOrd="0" presId="urn:microsoft.com/office/officeart/2005/8/layout/orgChart1"/>
    <dgm:cxn modelId="{279BF856-EC79-4EA1-8A1A-959B4BFC7C54}" type="presParOf" srcId="{8547D8CA-6CA7-462B-BA49-63581299C901}" destId="{0DE1E175-6882-4060-868A-2D81F62690DE}" srcOrd="1" destOrd="0" presId="urn:microsoft.com/office/officeart/2005/8/layout/orgChart1"/>
    <dgm:cxn modelId="{2047122D-4E1D-4279-9CB3-EF340CF64974}" type="presParOf" srcId="{8547D8CA-6CA7-462B-BA49-63581299C901}" destId="{649AA3E6-D92A-4015-B976-E351B5C9F76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2EB749-A8F4-4901-8DC4-CF6BC2A9886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BD9075E-D737-4F97-82D8-C5605B7BDCBA}">
      <dgm:prSet phldrT="[Texto]" custT="1"/>
      <dgm:spPr>
        <a:solidFill>
          <a:schemeClr val="accent5"/>
        </a:solidFill>
        <a:ln w="3175">
          <a:solidFill>
            <a:srgbClr val="002060"/>
          </a:solidFill>
        </a:ln>
      </dgm:spPr>
      <dgm:t>
        <a:bodyPr/>
        <a:lstStyle/>
        <a:p>
          <a:r>
            <a:rPr lang="es-ES" sz="1600" b="1" dirty="0"/>
            <a:t>Modelo 1: Oficina de Gerencia de Proyectos PDET</a:t>
          </a:r>
          <a:endParaRPr lang="es-CO" sz="1600" b="1" dirty="0"/>
        </a:p>
      </dgm:t>
    </dgm:pt>
    <dgm:pt modelId="{5BDA8588-5863-4FF4-9BE2-8EA70330371E}" type="parTrans" cxnId="{1418EE03-9F70-4CD0-87E5-1203AC6A266B}">
      <dgm:prSet/>
      <dgm:spPr/>
      <dgm:t>
        <a:bodyPr/>
        <a:lstStyle/>
        <a:p>
          <a:endParaRPr lang="es-CO"/>
        </a:p>
      </dgm:t>
    </dgm:pt>
    <dgm:pt modelId="{A633A17F-4407-47EA-A2FB-01EA2580BE4E}" type="sibTrans" cxnId="{1418EE03-9F70-4CD0-87E5-1203AC6A266B}">
      <dgm:prSet/>
      <dgm:spPr/>
      <dgm:t>
        <a:bodyPr/>
        <a:lstStyle/>
        <a:p>
          <a:endParaRPr lang="es-CO"/>
        </a:p>
      </dgm:t>
    </dgm:pt>
    <dgm:pt modelId="{DF03CA8A-561F-4D77-A867-214A40FC4D11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  <a:effectLst/>
            </a:rPr>
            <a:t>Alternativas de ubicación</a:t>
          </a:r>
        </a:p>
        <a:p>
          <a:pPr algn="ctr"/>
          <a:endParaRPr lang="es-CO" sz="1200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- Oficina Asesora de Planeación</a:t>
          </a:r>
        </a:p>
        <a:p>
          <a:pPr algn="l"/>
          <a:r>
            <a:rPr lang="es-ES" sz="1000" dirty="0">
              <a:solidFill>
                <a:srgbClr val="002060"/>
              </a:solidFill>
            </a:rPr>
            <a:t>- Secretaría / Dependencia</a:t>
          </a:r>
          <a:r>
            <a:rPr lang="es-ES" sz="1000" dirty="0">
              <a:solidFill>
                <a:srgbClr val="FF0000"/>
              </a:solidFill>
            </a:rPr>
            <a:t> </a:t>
          </a:r>
          <a:r>
            <a:rPr lang="es-ES" sz="1000" dirty="0">
              <a:solidFill>
                <a:srgbClr val="002060"/>
              </a:solidFill>
            </a:rPr>
            <a:t>de Planeación</a:t>
          </a:r>
        </a:p>
        <a:p>
          <a:pPr algn="l"/>
          <a:r>
            <a:rPr lang="es-ES" sz="1000" dirty="0">
              <a:solidFill>
                <a:srgbClr val="002060"/>
              </a:solidFill>
            </a:rPr>
            <a:t>- Despacho del Alcalde</a:t>
          </a:r>
        </a:p>
        <a:p>
          <a:pPr algn="l"/>
          <a:endParaRPr lang="es-ES" sz="1000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Nota: mínimo 4 funcionarios, incluyendo el jefe de oficina.</a:t>
          </a:r>
          <a:endParaRPr lang="es-CO" sz="1000" dirty="0">
            <a:solidFill>
              <a:srgbClr val="002060"/>
            </a:solidFill>
          </a:endParaRPr>
        </a:p>
      </dgm:t>
    </dgm:pt>
    <dgm:pt modelId="{87BABAA0-A167-4F13-8DCB-FF23BE765A37}" type="parTrans" cxnId="{E79FC9D4-5F56-4676-8ACD-9093FCC3535D}">
      <dgm:prSet/>
      <dgm:spPr/>
      <dgm:t>
        <a:bodyPr/>
        <a:lstStyle/>
        <a:p>
          <a:endParaRPr lang="es-CO"/>
        </a:p>
      </dgm:t>
    </dgm:pt>
    <dgm:pt modelId="{6497AA1B-D509-4E9A-8E1B-364284800FAD}" type="sibTrans" cxnId="{E79FC9D4-5F56-4676-8ACD-9093FCC3535D}">
      <dgm:prSet/>
      <dgm:spPr/>
      <dgm:t>
        <a:bodyPr/>
        <a:lstStyle/>
        <a:p>
          <a:endParaRPr lang="es-CO"/>
        </a:p>
      </dgm:t>
    </dgm:pt>
    <dgm:pt modelId="{3C62F127-183A-4204-86FB-E8AFC3898200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marL="0" algn="ctr"/>
          <a:r>
            <a:rPr lang="es-ES" sz="1200" b="1" u="sng" dirty="0">
              <a:solidFill>
                <a:srgbClr val="002060"/>
              </a:solidFill>
            </a:rPr>
            <a:t>Reforma Organizacional</a:t>
          </a:r>
        </a:p>
        <a:p>
          <a:pPr marL="0" algn="ctr"/>
          <a:endParaRPr lang="es-ES" sz="1200" b="1" u="sng" dirty="0">
            <a:solidFill>
              <a:srgbClr val="002060"/>
            </a:solidFill>
          </a:endParaRPr>
        </a:p>
        <a:p>
          <a:pPr marL="0" algn="l"/>
          <a:r>
            <a:rPr lang="es-ES" sz="1000" dirty="0">
              <a:solidFill>
                <a:srgbClr val="002060"/>
              </a:solidFill>
            </a:rPr>
            <a:t>1- </a:t>
          </a:r>
          <a:r>
            <a:rPr lang="es-ES" sz="1000" b="1" dirty="0">
              <a:solidFill>
                <a:srgbClr val="002060"/>
              </a:solidFill>
            </a:rPr>
            <a:t>Modificación de Estructura</a:t>
          </a:r>
        </a:p>
        <a:p>
          <a:pPr marL="0" algn="l"/>
          <a:endParaRPr lang="es-ES" sz="1100" b="1" dirty="0">
            <a:solidFill>
              <a:srgbClr val="002060"/>
            </a:solidFill>
          </a:endParaRPr>
        </a:p>
        <a:p>
          <a:pPr marL="0" algn="l"/>
          <a:endParaRPr lang="es-ES" sz="1100" b="1" dirty="0">
            <a:solidFill>
              <a:srgbClr val="002060"/>
            </a:solidFill>
          </a:endParaRPr>
        </a:p>
        <a:p>
          <a:pPr marL="0" algn="l"/>
          <a:r>
            <a:rPr lang="es-ES" sz="1000" dirty="0">
              <a:solidFill>
                <a:srgbClr val="002060"/>
              </a:solidFill>
            </a:rPr>
            <a:t>2- </a:t>
          </a:r>
          <a:r>
            <a:rPr lang="es-ES" sz="1000" b="1" dirty="0">
              <a:solidFill>
                <a:srgbClr val="002060"/>
              </a:solidFill>
            </a:rPr>
            <a:t>Modificación de planta </a:t>
          </a:r>
          <a:r>
            <a:rPr lang="es-ES" sz="1000" dirty="0">
              <a:solidFill>
                <a:srgbClr val="002060"/>
              </a:solidFill>
            </a:rPr>
            <a:t>para:</a:t>
          </a:r>
        </a:p>
        <a:p>
          <a:pPr marL="90488" indent="0" algn="l">
            <a:tabLst/>
          </a:pPr>
          <a:r>
            <a:rPr lang="es-ES" sz="1000" dirty="0">
              <a:solidFill>
                <a:srgbClr val="002060"/>
              </a:solidFill>
            </a:rPr>
            <a:t>* Contar con Jefe de Oficina</a:t>
          </a:r>
        </a:p>
        <a:p>
          <a:pPr marL="90488" indent="0" algn="l">
            <a:tabLst/>
          </a:pPr>
          <a:r>
            <a:rPr lang="es-ES" sz="1000" dirty="0">
              <a:solidFill>
                <a:srgbClr val="002060"/>
              </a:solidFill>
            </a:rPr>
            <a:t>* Crear y suprimir (de requerirse) empleos de tipo temporal o permanente</a:t>
          </a:r>
        </a:p>
        <a:p>
          <a:pPr marL="0" algn="l"/>
          <a:r>
            <a:rPr lang="es-ES" sz="1000" dirty="0">
              <a:solidFill>
                <a:srgbClr val="002060"/>
              </a:solidFill>
            </a:rPr>
            <a:t>Alternativa: crear el empleo de Jefe de Oficina y trasladar funcionarios de otras áreas</a:t>
          </a:r>
          <a:endParaRPr lang="es-CO" sz="1000" dirty="0">
            <a:solidFill>
              <a:srgbClr val="002060"/>
            </a:solidFill>
          </a:endParaRPr>
        </a:p>
      </dgm:t>
    </dgm:pt>
    <dgm:pt modelId="{2E358A14-C24D-4E96-B038-0A90A1774B2C}" type="parTrans" cxnId="{B898148C-5C34-4D63-9D1D-7D2973B64D5B}">
      <dgm:prSet/>
      <dgm:spPr/>
      <dgm:t>
        <a:bodyPr/>
        <a:lstStyle/>
        <a:p>
          <a:endParaRPr lang="es-CO"/>
        </a:p>
      </dgm:t>
    </dgm:pt>
    <dgm:pt modelId="{84AD8F0B-CE8B-4465-8FC8-A2D3801FFB3D}" type="sibTrans" cxnId="{B898148C-5C34-4D63-9D1D-7D2973B64D5B}">
      <dgm:prSet/>
      <dgm:spPr/>
      <dgm:t>
        <a:bodyPr/>
        <a:lstStyle/>
        <a:p>
          <a:endParaRPr lang="es-CO"/>
        </a:p>
      </dgm:t>
    </dgm:pt>
    <dgm:pt modelId="{74047CB9-DB94-4B14-A4F9-DAF817178E89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r>
            <a:rPr lang="es-ES" sz="1200" b="1" u="sng" dirty="0">
              <a:solidFill>
                <a:srgbClr val="002060"/>
              </a:solidFill>
            </a:rPr>
            <a:t>Aprobación del Concejo</a:t>
          </a:r>
        </a:p>
        <a:p>
          <a:endParaRPr lang="es-ES" sz="1000" dirty="0">
            <a:solidFill>
              <a:srgbClr val="002060"/>
            </a:solidFill>
          </a:endParaRPr>
        </a:p>
        <a:p>
          <a:r>
            <a:rPr lang="es-ES" sz="1000" dirty="0">
              <a:solidFill>
                <a:srgbClr val="002060"/>
              </a:solidFill>
            </a:rPr>
            <a:t>El Concejo tiene la facultad de modificar la estructura o conceder facultades extraordinarias al Alcalde</a:t>
          </a:r>
        </a:p>
        <a:p>
          <a:endParaRPr lang="es-ES" sz="1000" dirty="0">
            <a:solidFill>
              <a:srgbClr val="002060"/>
            </a:solidFill>
          </a:endParaRPr>
        </a:p>
        <a:p>
          <a:r>
            <a:rPr lang="es-ES" sz="1000" dirty="0">
              <a:solidFill>
                <a:srgbClr val="002060"/>
              </a:solidFill>
            </a:rPr>
            <a:t>La modificación de planta es facultad del Alcalde, previo estudio técnico</a:t>
          </a:r>
          <a:endParaRPr lang="es-CO" sz="1000" dirty="0">
            <a:solidFill>
              <a:srgbClr val="002060"/>
            </a:solidFill>
          </a:endParaRPr>
        </a:p>
      </dgm:t>
    </dgm:pt>
    <dgm:pt modelId="{73896415-9857-405E-994B-2183A3873210}" type="parTrans" cxnId="{13C34304-0316-43CC-9735-C4AC7CD3BE98}">
      <dgm:prSet/>
      <dgm:spPr/>
      <dgm:t>
        <a:bodyPr/>
        <a:lstStyle/>
        <a:p>
          <a:endParaRPr lang="es-CO"/>
        </a:p>
      </dgm:t>
    </dgm:pt>
    <dgm:pt modelId="{9DD4C513-56D4-4930-A34F-7937F456BCAD}" type="sibTrans" cxnId="{13C34304-0316-43CC-9735-C4AC7CD3BE98}">
      <dgm:prSet/>
      <dgm:spPr/>
      <dgm:t>
        <a:bodyPr/>
        <a:lstStyle/>
        <a:p>
          <a:endParaRPr lang="es-CO"/>
        </a:p>
      </dgm:t>
    </dgm:pt>
    <dgm:pt modelId="{19A29296-5751-4BDA-B212-8E3F3770238C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</a:rPr>
            <a:t>Costos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Los derivados en gastos generales para la dotación y el mantenimiento de la oficina.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Creación de empleos. Valor anual aproximado a precios de 2019 en municipios de categoría 6:</a:t>
          </a:r>
        </a:p>
        <a:p>
          <a:pPr algn="l"/>
          <a:r>
            <a:rPr lang="es-ES" sz="1000" dirty="0">
              <a:solidFill>
                <a:srgbClr val="002060"/>
              </a:solidFill>
            </a:rPr>
            <a:t>- </a:t>
          </a:r>
          <a:r>
            <a:rPr lang="es-ES" sz="1000" b="1" dirty="0">
              <a:solidFill>
                <a:srgbClr val="002060"/>
              </a:solidFill>
            </a:rPr>
            <a:t>Jefe de Oficina </a:t>
          </a:r>
          <a:r>
            <a:rPr lang="es-ES" sz="1000" dirty="0">
              <a:solidFill>
                <a:srgbClr val="002060"/>
              </a:solidFill>
            </a:rPr>
            <a:t>006: $65 millones</a:t>
          </a:r>
        </a:p>
        <a:p>
          <a:pPr algn="l"/>
          <a:r>
            <a:rPr lang="es-ES" sz="1000" dirty="0">
              <a:solidFill>
                <a:srgbClr val="002060"/>
              </a:solidFill>
            </a:rPr>
            <a:t>- </a:t>
          </a:r>
          <a:r>
            <a:rPr lang="es-ES" sz="1000" b="1" dirty="0">
              <a:solidFill>
                <a:srgbClr val="002060"/>
              </a:solidFill>
            </a:rPr>
            <a:t>Líder de Programa </a:t>
          </a:r>
          <a:r>
            <a:rPr lang="es-ES" sz="1000" dirty="0">
              <a:solidFill>
                <a:srgbClr val="002060"/>
              </a:solidFill>
            </a:rPr>
            <a:t>206: $53 millones</a:t>
          </a:r>
        </a:p>
        <a:p>
          <a:pPr algn="l"/>
          <a:r>
            <a:rPr lang="es-CO" sz="10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- </a:t>
          </a:r>
          <a:r>
            <a:rPr lang="es-CO" sz="1000" b="1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Profesional</a:t>
          </a:r>
          <a:r>
            <a:rPr lang="es-CO" sz="10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 Universitario  Grado 03: $53 millones (para planta global)</a:t>
          </a:r>
        </a:p>
        <a:p>
          <a:pPr algn="l"/>
          <a:r>
            <a:rPr lang="es-CO" sz="1000" baseline="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- </a:t>
          </a:r>
          <a:r>
            <a:rPr lang="es-CO" sz="1000" b="1" baseline="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P</a:t>
          </a:r>
          <a:r>
            <a:rPr lang="es-CO" sz="1000" b="1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rofesional</a:t>
          </a:r>
          <a:r>
            <a:rPr lang="es-CO" sz="10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 Universitario Grado 02: $45 millones (para planta global)</a:t>
          </a:r>
        </a:p>
        <a:p>
          <a:pPr algn="l"/>
          <a:r>
            <a:rPr lang="es-ES" sz="10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Nota: costo cero con supresión de  empleos vacantes no necesarios o con el traslado de funcionarios desde otras dependencias.</a:t>
          </a:r>
          <a:endParaRPr lang="es-CO" sz="1000" dirty="0"/>
        </a:p>
      </dgm:t>
    </dgm:pt>
    <dgm:pt modelId="{0AEB34DC-7B2B-4AAD-8F6B-111E5A6DC724}" type="parTrans" cxnId="{50EAA349-9888-4866-BE97-6BB48F494507}">
      <dgm:prSet/>
      <dgm:spPr/>
      <dgm:t>
        <a:bodyPr/>
        <a:lstStyle/>
        <a:p>
          <a:endParaRPr lang="es-CO"/>
        </a:p>
      </dgm:t>
    </dgm:pt>
    <dgm:pt modelId="{D6089B7F-F1BE-4955-9D50-6E903C985813}" type="sibTrans" cxnId="{50EAA349-9888-4866-BE97-6BB48F494507}">
      <dgm:prSet/>
      <dgm:spPr/>
      <dgm:t>
        <a:bodyPr/>
        <a:lstStyle/>
        <a:p>
          <a:endParaRPr lang="es-CO"/>
        </a:p>
      </dgm:t>
    </dgm:pt>
    <dgm:pt modelId="{E41A0D53-F659-40DD-8CA2-5EEDE136EBEF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</a:rPr>
            <a:t>Actos Administrativos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1- Acuerdo o Decreto (con facultades del Concejo para el Alcalde) de modificación de </a:t>
          </a:r>
          <a:r>
            <a:rPr lang="es-ES" sz="1000" b="1" dirty="0">
              <a:solidFill>
                <a:srgbClr val="002060"/>
              </a:solidFill>
            </a:rPr>
            <a:t>estructura</a:t>
          </a:r>
        </a:p>
        <a:p>
          <a:pPr algn="l"/>
          <a:endParaRPr lang="es-ES" sz="1000" b="1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2- Decreto de modificación de </a:t>
          </a:r>
          <a:r>
            <a:rPr lang="es-ES" sz="1000" b="1" dirty="0">
              <a:solidFill>
                <a:srgbClr val="002060"/>
              </a:solidFill>
            </a:rPr>
            <a:t>planta</a:t>
          </a:r>
        </a:p>
        <a:p>
          <a:pPr algn="l"/>
          <a:endParaRPr lang="es-ES" sz="1000" b="1" dirty="0">
            <a:solidFill>
              <a:srgbClr val="002060"/>
            </a:solidFill>
          </a:endParaRPr>
        </a:p>
        <a:p>
          <a:pPr algn="l"/>
          <a:r>
            <a:rPr lang="es-ES" sz="1000" dirty="0">
              <a:solidFill>
                <a:srgbClr val="002060"/>
              </a:solidFill>
            </a:rPr>
            <a:t>3- Resolución de modificación de Manual de Funciones en caso de creación de empleos</a:t>
          </a:r>
          <a:endParaRPr lang="es-ES" sz="10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  <a:p>
          <a:pPr algn="l"/>
          <a:endParaRPr lang="es-ES" sz="1100" b="1" dirty="0">
            <a:solidFill>
              <a:srgbClr val="002060"/>
            </a:solidFill>
          </a:endParaRPr>
        </a:p>
      </dgm:t>
    </dgm:pt>
    <dgm:pt modelId="{613C26BF-404C-44B9-BFDC-2C9A11CF7520}" type="parTrans" cxnId="{DB27BC93-045C-45FB-8415-9862E2BB53D5}">
      <dgm:prSet/>
      <dgm:spPr/>
      <dgm:t>
        <a:bodyPr/>
        <a:lstStyle/>
        <a:p>
          <a:endParaRPr lang="es-CO"/>
        </a:p>
      </dgm:t>
    </dgm:pt>
    <dgm:pt modelId="{7EA54FD9-DD27-4773-81FA-0AD54FA92F66}" type="sibTrans" cxnId="{DB27BC93-045C-45FB-8415-9862E2BB53D5}">
      <dgm:prSet/>
      <dgm:spPr/>
      <dgm:t>
        <a:bodyPr/>
        <a:lstStyle/>
        <a:p>
          <a:endParaRPr lang="es-CO"/>
        </a:p>
      </dgm:t>
    </dgm:pt>
    <dgm:pt modelId="{178906A0-4D29-47C7-A4AF-17BD7A1A3C00}" type="pres">
      <dgm:prSet presAssocID="{AF2EB749-A8F4-4901-8DC4-CF6BC2A9886E}" presName="composite" presStyleCnt="0">
        <dgm:presLayoutVars>
          <dgm:chMax val="1"/>
          <dgm:dir/>
          <dgm:resizeHandles val="exact"/>
        </dgm:presLayoutVars>
      </dgm:prSet>
      <dgm:spPr/>
    </dgm:pt>
    <dgm:pt modelId="{32C547BB-29BF-4977-8773-88A8678BBCAD}" type="pres">
      <dgm:prSet presAssocID="{2BD9075E-D737-4F97-82D8-C5605B7BDCBA}" presName="roof" presStyleLbl="dkBgShp" presStyleIdx="0" presStyleCnt="2" custScaleY="57714" custLinFactNeighborX="-704" custLinFactNeighborY="765"/>
      <dgm:spPr/>
    </dgm:pt>
    <dgm:pt modelId="{806A56B8-6317-4C95-9B8C-068B52862EEC}" type="pres">
      <dgm:prSet presAssocID="{2BD9075E-D737-4F97-82D8-C5605B7BDCBA}" presName="pillars" presStyleCnt="0"/>
      <dgm:spPr/>
    </dgm:pt>
    <dgm:pt modelId="{897396FB-25AA-4B61-A3E2-FCC5CBA3E079}" type="pres">
      <dgm:prSet presAssocID="{2BD9075E-D737-4F97-82D8-C5605B7BDCBA}" presName="pillar1" presStyleLbl="node1" presStyleIdx="0" presStyleCnt="5">
        <dgm:presLayoutVars>
          <dgm:bulletEnabled val="1"/>
        </dgm:presLayoutVars>
      </dgm:prSet>
      <dgm:spPr/>
    </dgm:pt>
    <dgm:pt modelId="{09F8A4F3-2BBB-49AD-B87B-F3FAE2A87C20}" type="pres">
      <dgm:prSet presAssocID="{3C62F127-183A-4204-86FB-E8AFC3898200}" presName="pillarX" presStyleLbl="node1" presStyleIdx="1" presStyleCnt="5">
        <dgm:presLayoutVars>
          <dgm:bulletEnabled val="1"/>
        </dgm:presLayoutVars>
      </dgm:prSet>
      <dgm:spPr/>
    </dgm:pt>
    <dgm:pt modelId="{EFB86B1C-A51B-4321-8BCB-E716BB30E7CC}" type="pres">
      <dgm:prSet presAssocID="{E41A0D53-F659-40DD-8CA2-5EEDE136EBEF}" presName="pillarX" presStyleLbl="node1" presStyleIdx="2" presStyleCnt="5">
        <dgm:presLayoutVars>
          <dgm:bulletEnabled val="1"/>
        </dgm:presLayoutVars>
      </dgm:prSet>
      <dgm:spPr/>
    </dgm:pt>
    <dgm:pt modelId="{5FD962BA-AACB-4478-8F1E-913E623A5618}" type="pres">
      <dgm:prSet presAssocID="{19A29296-5751-4BDA-B212-8E3F3770238C}" presName="pillarX" presStyleLbl="node1" presStyleIdx="3" presStyleCnt="5">
        <dgm:presLayoutVars>
          <dgm:bulletEnabled val="1"/>
        </dgm:presLayoutVars>
      </dgm:prSet>
      <dgm:spPr/>
    </dgm:pt>
    <dgm:pt modelId="{F23FEE93-87E2-4245-BCD3-5DD42B1A75D2}" type="pres">
      <dgm:prSet presAssocID="{74047CB9-DB94-4B14-A4F9-DAF817178E89}" presName="pillarX" presStyleLbl="node1" presStyleIdx="4" presStyleCnt="5">
        <dgm:presLayoutVars>
          <dgm:bulletEnabled val="1"/>
        </dgm:presLayoutVars>
      </dgm:prSet>
      <dgm:spPr/>
    </dgm:pt>
    <dgm:pt modelId="{2C083EC5-6971-4083-B48E-86BD23CAF187}" type="pres">
      <dgm:prSet presAssocID="{2BD9075E-D737-4F97-82D8-C5605B7BDCBA}" presName="base" presStyleLbl="dkBgShp" presStyleIdx="1" presStyleCnt="2"/>
      <dgm:spPr>
        <a:solidFill>
          <a:srgbClr val="FFC000"/>
        </a:solidFill>
      </dgm:spPr>
    </dgm:pt>
  </dgm:ptLst>
  <dgm:cxnLst>
    <dgm:cxn modelId="{1418EE03-9F70-4CD0-87E5-1203AC6A266B}" srcId="{AF2EB749-A8F4-4901-8DC4-CF6BC2A9886E}" destId="{2BD9075E-D737-4F97-82D8-C5605B7BDCBA}" srcOrd="0" destOrd="0" parTransId="{5BDA8588-5863-4FF4-9BE2-8EA70330371E}" sibTransId="{A633A17F-4407-47EA-A2FB-01EA2580BE4E}"/>
    <dgm:cxn modelId="{13C34304-0316-43CC-9735-C4AC7CD3BE98}" srcId="{2BD9075E-D737-4F97-82D8-C5605B7BDCBA}" destId="{74047CB9-DB94-4B14-A4F9-DAF817178E89}" srcOrd="4" destOrd="0" parTransId="{73896415-9857-405E-994B-2183A3873210}" sibTransId="{9DD4C513-56D4-4930-A34F-7937F456BCAD}"/>
    <dgm:cxn modelId="{9404CF32-2992-49E2-8606-AA2D30FF5534}" type="presOf" srcId="{19A29296-5751-4BDA-B212-8E3F3770238C}" destId="{5FD962BA-AACB-4478-8F1E-913E623A5618}" srcOrd="0" destOrd="0" presId="urn:microsoft.com/office/officeart/2005/8/layout/hList3"/>
    <dgm:cxn modelId="{7F1A3434-E23E-4C41-91F3-49011F63A815}" type="presOf" srcId="{DF03CA8A-561F-4D77-A867-214A40FC4D11}" destId="{897396FB-25AA-4B61-A3E2-FCC5CBA3E079}" srcOrd="0" destOrd="0" presId="urn:microsoft.com/office/officeart/2005/8/layout/hList3"/>
    <dgm:cxn modelId="{50EAA349-9888-4866-BE97-6BB48F494507}" srcId="{2BD9075E-D737-4F97-82D8-C5605B7BDCBA}" destId="{19A29296-5751-4BDA-B212-8E3F3770238C}" srcOrd="3" destOrd="0" parTransId="{0AEB34DC-7B2B-4AAD-8F6B-111E5A6DC724}" sibTransId="{D6089B7F-F1BE-4955-9D50-6E903C985813}"/>
    <dgm:cxn modelId="{83261750-2ECF-4B0E-8DFE-A11A33C1541D}" type="presOf" srcId="{AF2EB749-A8F4-4901-8DC4-CF6BC2A9886E}" destId="{178906A0-4D29-47C7-A4AF-17BD7A1A3C00}" srcOrd="0" destOrd="0" presId="urn:microsoft.com/office/officeart/2005/8/layout/hList3"/>
    <dgm:cxn modelId="{B898148C-5C34-4D63-9D1D-7D2973B64D5B}" srcId="{2BD9075E-D737-4F97-82D8-C5605B7BDCBA}" destId="{3C62F127-183A-4204-86FB-E8AFC3898200}" srcOrd="1" destOrd="0" parTransId="{2E358A14-C24D-4E96-B038-0A90A1774B2C}" sibTransId="{84AD8F0B-CE8B-4465-8FC8-A2D3801FFB3D}"/>
    <dgm:cxn modelId="{DB27BC93-045C-45FB-8415-9862E2BB53D5}" srcId="{2BD9075E-D737-4F97-82D8-C5605B7BDCBA}" destId="{E41A0D53-F659-40DD-8CA2-5EEDE136EBEF}" srcOrd="2" destOrd="0" parTransId="{613C26BF-404C-44B9-BFDC-2C9A11CF7520}" sibTransId="{7EA54FD9-DD27-4773-81FA-0AD54FA92F66}"/>
    <dgm:cxn modelId="{69C4C2C1-B2B3-4D44-AA7D-7984FAA4A0A4}" type="presOf" srcId="{3C62F127-183A-4204-86FB-E8AFC3898200}" destId="{09F8A4F3-2BBB-49AD-B87B-F3FAE2A87C20}" srcOrd="0" destOrd="0" presId="urn:microsoft.com/office/officeart/2005/8/layout/hList3"/>
    <dgm:cxn modelId="{50F410C5-ECAC-4B56-AFE5-7019367A61F4}" type="presOf" srcId="{74047CB9-DB94-4B14-A4F9-DAF817178E89}" destId="{F23FEE93-87E2-4245-BCD3-5DD42B1A75D2}" srcOrd="0" destOrd="0" presId="urn:microsoft.com/office/officeart/2005/8/layout/hList3"/>
    <dgm:cxn modelId="{E79FC9D4-5F56-4676-8ACD-9093FCC3535D}" srcId="{2BD9075E-D737-4F97-82D8-C5605B7BDCBA}" destId="{DF03CA8A-561F-4D77-A867-214A40FC4D11}" srcOrd="0" destOrd="0" parTransId="{87BABAA0-A167-4F13-8DCB-FF23BE765A37}" sibTransId="{6497AA1B-D509-4E9A-8E1B-364284800FAD}"/>
    <dgm:cxn modelId="{5AF23CDE-C802-465F-9504-C74EA47D68EE}" type="presOf" srcId="{2BD9075E-D737-4F97-82D8-C5605B7BDCBA}" destId="{32C547BB-29BF-4977-8773-88A8678BBCAD}" srcOrd="0" destOrd="0" presId="urn:microsoft.com/office/officeart/2005/8/layout/hList3"/>
    <dgm:cxn modelId="{7EB879EB-61B9-4922-BB1A-A4D90965F589}" type="presOf" srcId="{E41A0D53-F659-40DD-8CA2-5EEDE136EBEF}" destId="{EFB86B1C-A51B-4321-8BCB-E716BB30E7CC}" srcOrd="0" destOrd="0" presId="urn:microsoft.com/office/officeart/2005/8/layout/hList3"/>
    <dgm:cxn modelId="{2C21A36A-0A7F-4F91-ADC6-6F048AC55274}" type="presParOf" srcId="{178906A0-4D29-47C7-A4AF-17BD7A1A3C00}" destId="{32C547BB-29BF-4977-8773-88A8678BBCAD}" srcOrd="0" destOrd="0" presId="urn:microsoft.com/office/officeart/2005/8/layout/hList3"/>
    <dgm:cxn modelId="{720719B6-5159-43D4-86DA-4CEEA3E819CB}" type="presParOf" srcId="{178906A0-4D29-47C7-A4AF-17BD7A1A3C00}" destId="{806A56B8-6317-4C95-9B8C-068B52862EEC}" srcOrd="1" destOrd="0" presId="urn:microsoft.com/office/officeart/2005/8/layout/hList3"/>
    <dgm:cxn modelId="{50E8E9D3-80F5-4461-86B7-F20882DADEB4}" type="presParOf" srcId="{806A56B8-6317-4C95-9B8C-068B52862EEC}" destId="{897396FB-25AA-4B61-A3E2-FCC5CBA3E079}" srcOrd="0" destOrd="0" presId="urn:microsoft.com/office/officeart/2005/8/layout/hList3"/>
    <dgm:cxn modelId="{E4F9A860-25FD-4C8B-A27C-8C2CE6F0D002}" type="presParOf" srcId="{806A56B8-6317-4C95-9B8C-068B52862EEC}" destId="{09F8A4F3-2BBB-49AD-B87B-F3FAE2A87C20}" srcOrd="1" destOrd="0" presId="urn:microsoft.com/office/officeart/2005/8/layout/hList3"/>
    <dgm:cxn modelId="{0295E4C6-75BD-40E9-9D10-37153D50307F}" type="presParOf" srcId="{806A56B8-6317-4C95-9B8C-068B52862EEC}" destId="{EFB86B1C-A51B-4321-8BCB-E716BB30E7CC}" srcOrd="2" destOrd="0" presId="urn:microsoft.com/office/officeart/2005/8/layout/hList3"/>
    <dgm:cxn modelId="{FEEFF820-2CE1-4282-BA3A-565FA544BD66}" type="presParOf" srcId="{806A56B8-6317-4C95-9B8C-068B52862EEC}" destId="{5FD962BA-AACB-4478-8F1E-913E623A5618}" srcOrd="3" destOrd="0" presId="urn:microsoft.com/office/officeart/2005/8/layout/hList3"/>
    <dgm:cxn modelId="{2DB0DADA-5518-4012-8585-C368804EFAB2}" type="presParOf" srcId="{806A56B8-6317-4C95-9B8C-068B52862EEC}" destId="{F23FEE93-87E2-4245-BCD3-5DD42B1A75D2}" srcOrd="4" destOrd="0" presId="urn:microsoft.com/office/officeart/2005/8/layout/hList3"/>
    <dgm:cxn modelId="{8793FBA3-2E25-46C1-9118-8FC31E36FDCB}" type="presParOf" srcId="{178906A0-4D29-47C7-A4AF-17BD7A1A3C00}" destId="{2C083EC5-6971-4083-B48E-86BD23CAF187}" srcOrd="2" destOrd="0" presId="urn:microsoft.com/office/officeart/2005/8/layout/hList3"/>
  </dgm:cxnLst>
  <dgm:bg/>
  <dgm:whole>
    <a:ln w="31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F2EB749-A8F4-4901-8DC4-CF6BC2A9886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BD9075E-D737-4F97-82D8-C5605B7BDCBA}">
      <dgm:prSet phldrT="[Texto]" custT="1"/>
      <dgm:spPr>
        <a:solidFill>
          <a:schemeClr val="accent5">
            <a:lumMod val="75000"/>
          </a:schemeClr>
        </a:solidFill>
        <a:ln w="3175">
          <a:solidFill>
            <a:srgbClr val="002060"/>
          </a:solidFill>
        </a:ln>
      </dgm:spPr>
      <dgm:t>
        <a:bodyPr/>
        <a:lstStyle/>
        <a:p>
          <a:r>
            <a:rPr lang="es-ES" sz="1600" b="1" dirty="0"/>
            <a:t>Modelo 2: Grupo Interno de Trabajo</a:t>
          </a:r>
          <a:endParaRPr lang="es-CO" sz="1600" b="1" dirty="0"/>
        </a:p>
      </dgm:t>
    </dgm:pt>
    <dgm:pt modelId="{5BDA8588-5863-4FF4-9BE2-8EA70330371E}" type="parTrans" cxnId="{1418EE03-9F70-4CD0-87E5-1203AC6A266B}">
      <dgm:prSet/>
      <dgm:spPr/>
      <dgm:t>
        <a:bodyPr/>
        <a:lstStyle/>
        <a:p>
          <a:endParaRPr lang="es-CO"/>
        </a:p>
      </dgm:t>
    </dgm:pt>
    <dgm:pt modelId="{A633A17F-4407-47EA-A2FB-01EA2580BE4E}" type="sibTrans" cxnId="{1418EE03-9F70-4CD0-87E5-1203AC6A266B}">
      <dgm:prSet/>
      <dgm:spPr/>
      <dgm:t>
        <a:bodyPr/>
        <a:lstStyle/>
        <a:p>
          <a:endParaRPr lang="es-CO"/>
        </a:p>
      </dgm:t>
    </dgm:pt>
    <dgm:pt modelId="{DF03CA8A-561F-4D77-A867-214A40FC4D11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  <a:effectLst/>
            </a:rPr>
            <a:t>Alternativas de ubicación funcional</a:t>
          </a:r>
        </a:p>
        <a:p>
          <a:pPr algn="ctr"/>
          <a:endParaRPr lang="es-CO" sz="1200" dirty="0">
            <a:solidFill>
              <a:srgbClr val="002060"/>
            </a:solidFill>
          </a:endParaRPr>
        </a:p>
        <a:p>
          <a:pPr algn="l"/>
          <a:r>
            <a:rPr lang="es-ES" sz="1100" dirty="0">
              <a:solidFill>
                <a:srgbClr val="002060"/>
              </a:solidFill>
            </a:rPr>
            <a:t>- Oficina Asesora de Planeación</a:t>
          </a:r>
        </a:p>
        <a:p>
          <a:pPr algn="l"/>
          <a:r>
            <a:rPr lang="es-ES" sz="1100" dirty="0">
              <a:solidFill>
                <a:srgbClr val="002060"/>
              </a:solidFill>
            </a:rPr>
            <a:t>- Secretaría / Dependencia de Planeación</a:t>
          </a:r>
        </a:p>
        <a:p>
          <a:pPr algn="l"/>
          <a:r>
            <a:rPr lang="es-ES" sz="1100" dirty="0">
              <a:solidFill>
                <a:srgbClr val="002060"/>
              </a:solidFill>
            </a:rPr>
            <a:t>- Despacho del Alcalde</a:t>
          </a:r>
        </a:p>
        <a:p>
          <a:pPr algn="l"/>
          <a:endParaRPr lang="es-ES" sz="1100" dirty="0">
            <a:solidFill>
              <a:srgbClr val="002060"/>
            </a:solidFill>
          </a:endParaRPr>
        </a:p>
        <a:p>
          <a:pPr algn="l"/>
          <a:r>
            <a:rPr lang="es-ES" sz="1100" dirty="0">
              <a:solidFill>
                <a:srgbClr val="002060"/>
              </a:solidFill>
            </a:rPr>
            <a:t>Nota: mínimo 4 funcionarios, incluyendo un coordinador o líder del grupo</a:t>
          </a:r>
          <a:endParaRPr lang="es-CO" sz="1100" dirty="0">
            <a:solidFill>
              <a:srgbClr val="002060"/>
            </a:solidFill>
          </a:endParaRPr>
        </a:p>
      </dgm:t>
    </dgm:pt>
    <dgm:pt modelId="{87BABAA0-A167-4F13-8DCB-FF23BE765A37}" type="parTrans" cxnId="{E79FC9D4-5F56-4676-8ACD-9093FCC3535D}">
      <dgm:prSet/>
      <dgm:spPr/>
      <dgm:t>
        <a:bodyPr/>
        <a:lstStyle/>
        <a:p>
          <a:endParaRPr lang="es-CO"/>
        </a:p>
      </dgm:t>
    </dgm:pt>
    <dgm:pt modelId="{6497AA1B-D509-4E9A-8E1B-364284800FAD}" type="sibTrans" cxnId="{E79FC9D4-5F56-4676-8ACD-9093FCC3535D}">
      <dgm:prSet/>
      <dgm:spPr/>
      <dgm:t>
        <a:bodyPr/>
        <a:lstStyle/>
        <a:p>
          <a:endParaRPr lang="es-CO"/>
        </a:p>
      </dgm:t>
    </dgm:pt>
    <dgm:pt modelId="{3C62F127-183A-4204-86FB-E8AFC3898200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marL="0" algn="ctr"/>
          <a:r>
            <a:rPr lang="es-ES" sz="1200" b="1" u="sng" dirty="0">
              <a:solidFill>
                <a:srgbClr val="002060"/>
              </a:solidFill>
            </a:rPr>
            <a:t>Reforma Organizacional</a:t>
          </a:r>
        </a:p>
        <a:p>
          <a:pPr marL="0" algn="ctr"/>
          <a:endParaRPr lang="es-ES" sz="1200" b="1" u="sng" dirty="0">
            <a:solidFill>
              <a:srgbClr val="002060"/>
            </a:solidFill>
          </a:endParaRPr>
        </a:p>
        <a:p>
          <a:pPr marL="0" algn="l"/>
          <a:r>
            <a:rPr lang="es-ES" sz="1100" dirty="0">
              <a:solidFill>
                <a:srgbClr val="002060"/>
              </a:solidFill>
            </a:rPr>
            <a:t>No requiere reforma de estructura ni de planta</a:t>
          </a:r>
          <a:endParaRPr lang="es-CO" sz="1100" dirty="0">
            <a:solidFill>
              <a:srgbClr val="002060"/>
            </a:solidFill>
          </a:endParaRPr>
        </a:p>
      </dgm:t>
    </dgm:pt>
    <dgm:pt modelId="{2E358A14-C24D-4E96-B038-0A90A1774B2C}" type="parTrans" cxnId="{B898148C-5C34-4D63-9D1D-7D2973B64D5B}">
      <dgm:prSet/>
      <dgm:spPr/>
      <dgm:t>
        <a:bodyPr/>
        <a:lstStyle/>
        <a:p>
          <a:endParaRPr lang="es-CO"/>
        </a:p>
      </dgm:t>
    </dgm:pt>
    <dgm:pt modelId="{84AD8F0B-CE8B-4465-8FC8-A2D3801FFB3D}" type="sibTrans" cxnId="{B898148C-5C34-4D63-9D1D-7D2973B64D5B}">
      <dgm:prSet/>
      <dgm:spPr/>
      <dgm:t>
        <a:bodyPr/>
        <a:lstStyle/>
        <a:p>
          <a:endParaRPr lang="es-CO"/>
        </a:p>
      </dgm:t>
    </dgm:pt>
    <dgm:pt modelId="{74047CB9-DB94-4B14-A4F9-DAF817178E89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r>
            <a:rPr lang="es-ES" sz="1200" b="1" u="sng" dirty="0">
              <a:solidFill>
                <a:srgbClr val="002060"/>
              </a:solidFill>
            </a:rPr>
            <a:t>Aprobación del Concejo</a:t>
          </a:r>
        </a:p>
        <a:p>
          <a:endParaRPr lang="es-ES" sz="12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La modificación de planta es facultad del Alcalde</a:t>
          </a:r>
        </a:p>
        <a:p>
          <a:r>
            <a:rPr lang="es-ES" sz="1100" dirty="0">
              <a:solidFill>
                <a:srgbClr val="002060"/>
              </a:solidFill>
            </a:rPr>
            <a:t>No se requiere aprobación del Concejo</a:t>
          </a:r>
          <a:endParaRPr lang="es-CO" sz="1100" dirty="0">
            <a:solidFill>
              <a:srgbClr val="002060"/>
            </a:solidFill>
          </a:endParaRPr>
        </a:p>
      </dgm:t>
    </dgm:pt>
    <dgm:pt modelId="{73896415-9857-405E-994B-2183A3873210}" type="parTrans" cxnId="{13C34304-0316-43CC-9735-C4AC7CD3BE98}">
      <dgm:prSet/>
      <dgm:spPr/>
      <dgm:t>
        <a:bodyPr/>
        <a:lstStyle/>
        <a:p>
          <a:endParaRPr lang="es-CO"/>
        </a:p>
      </dgm:t>
    </dgm:pt>
    <dgm:pt modelId="{9DD4C513-56D4-4930-A34F-7937F456BCAD}" type="sibTrans" cxnId="{13C34304-0316-43CC-9735-C4AC7CD3BE98}">
      <dgm:prSet/>
      <dgm:spPr/>
      <dgm:t>
        <a:bodyPr/>
        <a:lstStyle/>
        <a:p>
          <a:endParaRPr lang="es-CO"/>
        </a:p>
      </dgm:t>
    </dgm:pt>
    <dgm:pt modelId="{19A29296-5751-4BDA-B212-8E3F3770238C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r>
            <a:rPr lang="es-ES" sz="1200" b="1" u="sng" dirty="0">
              <a:solidFill>
                <a:srgbClr val="002060"/>
              </a:solidFill>
            </a:rPr>
            <a:t>Costos</a:t>
          </a:r>
        </a:p>
        <a:p>
          <a:endParaRPr lang="es-ES" sz="1100" dirty="0">
            <a:solidFill>
              <a:srgbClr val="002060"/>
            </a:solidFill>
          </a:endParaRPr>
        </a:p>
        <a:p>
          <a:endParaRPr lang="es-ES" sz="11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Sin costos</a:t>
          </a:r>
        </a:p>
        <a:p>
          <a:endParaRPr lang="es-ES" sz="11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Nota: para el territorio no hay prima de coordinación</a:t>
          </a:r>
          <a:endParaRPr lang="es-CO" sz="1100" dirty="0"/>
        </a:p>
      </dgm:t>
    </dgm:pt>
    <dgm:pt modelId="{0AEB34DC-7B2B-4AAD-8F6B-111E5A6DC724}" type="parTrans" cxnId="{50EAA349-9888-4866-BE97-6BB48F494507}">
      <dgm:prSet/>
      <dgm:spPr/>
      <dgm:t>
        <a:bodyPr/>
        <a:lstStyle/>
        <a:p>
          <a:endParaRPr lang="es-CO"/>
        </a:p>
      </dgm:t>
    </dgm:pt>
    <dgm:pt modelId="{D6089B7F-F1BE-4955-9D50-6E903C985813}" type="sibTrans" cxnId="{50EAA349-9888-4866-BE97-6BB48F494507}">
      <dgm:prSet/>
      <dgm:spPr/>
      <dgm:t>
        <a:bodyPr/>
        <a:lstStyle/>
        <a:p>
          <a:endParaRPr lang="es-CO"/>
        </a:p>
      </dgm:t>
    </dgm:pt>
    <dgm:pt modelId="{E41A0D53-F659-40DD-8CA2-5EEDE136EBEF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</a:rPr>
            <a:t>Actos Administrativos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l"/>
          <a:r>
            <a:rPr lang="es-ES" sz="1100" dirty="0">
              <a:solidFill>
                <a:srgbClr val="002060"/>
              </a:solidFill>
            </a:rPr>
            <a:t>Resolución del alcalde creando el grupo interno de trabajo o modificando la resolución existente de grupos de trabajo.</a:t>
          </a:r>
          <a:endParaRPr lang="es-CO" sz="1100" dirty="0">
            <a:solidFill>
              <a:srgbClr val="002060"/>
            </a:solidFill>
          </a:endParaRPr>
        </a:p>
      </dgm:t>
    </dgm:pt>
    <dgm:pt modelId="{613C26BF-404C-44B9-BFDC-2C9A11CF7520}" type="parTrans" cxnId="{DB27BC93-045C-45FB-8415-9862E2BB53D5}">
      <dgm:prSet/>
      <dgm:spPr/>
      <dgm:t>
        <a:bodyPr/>
        <a:lstStyle/>
        <a:p>
          <a:endParaRPr lang="es-CO"/>
        </a:p>
      </dgm:t>
    </dgm:pt>
    <dgm:pt modelId="{7EA54FD9-DD27-4773-81FA-0AD54FA92F66}" type="sibTrans" cxnId="{DB27BC93-045C-45FB-8415-9862E2BB53D5}">
      <dgm:prSet/>
      <dgm:spPr/>
      <dgm:t>
        <a:bodyPr/>
        <a:lstStyle/>
        <a:p>
          <a:endParaRPr lang="es-CO"/>
        </a:p>
      </dgm:t>
    </dgm:pt>
    <dgm:pt modelId="{178906A0-4D29-47C7-A4AF-17BD7A1A3C00}" type="pres">
      <dgm:prSet presAssocID="{AF2EB749-A8F4-4901-8DC4-CF6BC2A9886E}" presName="composite" presStyleCnt="0">
        <dgm:presLayoutVars>
          <dgm:chMax val="1"/>
          <dgm:dir/>
          <dgm:resizeHandles val="exact"/>
        </dgm:presLayoutVars>
      </dgm:prSet>
      <dgm:spPr/>
    </dgm:pt>
    <dgm:pt modelId="{32C547BB-29BF-4977-8773-88A8678BBCAD}" type="pres">
      <dgm:prSet presAssocID="{2BD9075E-D737-4F97-82D8-C5605B7BDCBA}" presName="roof" presStyleLbl="dkBgShp" presStyleIdx="0" presStyleCnt="2" custScaleY="80655" custLinFactNeighborY="4836"/>
      <dgm:spPr/>
    </dgm:pt>
    <dgm:pt modelId="{806A56B8-6317-4C95-9B8C-068B52862EEC}" type="pres">
      <dgm:prSet presAssocID="{2BD9075E-D737-4F97-82D8-C5605B7BDCBA}" presName="pillars" presStyleCnt="0"/>
      <dgm:spPr/>
    </dgm:pt>
    <dgm:pt modelId="{897396FB-25AA-4B61-A3E2-FCC5CBA3E079}" type="pres">
      <dgm:prSet presAssocID="{2BD9075E-D737-4F97-82D8-C5605B7BDCBA}" presName="pillar1" presStyleLbl="node1" presStyleIdx="0" presStyleCnt="5">
        <dgm:presLayoutVars>
          <dgm:bulletEnabled val="1"/>
        </dgm:presLayoutVars>
      </dgm:prSet>
      <dgm:spPr/>
    </dgm:pt>
    <dgm:pt modelId="{09F8A4F3-2BBB-49AD-B87B-F3FAE2A87C20}" type="pres">
      <dgm:prSet presAssocID="{3C62F127-183A-4204-86FB-E8AFC3898200}" presName="pillarX" presStyleLbl="node1" presStyleIdx="1" presStyleCnt="5">
        <dgm:presLayoutVars>
          <dgm:bulletEnabled val="1"/>
        </dgm:presLayoutVars>
      </dgm:prSet>
      <dgm:spPr/>
    </dgm:pt>
    <dgm:pt modelId="{EFB86B1C-A51B-4321-8BCB-E716BB30E7CC}" type="pres">
      <dgm:prSet presAssocID="{E41A0D53-F659-40DD-8CA2-5EEDE136EBEF}" presName="pillarX" presStyleLbl="node1" presStyleIdx="2" presStyleCnt="5">
        <dgm:presLayoutVars>
          <dgm:bulletEnabled val="1"/>
        </dgm:presLayoutVars>
      </dgm:prSet>
      <dgm:spPr/>
    </dgm:pt>
    <dgm:pt modelId="{5FD962BA-AACB-4478-8F1E-913E623A5618}" type="pres">
      <dgm:prSet presAssocID="{19A29296-5751-4BDA-B212-8E3F3770238C}" presName="pillarX" presStyleLbl="node1" presStyleIdx="3" presStyleCnt="5">
        <dgm:presLayoutVars>
          <dgm:bulletEnabled val="1"/>
        </dgm:presLayoutVars>
      </dgm:prSet>
      <dgm:spPr/>
    </dgm:pt>
    <dgm:pt modelId="{F23FEE93-87E2-4245-BCD3-5DD42B1A75D2}" type="pres">
      <dgm:prSet presAssocID="{74047CB9-DB94-4B14-A4F9-DAF817178E89}" presName="pillarX" presStyleLbl="node1" presStyleIdx="4" presStyleCnt="5">
        <dgm:presLayoutVars>
          <dgm:bulletEnabled val="1"/>
        </dgm:presLayoutVars>
      </dgm:prSet>
      <dgm:spPr/>
    </dgm:pt>
    <dgm:pt modelId="{2C083EC5-6971-4083-B48E-86BD23CAF187}" type="pres">
      <dgm:prSet presAssocID="{2BD9075E-D737-4F97-82D8-C5605B7BDCBA}" presName="base" presStyleLbl="dkBgShp" presStyleIdx="1" presStyleCnt="2"/>
      <dgm:spPr>
        <a:solidFill>
          <a:srgbClr val="FFC000"/>
        </a:solidFill>
      </dgm:spPr>
    </dgm:pt>
  </dgm:ptLst>
  <dgm:cxnLst>
    <dgm:cxn modelId="{1418EE03-9F70-4CD0-87E5-1203AC6A266B}" srcId="{AF2EB749-A8F4-4901-8DC4-CF6BC2A9886E}" destId="{2BD9075E-D737-4F97-82D8-C5605B7BDCBA}" srcOrd="0" destOrd="0" parTransId="{5BDA8588-5863-4FF4-9BE2-8EA70330371E}" sibTransId="{A633A17F-4407-47EA-A2FB-01EA2580BE4E}"/>
    <dgm:cxn modelId="{13C34304-0316-43CC-9735-C4AC7CD3BE98}" srcId="{2BD9075E-D737-4F97-82D8-C5605B7BDCBA}" destId="{74047CB9-DB94-4B14-A4F9-DAF817178E89}" srcOrd="4" destOrd="0" parTransId="{73896415-9857-405E-994B-2183A3873210}" sibTransId="{9DD4C513-56D4-4930-A34F-7937F456BCAD}"/>
    <dgm:cxn modelId="{9404CF32-2992-49E2-8606-AA2D30FF5534}" type="presOf" srcId="{19A29296-5751-4BDA-B212-8E3F3770238C}" destId="{5FD962BA-AACB-4478-8F1E-913E623A5618}" srcOrd="0" destOrd="0" presId="urn:microsoft.com/office/officeart/2005/8/layout/hList3"/>
    <dgm:cxn modelId="{7F1A3434-E23E-4C41-91F3-49011F63A815}" type="presOf" srcId="{DF03CA8A-561F-4D77-A867-214A40FC4D11}" destId="{897396FB-25AA-4B61-A3E2-FCC5CBA3E079}" srcOrd="0" destOrd="0" presId="urn:microsoft.com/office/officeart/2005/8/layout/hList3"/>
    <dgm:cxn modelId="{50EAA349-9888-4866-BE97-6BB48F494507}" srcId="{2BD9075E-D737-4F97-82D8-C5605B7BDCBA}" destId="{19A29296-5751-4BDA-B212-8E3F3770238C}" srcOrd="3" destOrd="0" parTransId="{0AEB34DC-7B2B-4AAD-8F6B-111E5A6DC724}" sibTransId="{D6089B7F-F1BE-4955-9D50-6E903C985813}"/>
    <dgm:cxn modelId="{83261750-2ECF-4B0E-8DFE-A11A33C1541D}" type="presOf" srcId="{AF2EB749-A8F4-4901-8DC4-CF6BC2A9886E}" destId="{178906A0-4D29-47C7-A4AF-17BD7A1A3C00}" srcOrd="0" destOrd="0" presId="urn:microsoft.com/office/officeart/2005/8/layout/hList3"/>
    <dgm:cxn modelId="{B898148C-5C34-4D63-9D1D-7D2973B64D5B}" srcId="{2BD9075E-D737-4F97-82D8-C5605B7BDCBA}" destId="{3C62F127-183A-4204-86FB-E8AFC3898200}" srcOrd="1" destOrd="0" parTransId="{2E358A14-C24D-4E96-B038-0A90A1774B2C}" sibTransId="{84AD8F0B-CE8B-4465-8FC8-A2D3801FFB3D}"/>
    <dgm:cxn modelId="{DB27BC93-045C-45FB-8415-9862E2BB53D5}" srcId="{2BD9075E-D737-4F97-82D8-C5605B7BDCBA}" destId="{E41A0D53-F659-40DD-8CA2-5EEDE136EBEF}" srcOrd="2" destOrd="0" parTransId="{613C26BF-404C-44B9-BFDC-2C9A11CF7520}" sibTransId="{7EA54FD9-DD27-4773-81FA-0AD54FA92F66}"/>
    <dgm:cxn modelId="{69C4C2C1-B2B3-4D44-AA7D-7984FAA4A0A4}" type="presOf" srcId="{3C62F127-183A-4204-86FB-E8AFC3898200}" destId="{09F8A4F3-2BBB-49AD-B87B-F3FAE2A87C20}" srcOrd="0" destOrd="0" presId="urn:microsoft.com/office/officeart/2005/8/layout/hList3"/>
    <dgm:cxn modelId="{50F410C5-ECAC-4B56-AFE5-7019367A61F4}" type="presOf" srcId="{74047CB9-DB94-4B14-A4F9-DAF817178E89}" destId="{F23FEE93-87E2-4245-BCD3-5DD42B1A75D2}" srcOrd="0" destOrd="0" presId="urn:microsoft.com/office/officeart/2005/8/layout/hList3"/>
    <dgm:cxn modelId="{E79FC9D4-5F56-4676-8ACD-9093FCC3535D}" srcId="{2BD9075E-D737-4F97-82D8-C5605B7BDCBA}" destId="{DF03CA8A-561F-4D77-A867-214A40FC4D11}" srcOrd="0" destOrd="0" parTransId="{87BABAA0-A167-4F13-8DCB-FF23BE765A37}" sibTransId="{6497AA1B-D509-4E9A-8E1B-364284800FAD}"/>
    <dgm:cxn modelId="{5AF23CDE-C802-465F-9504-C74EA47D68EE}" type="presOf" srcId="{2BD9075E-D737-4F97-82D8-C5605B7BDCBA}" destId="{32C547BB-29BF-4977-8773-88A8678BBCAD}" srcOrd="0" destOrd="0" presId="urn:microsoft.com/office/officeart/2005/8/layout/hList3"/>
    <dgm:cxn modelId="{7EB879EB-61B9-4922-BB1A-A4D90965F589}" type="presOf" srcId="{E41A0D53-F659-40DD-8CA2-5EEDE136EBEF}" destId="{EFB86B1C-A51B-4321-8BCB-E716BB30E7CC}" srcOrd="0" destOrd="0" presId="urn:microsoft.com/office/officeart/2005/8/layout/hList3"/>
    <dgm:cxn modelId="{2C21A36A-0A7F-4F91-ADC6-6F048AC55274}" type="presParOf" srcId="{178906A0-4D29-47C7-A4AF-17BD7A1A3C00}" destId="{32C547BB-29BF-4977-8773-88A8678BBCAD}" srcOrd="0" destOrd="0" presId="urn:microsoft.com/office/officeart/2005/8/layout/hList3"/>
    <dgm:cxn modelId="{720719B6-5159-43D4-86DA-4CEEA3E819CB}" type="presParOf" srcId="{178906A0-4D29-47C7-A4AF-17BD7A1A3C00}" destId="{806A56B8-6317-4C95-9B8C-068B52862EEC}" srcOrd="1" destOrd="0" presId="urn:microsoft.com/office/officeart/2005/8/layout/hList3"/>
    <dgm:cxn modelId="{50E8E9D3-80F5-4461-86B7-F20882DADEB4}" type="presParOf" srcId="{806A56B8-6317-4C95-9B8C-068B52862EEC}" destId="{897396FB-25AA-4B61-A3E2-FCC5CBA3E079}" srcOrd="0" destOrd="0" presId="urn:microsoft.com/office/officeart/2005/8/layout/hList3"/>
    <dgm:cxn modelId="{E4F9A860-25FD-4C8B-A27C-8C2CE6F0D002}" type="presParOf" srcId="{806A56B8-6317-4C95-9B8C-068B52862EEC}" destId="{09F8A4F3-2BBB-49AD-B87B-F3FAE2A87C20}" srcOrd="1" destOrd="0" presId="urn:microsoft.com/office/officeart/2005/8/layout/hList3"/>
    <dgm:cxn modelId="{0295E4C6-75BD-40E9-9D10-37153D50307F}" type="presParOf" srcId="{806A56B8-6317-4C95-9B8C-068B52862EEC}" destId="{EFB86B1C-A51B-4321-8BCB-E716BB30E7CC}" srcOrd="2" destOrd="0" presId="urn:microsoft.com/office/officeart/2005/8/layout/hList3"/>
    <dgm:cxn modelId="{FEEFF820-2CE1-4282-BA3A-565FA544BD66}" type="presParOf" srcId="{806A56B8-6317-4C95-9B8C-068B52862EEC}" destId="{5FD962BA-AACB-4478-8F1E-913E623A5618}" srcOrd="3" destOrd="0" presId="urn:microsoft.com/office/officeart/2005/8/layout/hList3"/>
    <dgm:cxn modelId="{2DB0DADA-5518-4012-8585-C368804EFAB2}" type="presParOf" srcId="{806A56B8-6317-4C95-9B8C-068B52862EEC}" destId="{F23FEE93-87E2-4245-BCD3-5DD42B1A75D2}" srcOrd="4" destOrd="0" presId="urn:microsoft.com/office/officeart/2005/8/layout/hList3"/>
    <dgm:cxn modelId="{8793FBA3-2E25-46C1-9118-8FC31E36FDCB}" type="presParOf" srcId="{178906A0-4D29-47C7-A4AF-17BD7A1A3C00}" destId="{2C083EC5-6971-4083-B48E-86BD23CAF187}" srcOrd="2" destOrd="0" presId="urn:microsoft.com/office/officeart/2005/8/layout/hList3"/>
  </dgm:cxnLst>
  <dgm:bg/>
  <dgm:whole>
    <a:ln w="31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2EB749-A8F4-4901-8DC4-CF6BC2A9886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BD9075E-D737-4F97-82D8-C5605B7BDCBA}">
      <dgm:prSet phldrT="[Texto]" custT="1"/>
      <dgm:spPr>
        <a:solidFill>
          <a:schemeClr val="accent5"/>
        </a:solidFill>
        <a:ln w="3175">
          <a:solidFill>
            <a:srgbClr val="002060"/>
          </a:solidFill>
        </a:ln>
      </dgm:spPr>
      <dgm:t>
        <a:bodyPr/>
        <a:lstStyle/>
        <a:p>
          <a:r>
            <a:rPr lang="es-ES" sz="1600" b="1" dirty="0"/>
            <a:t>Modelo 3: Servidor público a cargo de la gerencia de proyectos PDET</a:t>
          </a:r>
          <a:endParaRPr lang="es-CO" sz="1600" b="1" dirty="0"/>
        </a:p>
      </dgm:t>
    </dgm:pt>
    <dgm:pt modelId="{5BDA8588-5863-4FF4-9BE2-8EA70330371E}" type="parTrans" cxnId="{1418EE03-9F70-4CD0-87E5-1203AC6A266B}">
      <dgm:prSet/>
      <dgm:spPr/>
      <dgm:t>
        <a:bodyPr/>
        <a:lstStyle/>
        <a:p>
          <a:endParaRPr lang="es-CO"/>
        </a:p>
      </dgm:t>
    </dgm:pt>
    <dgm:pt modelId="{A633A17F-4407-47EA-A2FB-01EA2580BE4E}" type="sibTrans" cxnId="{1418EE03-9F70-4CD0-87E5-1203AC6A266B}">
      <dgm:prSet/>
      <dgm:spPr/>
      <dgm:t>
        <a:bodyPr/>
        <a:lstStyle/>
        <a:p>
          <a:endParaRPr lang="es-CO"/>
        </a:p>
      </dgm:t>
    </dgm:pt>
    <dgm:pt modelId="{DF03CA8A-561F-4D77-A867-214A40FC4D11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  <a:effectLst/>
            </a:rPr>
            <a:t>Alternativas de ubicación funcional</a:t>
          </a:r>
        </a:p>
        <a:p>
          <a:pPr algn="ctr"/>
          <a:endParaRPr lang="es-CO" sz="1200" dirty="0">
            <a:solidFill>
              <a:srgbClr val="002060"/>
            </a:solidFill>
          </a:endParaRPr>
        </a:p>
        <a:p>
          <a:pPr algn="l"/>
          <a:r>
            <a:rPr lang="es-ES" sz="1100" dirty="0">
              <a:solidFill>
                <a:srgbClr val="002060"/>
              </a:solidFill>
            </a:rPr>
            <a:t>- Oficina Asesora de Planeación</a:t>
          </a:r>
        </a:p>
        <a:p>
          <a:pPr algn="l"/>
          <a:r>
            <a:rPr lang="es-ES" sz="1100" dirty="0">
              <a:solidFill>
                <a:srgbClr val="002060"/>
              </a:solidFill>
            </a:rPr>
            <a:t>- Secretaría / Dependencia de Planeación</a:t>
          </a:r>
        </a:p>
        <a:p>
          <a:pPr algn="l"/>
          <a:r>
            <a:rPr lang="es-ES" sz="1100" dirty="0">
              <a:solidFill>
                <a:srgbClr val="002060"/>
              </a:solidFill>
            </a:rPr>
            <a:t>- Despacho del Alcalde</a:t>
          </a:r>
        </a:p>
        <a:p>
          <a:pPr algn="l"/>
          <a:endParaRPr lang="es-ES" sz="1100" dirty="0">
            <a:solidFill>
              <a:srgbClr val="002060"/>
            </a:solidFill>
          </a:endParaRPr>
        </a:p>
      </dgm:t>
    </dgm:pt>
    <dgm:pt modelId="{87BABAA0-A167-4F13-8DCB-FF23BE765A37}" type="parTrans" cxnId="{E79FC9D4-5F56-4676-8ACD-9093FCC3535D}">
      <dgm:prSet/>
      <dgm:spPr/>
      <dgm:t>
        <a:bodyPr/>
        <a:lstStyle/>
        <a:p>
          <a:endParaRPr lang="es-CO"/>
        </a:p>
      </dgm:t>
    </dgm:pt>
    <dgm:pt modelId="{6497AA1B-D509-4E9A-8E1B-364284800FAD}" type="sibTrans" cxnId="{E79FC9D4-5F56-4676-8ACD-9093FCC3535D}">
      <dgm:prSet/>
      <dgm:spPr/>
      <dgm:t>
        <a:bodyPr/>
        <a:lstStyle/>
        <a:p>
          <a:endParaRPr lang="es-CO"/>
        </a:p>
      </dgm:t>
    </dgm:pt>
    <dgm:pt modelId="{3C62F127-183A-4204-86FB-E8AFC3898200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marL="0" algn="ctr"/>
          <a:r>
            <a:rPr lang="es-ES" sz="1200" b="1" u="sng" dirty="0">
              <a:solidFill>
                <a:srgbClr val="002060"/>
              </a:solidFill>
            </a:rPr>
            <a:t>Reforma Organizacional</a:t>
          </a:r>
        </a:p>
        <a:p>
          <a:pPr marL="0" algn="ctr"/>
          <a:endParaRPr lang="es-ES" sz="1200" b="1" u="sng" dirty="0">
            <a:solidFill>
              <a:srgbClr val="002060"/>
            </a:solidFill>
          </a:endParaRPr>
        </a:p>
        <a:p>
          <a:pPr marL="0" algn="l"/>
          <a:r>
            <a:rPr lang="es-ES" sz="1100" dirty="0">
              <a:solidFill>
                <a:srgbClr val="002060"/>
              </a:solidFill>
            </a:rPr>
            <a:t>Alternativa 1: Reforma de planta para la creación de un empleo permanente o temporal</a:t>
          </a:r>
        </a:p>
        <a:p>
          <a:pPr marL="0" algn="l"/>
          <a:endParaRPr lang="es-ES" sz="1100" dirty="0">
            <a:solidFill>
              <a:srgbClr val="002060"/>
            </a:solidFill>
          </a:endParaRPr>
        </a:p>
        <a:p>
          <a:pPr marL="0" algn="l"/>
          <a:endParaRPr lang="es-ES" sz="1100" dirty="0">
            <a:solidFill>
              <a:srgbClr val="002060"/>
            </a:solidFill>
          </a:endParaRPr>
        </a:p>
        <a:p>
          <a:pPr marL="0" algn="l"/>
          <a:r>
            <a:rPr lang="es-ES" sz="1100" dirty="0">
              <a:solidFill>
                <a:srgbClr val="002060"/>
              </a:solidFill>
            </a:rPr>
            <a:t>Alternativa 2: Sin reforma de planta, adicionar funciones a funcionario, cuyo propósito y funciones del cargo sean acordes con las funciones de inversión PDET.</a:t>
          </a:r>
          <a:endParaRPr lang="es-CO" sz="1100" dirty="0">
            <a:solidFill>
              <a:srgbClr val="002060"/>
            </a:solidFill>
          </a:endParaRPr>
        </a:p>
      </dgm:t>
    </dgm:pt>
    <dgm:pt modelId="{2E358A14-C24D-4E96-B038-0A90A1774B2C}" type="parTrans" cxnId="{B898148C-5C34-4D63-9D1D-7D2973B64D5B}">
      <dgm:prSet/>
      <dgm:spPr/>
      <dgm:t>
        <a:bodyPr/>
        <a:lstStyle/>
        <a:p>
          <a:endParaRPr lang="es-CO"/>
        </a:p>
      </dgm:t>
    </dgm:pt>
    <dgm:pt modelId="{84AD8F0B-CE8B-4465-8FC8-A2D3801FFB3D}" type="sibTrans" cxnId="{B898148C-5C34-4D63-9D1D-7D2973B64D5B}">
      <dgm:prSet/>
      <dgm:spPr/>
      <dgm:t>
        <a:bodyPr/>
        <a:lstStyle/>
        <a:p>
          <a:endParaRPr lang="es-CO"/>
        </a:p>
      </dgm:t>
    </dgm:pt>
    <dgm:pt modelId="{74047CB9-DB94-4B14-A4F9-DAF817178E89}">
      <dgm:prSet phldrT="[Texto]"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r>
            <a:rPr lang="es-ES" sz="1200" b="1" u="sng" dirty="0">
              <a:solidFill>
                <a:srgbClr val="002060"/>
              </a:solidFill>
            </a:rPr>
            <a:t>Aprobación del Concejo</a:t>
          </a:r>
        </a:p>
        <a:p>
          <a:endParaRPr lang="es-ES" sz="1200" dirty="0">
            <a:solidFill>
              <a:srgbClr val="002060"/>
            </a:solidFill>
          </a:endParaRPr>
        </a:p>
        <a:p>
          <a:r>
            <a:rPr lang="es-ES" sz="1000" dirty="0">
              <a:solidFill>
                <a:srgbClr val="002060"/>
              </a:solidFill>
            </a:rPr>
            <a:t>La modificación de planta es facultad del Alcalde, previo estudio técnico</a:t>
          </a:r>
        </a:p>
        <a:p>
          <a:r>
            <a:rPr lang="es-ES" sz="1000" dirty="0">
              <a:solidFill>
                <a:srgbClr val="002060"/>
              </a:solidFill>
            </a:rPr>
            <a:t>No se requiere aprobación del Concejo</a:t>
          </a:r>
        </a:p>
        <a:p>
          <a:endParaRPr lang="es-ES" sz="1100" dirty="0">
            <a:solidFill>
              <a:srgbClr val="002060"/>
            </a:solidFill>
          </a:endParaRPr>
        </a:p>
        <a:p>
          <a:endParaRPr lang="es-ES" sz="11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No se requiere aprobación del Concejo</a:t>
          </a:r>
          <a:endParaRPr lang="es-CO" sz="1100" dirty="0">
            <a:solidFill>
              <a:srgbClr val="002060"/>
            </a:solidFill>
          </a:endParaRPr>
        </a:p>
      </dgm:t>
    </dgm:pt>
    <dgm:pt modelId="{73896415-9857-405E-994B-2183A3873210}" type="parTrans" cxnId="{13C34304-0316-43CC-9735-C4AC7CD3BE98}">
      <dgm:prSet/>
      <dgm:spPr/>
      <dgm:t>
        <a:bodyPr/>
        <a:lstStyle/>
        <a:p>
          <a:endParaRPr lang="es-CO"/>
        </a:p>
      </dgm:t>
    </dgm:pt>
    <dgm:pt modelId="{9DD4C513-56D4-4930-A34F-7937F456BCAD}" type="sibTrans" cxnId="{13C34304-0316-43CC-9735-C4AC7CD3BE98}">
      <dgm:prSet/>
      <dgm:spPr/>
      <dgm:t>
        <a:bodyPr/>
        <a:lstStyle/>
        <a:p>
          <a:endParaRPr lang="es-CO"/>
        </a:p>
      </dgm:t>
    </dgm:pt>
    <dgm:pt modelId="{19A29296-5751-4BDA-B212-8E3F3770238C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r>
            <a:rPr lang="es-ES" sz="1200" b="1" u="sng" dirty="0">
              <a:solidFill>
                <a:srgbClr val="002060"/>
              </a:solidFill>
            </a:rPr>
            <a:t>Costos</a:t>
          </a:r>
        </a:p>
        <a:p>
          <a:endParaRPr lang="es-ES" sz="1100" dirty="0">
            <a:solidFill>
              <a:srgbClr val="002060"/>
            </a:solidFill>
          </a:endParaRPr>
        </a:p>
        <a:p>
          <a:endParaRPr lang="es-ES" sz="11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Alternativa 1: Costos de nómina asociados al nuevo empleo</a:t>
          </a:r>
        </a:p>
        <a:p>
          <a:endParaRPr lang="es-ES" sz="1100" dirty="0">
            <a:solidFill>
              <a:srgbClr val="002060"/>
            </a:solidFill>
          </a:endParaRPr>
        </a:p>
        <a:p>
          <a:endParaRPr lang="es-ES" sz="1100" dirty="0">
            <a:solidFill>
              <a:srgbClr val="002060"/>
            </a:solidFill>
          </a:endParaRPr>
        </a:p>
        <a:p>
          <a:endParaRPr lang="es-ES" sz="1100" dirty="0">
            <a:solidFill>
              <a:srgbClr val="002060"/>
            </a:solidFill>
          </a:endParaRPr>
        </a:p>
        <a:p>
          <a:r>
            <a:rPr lang="es-ES" sz="1100" dirty="0">
              <a:solidFill>
                <a:srgbClr val="002060"/>
              </a:solidFill>
            </a:rPr>
            <a:t>Alternativa 2: La adición de funciones no tiene costos para la entidad.</a:t>
          </a:r>
        </a:p>
      </dgm:t>
    </dgm:pt>
    <dgm:pt modelId="{0AEB34DC-7B2B-4AAD-8F6B-111E5A6DC724}" type="parTrans" cxnId="{50EAA349-9888-4866-BE97-6BB48F494507}">
      <dgm:prSet/>
      <dgm:spPr/>
      <dgm:t>
        <a:bodyPr/>
        <a:lstStyle/>
        <a:p>
          <a:endParaRPr lang="es-CO"/>
        </a:p>
      </dgm:t>
    </dgm:pt>
    <dgm:pt modelId="{D6089B7F-F1BE-4955-9D50-6E903C985813}" type="sibTrans" cxnId="{50EAA349-9888-4866-BE97-6BB48F494507}">
      <dgm:prSet/>
      <dgm:spPr/>
      <dgm:t>
        <a:bodyPr/>
        <a:lstStyle/>
        <a:p>
          <a:endParaRPr lang="es-CO"/>
        </a:p>
      </dgm:t>
    </dgm:pt>
    <dgm:pt modelId="{E41A0D53-F659-40DD-8CA2-5EEDE136EBEF}">
      <dgm:prSet custT="1"/>
      <dgm:spPr>
        <a:noFill/>
        <a:ln w="3175">
          <a:solidFill>
            <a:srgbClr val="002060"/>
          </a:solidFill>
        </a:ln>
      </dgm:spPr>
      <dgm:t>
        <a:bodyPr anchor="t" anchorCtr="0"/>
        <a:lstStyle/>
        <a:p>
          <a:pPr algn="ctr"/>
          <a:r>
            <a:rPr lang="es-ES" sz="1200" b="1" u="sng" dirty="0">
              <a:solidFill>
                <a:srgbClr val="002060"/>
              </a:solidFill>
            </a:rPr>
            <a:t>Actos Administrativos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ctr"/>
          <a:r>
            <a:rPr lang="es-ES" sz="1100" dirty="0">
              <a:solidFill>
                <a:srgbClr val="002060"/>
              </a:solidFill>
            </a:rPr>
            <a:t>Decreto de modificación de planta, previo estudio técnico</a:t>
          </a: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ctr"/>
          <a:endParaRPr lang="es-ES" sz="1100" dirty="0">
            <a:solidFill>
              <a:srgbClr val="002060"/>
            </a:solidFill>
          </a:endParaRPr>
        </a:p>
        <a:p>
          <a:pPr algn="ctr"/>
          <a:r>
            <a:rPr lang="es-ES" sz="1100" dirty="0">
              <a:solidFill>
                <a:srgbClr val="002060"/>
              </a:solidFill>
            </a:rPr>
            <a:t>Resolución de Modificación del Manual de Funciones o Resolución de asignación de funciones</a:t>
          </a:r>
          <a:endParaRPr lang="es-CO" sz="1100" dirty="0">
            <a:solidFill>
              <a:srgbClr val="002060"/>
            </a:solidFill>
          </a:endParaRPr>
        </a:p>
      </dgm:t>
    </dgm:pt>
    <dgm:pt modelId="{613C26BF-404C-44B9-BFDC-2C9A11CF7520}" type="parTrans" cxnId="{DB27BC93-045C-45FB-8415-9862E2BB53D5}">
      <dgm:prSet/>
      <dgm:spPr/>
      <dgm:t>
        <a:bodyPr/>
        <a:lstStyle/>
        <a:p>
          <a:endParaRPr lang="es-CO"/>
        </a:p>
      </dgm:t>
    </dgm:pt>
    <dgm:pt modelId="{7EA54FD9-DD27-4773-81FA-0AD54FA92F66}" type="sibTrans" cxnId="{DB27BC93-045C-45FB-8415-9862E2BB53D5}">
      <dgm:prSet/>
      <dgm:spPr/>
      <dgm:t>
        <a:bodyPr/>
        <a:lstStyle/>
        <a:p>
          <a:endParaRPr lang="es-CO"/>
        </a:p>
      </dgm:t>
    </dgm:pt>
    <dgm:pt modelId="{8D419D30-9AF4-4017-AEEB-2356BD736B55}">
      <dgm:prSet/>
      <dgm:spPr/>
      <dgm:t>
        <a:bodyPr/>
        <a:lstStyle/>
        <a:p>
          <a:endParaRPr lang="es-CO"/>
        </a:p>
      </dgm:t>
    </dgm:pt>
    <dgm:pt modelId="{F22F956D-AEBE-4F76-AF6E-7F501A35C8A2}" type="parTrans" cxnId="{C927C3B6-FD4A-4EFE-98A5-3957ADAE50C0}">
      <dgm:prSet/>
      <dgm:spPr/>
      <dgm:t>
        <a:bodyPr/>
        <a:lstStyle/>
        <a:p>
          <a:endParaRPr lang="es-CO"/>
        </a:p>
      </dgm:t>
    </dgm:pt>
    <dgm:pt modelId="{A7C8C0F4-20AB-462C-90DD-0311E0D0F117}" type="sibTrans" cxnId="{C927C3B6-FD4A-4EFE-98A5-3957ADAE50C0}">
      <dgm:prSet/>
      <dgm:spPr/>
      <dgm:t>
        <a:bodyPr/>
        <a:lstStyle/>
        <a:p>
          <a:endParaRPr lang="es-CO"/>
        </a:p>
      </dgm:t>
    </dgm:pt>
    <dgm:pt modelId="{178906A0-4D29-47C7-A4AF-17BD7A1A3C00}" type="pres">
      <dgm:prSet presAssocID="{AF2EB749-A8F4-4901-8DC4-CF6BC2A9886E}" presName="composite" presStyleCnt="0">
        <dgm:presLayoutVars>
          <dgm:chMax val="1"/>
          <dgm:dir/>
          <dgm:resizeHandles val="exact"/>
        </dgm:presLayoutVars>
      </dgm:prSet>
      <dgm:spPr/>
    </dgm:pt>
    <dgm:pt modelId="{32C547BB-29BF-4977-8773-88A8678BBCAD}" type="pres">
      <dgm:prSet presAssocID="{2BD9075E-D737-4F97-82D8-C5605B7BDCBA}" presName="roof" presStyleLbl="dkBgShp" presStyleIdx="0" presStyleCnt="2" custScaleY="80655" custLinFactNeighborY="4836"/>
      <dgm:spPr/>
    </dgm:pt>
    <dgm:pt modelId="{806A56B8-6317-4C95-9B8C-068B52862EEC}" type="pres">
      <dgm:prSet presAssocID="{2BD9075E-D737-4F97-82D8-C5605B7BDCBA}" presName="pillars" presStyleCnt="0"/>
      <dgm:spPr/>
    </dgm:pt>
    <dgm:pt modelId="{897396FB-25AA-4B61-A3E2-FCC5CBA3E079}" type="pres">
      <dgm:prSet presAssocID="{2BD9075E-D737-4F97-82D8-C5605B7BDCBA}" presName="pillar1" presStyleLbl="node1" presStyleIdx="0" presStyleCnt="5">
        <dgm:presLayoutVars>
          <dgm:bulletEnabled val="1"/>
        </dgm:presLayoutVars>
      </dgm:prSet>
      <dgm:spPr/>
    </dgm:pt>
    <dgm:pt modelId="{09F8A4F3-2BBB-49AD-B87B-F3FAE2A87C20}" type="pres">
      <dgm:prSet presAssocID="{3C62F127-183A-4204-86FB-E8AFC3898200}" presName="pillarX" presStyleLbl="node1" presStyleIdx="1" presStyleCnt="5">
        <dgm:presLayoutVars>
          <dgm:bulletEnabled val="1"/>
        </dgm:presLayoutVars>
      </dgm:prSet>
      <dgm:spPr/>
    </dgm:pt>
    <dgm:pt modelId="{EFB86B1C-A51B-4321-8BCB-E716BB30E7CC}" type="pres">
      <dgm:prSet presAssocID="{E41A0D53-F659-40DD-8CA2-5EEDE136EBEF}" presName="pillarX" presStyleLbl="node1" presStyleIdx="2" presStyleCnt="5">
        <dgm:presLayoutVars>
          <dgm:bulletEnabled val="1"/>
        </dgm:presLayoutVars>
      </dgm:prSet>
      <dgm:spPr/>
    </dgm:pt>
    <dgm:pt modelId="{5FD962BA-AACB-4478-8F1E-913E623A5618}" type="pres">
      <dgm:prSet presAssocID="{19A29296-5751-4BDA-B212-8E3F3770238C}" presName="pillarX" presStyleLbl="node1" presStyleIdx="3" presStyleCnt="5">
        <dgm:presLayoutVars>
          <dgm:bulletEnabled val="1"/>
        </dgm:presLayoutVars>
      </dgm:prSet>
      <dgm:spPr/>
    </dgm:pt>
    <dgm:pt modelId="{F23FEE93-87E2-4245-BCD3-5DD42B1A75D2}" type="pres">
      <dgm:prSet presAssocID="{74047CB9-DB94-4B14-A4F9-DAF817178E89}" presName="pillarX" presStyleLbl="node1" presStyleIdx="4" presStyleCnt="5">
        <dgm:presLayoutVars>
          <dgm:bulletEnabled val="1"/>
        </dgm:presLayoutVars>
      </dgm:prSet>
      <dgm:spPr/>
    </dgm:pt>
    <dgm:pt modelId="{2C083EC5-6971-4083-B48E-86BD23CAF187}" type="pres">
      <dgm:prSet presAssocID="{2BD9075E-D737-4F97-82D8-C5605B7BDCBA}" presName="base" presStyleLbl="dkBgShp" presStyleIdx="1" presStyleCnt="2"/>
      <dgm:spPr>
        <a:solidFill>
          <a:srgbClr val="FFC000"/>
        </a:solidFill>
      </dgm:spPr>
    </dgm:pt>
  </dgm:ptLst>
  <dgm:cxnLst>
    <dgm:cxn modelId="{1418EE03-9F70-4CD0-87E5-1203AC6A266B}" srcId="{AF2EB749-A8F4-4901-8DC4-CF6BC2A9886E}" destId="{2BD9075E-D737-4F97-82D8-C5605B7BDCBA}" srcOrd="0" destOrd="0" parTransId="{5BDA8588-5863-4FF4-9BE2-8EA70330371E}" sibTransId="{A633A17F-4407-47EA-A2FB-01EA2580BE4E}"/>
    <dgm:cxn modelId="{13C34304-0316-43CC-9735-C4AC7CD3BE98}" srcId="{2BD9075E-D737-4F97-82D8-C5605B7BDCBA}" destId="{74047CB9-DB94-4B14-A4F9-DAF817178E89}" srcOrd="4" destOrd="0" parTransId="{73896415-9857-405E-994B-2183A3873210}" sibTransId="{9DD4C513-56D4-4930-A34F-7937F456BCAD}"/>
    <dgm:cxn modelId="{9404CF32-2992-49E2-8606-AA2D30FF5534}" type="presOf" srcId="{19A29296-5751-4BDA-B212-8E3F3770238C}" destId="{5FD962BA-AACB-4478-8F1E-913E623A5618}" srcOrd="0" destOrd="0" presId="urn:microsoft.com/office/officeart/2005/8/layout/hList3"/>
    <dgm:cxn modelId="{7F1A3434-E23E-4C41-91F3-49011F63A815}" type="presOf" srcId="{DF03CA8A-561F-4D77-A867-214A40FC4D11}" destId="{897396FB-25AA-4B61-A3E2-FCC5CBA3E079}" srcOrd="0" destOrd="0" presId="urn:microsoft.com/office/officeart/2005/8/layout/hList3"/>
    <dgm:cxn modelId="{50EAA349-9888-4866-BE97-6BB48F494507}" srcId="{2BD9075E-D737-4F97-82D8-C5605B7BDCBA}" destId="{19A29296-5751-4BDA-B212-8E3F3770238C}" srcOrd="3" destOrd="0" parTransId="{0AEB34DC-7B2B-4AAD-8F6B-111E5A6DC724}" sibTransId="{D6089B7F-F1BE-4955-9D50-6E903C985813}"/>
    <dgm:cxn modelId="{83261750-2ECF-4B0E-8DFE-A11A33C1541D}" type="presOf" srcId="{AF2EB749-A8F4-4901-8DC4-CF6BC2A9886E}" destId="{178906A0-4D29-47C7-A4AF-17BD7A1A3C00}" srcOrd="0" destOrd="0" presId="urn:microsoft.com/office/officeart/2005/8/layout/hList3"/>
    <dgm:cxn modelId="{B898148C-5C34-4D63-9D1D-7D2973B64D5B}" srcId="{2BD9075E-D737-4F97-82D8-C5605B7BDCBA}" destId="{3C62F127-183A-4204-86FB-E8AFC3898200}" srcOrd="1" destOrd="0" parTransId="{2E358A14-C24D-4E96-B038-0A90A1774B2C}" sibTransId="{84AD8F0B-CE8B-4465-8FC8-A2D3801FFB3D}"/>
    <dgm:cxn modelId="{DB27BC93-045C-45FB-8415-9862E2BB53D5}" srcId="{2BD9075E-D737-4F97-82D8-C5605B7BDCBA}" destId="{E41A0D53-F659-40DD-8CA2-5EEDE136EBEF}" srcOrd="2" destOrd="0" parTransId="{613C26BF-404C-44B9-BFDC-2C9A11CF7520}" sibTransId="{7EA54FD9-DD27-4773-81FA-0AD54FA92F66}"/>
    <dgm:cxn modelId="{C927C3B6-FD4A-4EFE-98A5-3957ADAE50C0}" srcId="{AF2EB749-A8F4-4901-8DC4-CF6BC2A9886E}" destId="{8D419D30-9AF4-4017-AEEB-2356BD736B55}" srcOrd="1" destOrd="0" parTransId="{F22F956D-AEBE-4F76-AF6E-7F501A35C8A2}" sibTransId="{A7C8C0F4-20AB-462C-90DD-0311E0D0F117}"/>
    <dgm:cxn modelId="{69C4C2C1-B2B3-4D44-AA7D-7984FAA4A0A4}" type="presOf" srcId="{3C62F127-183A-4204-86FB-E8AFC3898200}" destId="{09F8A4F3-2BBB-49AD-B87B-F3FAE2A87C20}" srcOrd="0" destOrd="0" presId="urn:microsoft.com/office/officeart/2005/8/layout/hList3"/>
    <dgm:cxn modelId="{50F410C5-ECAC-4B56-AFE5-7019367A61F4}" type="presOf" srcId="{74047CB9-DB94-4B14-A4F9-DAF817178E89}" destId="{F23FEE93-87E2-4245-BCD3-5DD42B1A75D2}" srcOrd="0" destOrd="0" presId="urn:microsoft.com/office/officeart/2005/8/layout/hList3"/>
    <dgm:cxn modelId="{E79FC9D4-5F56-4676-8ACD-9093FCC3535D}" srcId="{2BD9075E-D737-4F97-82D8-C5605B7BDCBA}" destId="{DF03CA8A-561F-4D77-A867-214A40FC4D11}" srcOrd="0" destOrd="0" parTransId="{87BABAA0-A167-4F13-8DCB-FF23BE765A37}" sibTransId="{6497AA1B-D509-4E9A-8E1B-364284800FAD}"/>
    <dgm:cxn modelId="{5AF23CDE-C802-465F-9504-C74EA47D68EE}" type="presOf" srcId="{2BD9075E-D737-4F97-82D8-C5605B7BDCBA}" destId="{32C547BB-29BF-4977-8773-88A8678BBCAD}" srcOrd="0" destOrd="0" presId="urn:microsoft.com/office/officeart/2005/8/layout/hList3"/>
    <dgm:cxn modelId="{7EB879EB-61B9-4922-BB1A-A4D90965F589}" type="presOf" srcId="{E41A0D53-F659-40DD-8CA2-5EEDE136EBEF}" destId="{EFB86B1C-A51B-4321-8BCB-E716BB30E7CC}" srcOrd="0" destOrd="0" presId="urn:microsoft.com/office/officeart/2005/8/layout/hList3"/>
    <dgm:cxn modelId="{2C21A36A-0A7F-4F91-ADC6-6F048AC55274}" type="presParOf" srcId="{178906A0-4D29-47C7-A4AF-17BD7A1A3C00}" destId="{32C547BB-29BF-4977-8773-88A8678BBCAD}" srcOrd="0" destOrd="0" presId="urn:microsoft.com/office/officeart/2005/8/layout/hList3"/>
    <dgm:cxn modelId="{720719B6-5159-43D4-86DA-4CEEA3E819CB}" type="presParOf" srcId="{178906A0-4D29-47C7-A4AF-17BD7A1A3C00}" destId="{806A56B8-6317-4C95-9B8C-068B52862EEC}" srcOrd="1" destOrd="0" presId="urn:microsoft.com/office/officeart/2005/8/layout/hList3"/>
    <dgm:cxn modelId="{50E8E9D3-80F5-4461-86B7-F20882DADEB4}" type="presParOf" srcId="{806A56B8-6317-4C95-9B8C-068B52862EEC}" destId="{897396FB-25AA-4B61-A3E2-FCC5CBA3E079}" srcOrd="0" destOrd="0" presId="urn:microsoft.com/office/officeart/2005/8/layout/hList3"/>
    <dgm:cxn modelId="{E4F9A860-25FD-4C8B-A27C-8C2CE6F0D002}" type="presParOf" srcId="{806A56B8-6317-4C95-9B8C-068B52862EEC}" destId="{09F8A4F3-2BBB-49AD-B87B-F3FAE2A87C20}" srcOrd="1" destOrd="0" presId="urn:microsoft.com/office/officeart/2005/8/layout/hList3"/>
    <dgm:cxn modelId="{0295E4C6-75BD-40E9-9D10-37153D50307F}" type="presParOf" srcId="{806A56B8-6317-4C95-9B8C-068B52862EEC}" destId="{EFB86B1C-A51B-4321-8BCB-E716BB30E7CC}" srcOrd="2" destOrd="0" presId="urn:microsoft.com/office/officeart/2005/8/layout/hList3"/>
    <dgm:cxn modelId="{FEEFF820-2CE1-4282-BA3A-565FA544BD66}" type="presParOf" srcId="{806A56B8-6317-4C95-9B8C-068B52862EEC}" destId="{5FD962BA-AACB-4478-8F1E-913E623A5618}" srcOrd="3" destOrd="0" presId="urn:microsoft.com/office/officeart/2005/8/layout/hList3"/>
    <dgm:cxn modelId="{2DB0DADA-5518-4012-8585-C368804EFAB2}" type="presParOf" srcId="{806A56B8-6317-4C95-9B8C-068B52862EEC}" destId="{F23FEE93-87E2-4245-BCD3-5DD42B1A75D2}" srcOrd="4" destOrd="0" presId="urn:microsoft.com/office/officeart/2005/8/layout/hList3"/>
    <dgm:cxn modelId="{8793FBA3-2E25-46C1-9118-8FC31E36FDCB}" type="presParOf" srcId="{178906A0-4D29-47C7-A4AF-17BD7A1A3C00}" destId="{2C083EC5-6971-4083-B48E-86BD23CAF187}" srcOrd="2" destOrd="0" presId="urn:microsoft.com/office/officeart/2005/8/layout/hList3"/>
  </dgm:cxnLst>
  <dgm:bg/>
  <dgm:whole>
    <a:ln w="31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CCC935-269B-40F8-94A7-016D23DF7F21}">
      <dsp:nvSpPr>
        <dsp:cNvPr id="0" name=""/>
        <dsp:cNvSpPr/>
      </dsp:nvSpPr>
      <dsp:spPr>
        <a:xfrm>
          <a:off x="1211728" y="314161"/>
          <a:ext cx="2644312" cy="2644312"/>
        </a:xfrm>
        <a:prstGeom prst="pie">
          <a:avLst>
            <a:gd name="adj1" fmla="val 16200000"/>
            <a:gd name="adj2" fmla="val 0"/>
          </a:avLst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1. Formulación o Estructuración</a:t>
          </a:r>
        </a:p>
      </dsp:txBody>
      <dsp:txXfrm>
        <a:off x="2564105" y="803359"/>
        <a:ext cx="975877" cy="786997"/>
      </dsp:txXfrm>
    </dsp:sp>
    <dsp:sp modelId="{FA829E79-963F-4085-92C6-8570F80873A6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0"/>
            <a:gd name="adj2" fmla="val 54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2. Viabilidad y Programación</a:t>
          </a:r>
        </a:p>
      </dsp:txBody>
      <dsp:txXfrm>
        <a:off x="2587707" y="1676934"/>
        <a:ext cx="975877" cy="786997"/>
      </dsp:txXfrm>
    </dsp:sp>
    <dsp:sp modelId="{FD1B7811-DFB6-4BCA-A6EE-DDE93EBEA0BB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5400000"/>
            <a:gd name="adj2" fmla="val 1080000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3. Ejecución y Seguimiento</a:t>
          </a:r>
        </a:p>
      </dsp:txBody>
      <dsp:txXfrm>
        <a:off x="1517390" y="1676934"/>
        <a:ext cx="975877" cy="786997"/>
      </dsp:txXfrm>
    </dsp:sp>
    <dsp:sp modelId="{CC242FF6-26F9-4480-988E-7B9FBACF7ED2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10800000"/>
            <a:gd name="adj2" fmla="val 162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4. Operación y Evaluación</a:t>
          </a:r>
        </a:p>
      </dsp:txBody>
      <dsp:txXfrm>
        <a:off x="1517390" y="795497"/>
        <a:ext cx="975877" cy="7869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33461-47D6-49FB-AD8D-7F520B28C7E2}">
      <dsp:nvSpPr>
        <dsp:cNvPr id="0" name=""/>
        <dsp:cNvSpPr/>
      </dsp:nvSpPr>
      <dsp:spPr>
        <a:xfrm>
          <a:off x="4556" y="310425"/>
          <a:ext cx="1746756" cy="40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Insumos</a:t>
          </a:r>
        </a:p>
      </dsp:txBody>
      <dsp:txXfrm>
        <a:off x="4556" y="310425"/>
        <a:ext cx="1746756" cy="403200"/>
      </dsp:txXfrm>
    </dsp:sp>
    <dsp:sp modelId="{F6FB4BE3-AE42-4D6A-B7F3-91CA519BC494}">
      <dsp:nvSpPr>
        <dsp:cNvPr id="0" name=""/>
        <dsp:cNvSpPr/>
      </dsp:nvSpPr>
      <dsp:spPr>
        <a:xfrm>
          <a:off x="4556" y="713625"/>
          <a:ext cx="1746756" cy="39198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1" u="sng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Iniciativas</a:t>
          </a:r>
          <a:r>
            <a:rPr lang="es-CO" sz="1400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en Pactos Municipales y PATR</a:t>
          </a:r>
          <a:endParaRPr lang="es-CO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Instrumentos de </a:t>
          </a:r>
          <a:r>
            <a:rPr lang="es-CO" sz="1400" b="1" u="sng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planeación municipal</a:t>
          </a:r>
          <a:r>
            <a:rPr lang="es-CO" sz="1400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, departamental y nacional.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sz="1400" b="1" u="sng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Oferta de servicios para la implementación </a:t>
          </a:r>
          <a:r>
            <a:rPr lang="es-CO" sz="1400" b="1" u="sng" kern="1200" dirty="0" err="1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sz="1400" b="1" u="sng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:</a:t>
          </a:r>
          <a:r>
            <a:rPr lang="es-CO" sz="1400" b="0" u="none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sz="1400" kern="1200" dirty="0">
              <a:solidFill>
                <a:srgbClr val="013C83"/>
              </a:solidFill>
              <a:latin typeface="Calibri"/>
            </a:rPr>
            <a:t>actores públicos y privados, a nivel nacional y territorial</a:t>
          </a:r>
          <a:endParaRPr lang="es-CO" sz="1400" b="0" u="none" kern="1200" dirty="0">
            <a:solidFill>
              <a:srgbClr val="002060"/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/>
        </a:p>
      </dsp:txBody>
      <dsp:txXfrm>
        <a:off x="4556" y="713625"/>
        <a:ext cx="1746756" cy="3919860"/>
      </dsp:txXfrm>
    </dsp:sp>
    <dsp:sp modelId="{B7D71CA6-F659-4090-B040-8FAAA03272FC}">
      <dsp:nvSpPr>
        <dsp:cNvPr id="0" name=""/>
        <dsp:cNvSpPr/>
      </dsp:nvSpPr>
      <dsp:spPr>
        <a:xfrm>
          <a:off x="1995859" y="310425"/>
          <a:ext cx="1746756" cy="40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Procesos</a:t>
          </a:r>
        </a:p>
      </dsp:txBody>
      <dsp:txXfrm>
        <a:off x="1995859" y="310425"/>
        <a:ext cx="1746756" cy="403200"/>
      </dsp:txXfrm>
    </dsp:sp>
    <dsp:sp modelId="{7033F821-C512-4055-A520-6201C777944C}">
      <dsp:nvSpPr>
        <dsp:cNvPr id="0" name=""/>
        <dsp:cNvSpPr/>
      </dsp:nvSpPr>
      <dsp:spPr>
        <a:xfrm>
          <a:off x="1995859" y="713625"/>
          <a:ext cx="1746756" cy="39198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Proceso 1 de alineación de las iniciativas PDET a la planeación institucional</a:t>
          </a:r>
          <a:endParaRPr lang="es-CO" sz="1400" b="1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b="1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b="1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b="1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b="1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Proceso 2 de gestión</a:t>
          </a:r>
          <a:r>
            <a:rPr lang="es-CO" sz="1400" b="0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</a:t>
          </a: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de  inversión </a:t>
          </a:r>
          <a:r>
            <a:rPr lang="es-CO" sz="1400" b="1" kern="1200" dirty="0" err="1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 en el ciclo del proyecto.</a:t>
          </a:r>
          <a:endParaRPr lang="es-CO" sz="1400" kern="1200" dirty="0">
            <a:solidFill>
              <a:srgbClr val="002060"/>
            </a:solidFill>
            <a:latin typeface="Calibri" panose="020F0502020204030204" pitchFamily="34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kern="1200" dirty="0">
            <a:solidFill>
              <a:srgbClr val="002060"/>
            </a:solidFill>
            <a:latin typeface="Calibri" panose="020F0502020204030204" pitchFamily="34" charset="0"/>
          </a:endParaRPr>
        </a:p>
      </dsp:txBody>
      <dsp:txXfrm>
        <a:off x="1995859" y="713625"/>
        <a:ext cx="1746756" cy="3919860"/>
      </dsp:txXfrm>
    </dsp:sp>
    <dsp:sp modelId="{89096A04-1777-4548-9C8F-A3DABB473930}">
      <dsp:nvSpPr>
        <dsp:cNvPr id="0" name=""/>
        <dsp:cNvSpPr/>
      </dsp:nvSpPr>
      <dsp:spPr>
        <a:xfrm>
          <a:off x="3987161" y="310425"/>
          <a:ext cx="1746756" cy="40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Productos</a:t>
          </a:r>
        </a:p>
      </dsp:txBody>
      <dsp:txXfrm>
        <a:off x="3987161" y="310425"/>
        <a:ext cx="1746756" cy="403200"/>
      </dsp:txXfrm>
    </dsp:sp>
    <dsp:sp modelId="{91FFA3C0-A606-430B-BD16-A16A21E03F76}">
      <dsp:nvSpPr>
        <dsp:cNvPr id="0" name=""/>
        <dsp:cNvSpPr/>
      </dsp:nvSpPr>
      <dsp:spPr>
        <a:xfrm>
          <a:off x="3983179" y="656630"/>
          <a:ext cx="1746756" cy="39198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400" u="none" kern="1200" dirty="0">
            <a:solidFill>
              <a:schemeClr val="tx2">
                <a:lumMod val="50000"/>
              </a:schemeClr>
            </a:solidFill>
          </a:endParaRPr>
        </a:p>
        <a:p>
          <a:pPr marL="1143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Matriz de priorización de las iniciativas </a:t>
          </a:r>
          <a:r>
            <a:rPr lang="es-CO" sz="1000" kern="1200" dirty="0" err="1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PDET</a:t>
          </a:r>
          <a:r>
            <a:rPr lang="es-CO" sz="1000" kern="1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.</a:t>
          </a:r>
          <a:endParaRPr lang="es-CO" sz="1400" u="none" kern="1200" dirty="0">
            <a:solidFill>
              <a:schemeClr val="tx2">
                <a:lumMod val="50000"/>
              </a:schemeClr>
            </a:solidFill>
          </a:endParaRPr>
        </a:p>
        <a:p>
          <a:pPr marL="1143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Articulación con oferta de servicios, gestionada</a:t>
          </a:r>
          <a:endParaRPr lang="es-CO" sz="1400" u="none" kern="1200" dirty="0">
            <a:solidFill>
              <a:schemeClr val="tx2">
                <a:lumMod val="50000"/>
              </a:schemeClr>
            </a:solidFill>
          </a:endParaRPr>
        </a:p>
        <a:p>
          <a:pPr marL="1143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Instrumentos de planeación territoriales alienados con las iniciativas PDET.</a:t>
          </a:r>
          <a:endParaRPr lang="es-CO" sz="1400" u="none" kern="1200" dirty="0">
            <a:solidFill>
              <a:schemeClr val="tx2">
                <a:lumMod val="50000"/>
              </a:schemeClr>
            </a:solidFill>
          </a:endParaRPr>
        </a:p>
        <a:p>
          <a:pPr marL="1778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000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778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000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778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000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778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000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Calibri"/>
            <a:sym typeface="Calibri"/>
          </a:endParaRPr>
        </a:p>
        <a:p>
          <a:pPr marL="17780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000" kern="1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ea typeface="Calibri"/>
              <a:sym typeface="Calibri"/>
            </a:rPr>
            <a:t>Proyectos de inversión PDET gestionados en cada fase del ciclo de inversión, bajo  criterios de eficiencia, eficacia y calidad.</a:t>
          </a:r>
        </a:p>
      </dsp:txBody>
      <dsp:txXfrm>
        <a:off x="3983179" y="656630"/>
        <a:ext cx="1746756" cy="3919860"/>
      </dsp:txXfrm>
    </dsp:sp>
    <dsp:sp modelId="{30AC37AF-D94D-4F04-A597-957854D44559}">
      <dsp:nvSpPr>
        <dsp:cNvPr id="0" name=""/>
        <dsp:cNvSpPr/>
      </dsp:nvSpPr>
      <dsp:spPr>
        <a:xfrm>
          <a:off x="5978464" y="310425"/>
          <a:ext cx="1746756" cy="40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Resultados</a:t>
          </a:r>
        </a:p>
      </dsp:txBody>
      <dsp:txXfrm>
        <a:off x="5978464" y="310425"/>
        <a:ext cx="1746756" cy="403200"/>
      </dsp:txXfrm>
    </dsp:sp>
    <dsp:sp modelId="{E01B0056-1A34-4B30-9C9C-1F6894D15ECE}">
      <dsp:nvSpPr>
        <dsp:cNvPr id="0" name=""/>
        <dsp:cNvSpPr/>
      </dsp:nvSpPr>
      <dsp:spPr>
        <a:xfrm>
          <a:off x="5978464" y="713625"/>
          <a:ext cx="1746756" cy="39198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  <a:ea typeface="Calibri"/>
              <a:sym typeface="Calibri"/>
            </a:rPr>
            <a:t>Iniciativas PDET implementadas y avances en el cumplimento del PDT </a:t>
          </a:r>
          <a:endParaRPr lang="es-CO" sz="1400" kern="1200" dirty="0"/>
        </a:p>
      </dsp:txBody>
      <dsp:txXfrm>
        <a:off x="5978464" y="713625"/>
        <a:ext cx="1746756" cy="3919860"/>
      </dsp:txXfrm>
    </dsp:sp>
    <dsp:sp modelId="{B7D35F3F-A294-462B-A000-02C218706F89}">
      <dsp:nvSpPr>
        <dsp:cNvPr id="0" name=""/>
        <dsp:cNvSpPr/>
      </dsp:nvSpPr>
      <dsp:spPr>
        <a:xfrm>
          <a:off x="7969766" y="310425"/>
          <a:ext cx="1746756" cy="40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Impactos</a:t>
          </a:r>
        </a:p>
      </dsp:txBody>
      <dsp:txXfrm>
        <a:off x="7969766" y="310425"/>
        <a:ext cx="1746756" cy="403200"/>
      </dsp:txXfrm>
    </dsp:sp>
    <dsp:sp modelId="{C3C9E952-B519-49AC-A2F2-AAD5D999048D}">
      <dsp:nvSpPr>
        <dsp:cNvPr id="0" name=""/>
        <dsp:cNvSpPr/>
      </dsp:nvSpPr>
      <dsp:spPr>
        <a:xfrm>
          <a:off x="7969766" y="713625"/>
          <a:ext cx="1746756" cy="39198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400" b="1" kern="1200" dirty="0">
              <a:solidFill>
                <a:srgbClr val="002060"/>
              </a:solidFill>
              <a:latin typeface="Calibri" panose="020F0502020204030204" pitchFamily="34" charset="0"/>
            </a:rPr>
            <a:t>Transformación estructural del campo y el ámbito rural, y un relacionamiento equitativo entre el campo y la ciudad.</a:t>
          </a:r>
          <a:endParaRPr lang="es-CO" sz="1400" kern="1200" dirty="0"/>
        </a:p>
      </dsp:txBody>
      <dsp:txXfrm>
        <a:off x="7969766" y="713625"/>
        <a:ext cx="1746756" cy="39198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60E43-D814-4DAC-A9AA-A5535E9D0709}">
      <dsp:nvSpPr>
        <dsp:cNvPr id="0" name=""/>
        <dsp:cNvSpPr/>
      </dsp:nvSpPr>
      <dsp:spPr>
        <a:xfrm>
          <a:off x="5450" y="848808"/>
          <a:ext cx="2354167" cy="255924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Inadecuada caracterización y priorización de iniciativas</a:t>
          </a:r>
          <a:endParaRPr lang="es-CO" sz="1400" kern="12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Falta de coordinación con la ART y las entidades con oferta de servicios para la implementación PDET</a:t>
          </a:r>
          <a:endParaRPr lang="es-CO" sz="1400" kern="12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Insuficiente vinculación de la planeación municipal con las iniciativas PDET</a:t>
          </a:r>
          <a:endParaRPr lang="es-CO" sz="1400" kern="12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sp:txBody>
      <dsp:txXfrm>
        <a:off x="60611" y="903969"/>
        <a:ext cx="2243845" cy="2504082"/>
      </dsp:txXfrm>
    </dsp:sp>
    <dsp:sp modelId="{6B767FC8-00AC-46F6-8C89-C58AFD216E82}">
      <dsp:nvSpPr>
        <dsp:cNvPr id="0" name=""/>
        <dsp:cNvSpPr/>
      </dsp:nvSpPr>
      <dsp:spPr>
        <a:xfrm>
          <a:off x="5450" y="3007098"/>
          <a:ext cx="2354167" cy="755654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 Narrow" panose="020B0606020202030204" pitchFamily="34" charset="0"/>
            </a:rPr>
            <a:t>Riesgos de Gestión</a:t>
          </a:r>
          <a:endParaRPr lang="es-CO" sz="1600" b="1" kern="1200" dirty="0">
            <a:latin typeface="Arial Narrow" panose="020B0606020202030204" pitchFamily="34" charset="0"/>
          </a:endParaRPr>
        </a:p>
      </dsp:txBody>
      <dsp:txXfrm>
        <a:off x="5450" y="3007098"/>
        <a:ext cx="1657864" cy="755654"/>
      </dsp:txXfrm>
    </dsp:sp>
    <dsp:sp modelId="{20F91B46-F170-47BD-A775-D93C5513E024}">
      <dsp:nvSpPr>
        <dsp:cNvPr id="0" name=""/>
        <dsp:cNvSpPr/>
      </dsp:nvSpPr>
      <dsp:spPr>
        <a:xfrm>
          <a:off x="1729910" y="3127127"/>
          <a:ext cx="823958" cy="8239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83BD2-D10E-4398-8614-07A32E5DD727}">
      <dsp:nvSpPr>
        <dsp:cNvPr id="0" name=""/>
        <dsp:cNvSpPr/>
      </dsp:nvSpPr>
      <dsp:spPr>
        <a:xfrm>
          <a:off x="2757999" y="857661"/>
          <a:ext cx="2354167" cy="25238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Baja capacidad para cumplir con los requisitos legales, contractuales y de ética pública para y responder a las demandas ciudadanas.</a:t>
          </a:r>
          <a:endParaRPr lang="es-CO" sz="1400" kern="12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sp:txBody>
      <dsp:txXfrm>
        <a:off x="2813160" y="912822"/>
        <a:ext cx="2243845" cy="2468672"/>
      </dsp:txXfrm>
    </dsp:sp>
    <dsp:sp modelId="{C7DCD15B-DBA9-4BB4-A270-2C9614D5B621}">
      <dsp:nvSpPr>
        <dsp:cNvPr id="0" name=""/>
        <dsp:cNvSpPr/>
      </dsp:nvSpPr>
      <dsp:spPr>
        <a:xfrm>
          <a:off x="2757999" y="2998246"/>
          <a:ext cx="2354167" cy="75565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 Narrow" panose="020B0606020202030204" pitchFamily="34" charset="0"/>
            </a:rPr>
            <a:t>Riesgos de cumplimiento y de corrupción</a:t>
          </a:r>
          <a:endParaRPr lang="es-CO" sz="1600" b="1" kern="1200" dirty="0">
            <a:latin typeface="Arial Narrow" panose="020B0606020202030204" pitchFamily="34" charset="0"/>
          </a:endParaRPr>
        </a:p>
      </dsp:txBody>
      <dsp:txXfrm>
        <a:off x="2757999" y="2998246"/>
        <a:ext cx="1657864" cy="755654"/>
      </dsp:txXfrm>
    </dsp:sp>
    <dsp:sp modelId="{A903BC92-0B41-44C2-B54B-884242AB4260}">
      <dsp:nvSpPr>
        <dsp:cNvPr id="0" name=""/>
        <dsp:cNvSpPr/>
      </dsp:nvSpPr>
      <dsp:spPr>
        <a:xfrm>
          <a:off x="4482459" y="3118275"/>
          <a:ext cx="823958" cy="82395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1B260-E35B-4FDB-9560-846E3692C7DC}">
      <dsp:nvSpPr>
        <dsp:cNvPr id="0" name=""/>
        <dsp:cNvSpPr/>
      </dsp:nvSpPr>
      <dsp:spPr>
        <a:xfrm>
          <a:off x="5510548" y="886354"/>
          <a:ext cx="2354167" cy="240906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rPr>
            <a:t>Fallas en el registro y manejo de la información de los proyectos de inversión</a:t>
          </a:r>
          <a:endParaRPr lang="es-CO" sz="1400" kern="1200" dirty="0">
            <a:solidFill>
              <a:schemeClr val="accent5">
                <a:lumMod val="50000"/>
              </a:schemeClr>
            </a:solidFill>
            <a:latin typeface="Arial Narrow" panose="020B0606020202030204" pitchFamily="34" charset="0"/>
          </a:endParaRPr>
        </a:p>
      </dsp:txBody>
      <dsp:txXfrm>
        <a:off x="5565709" y="941515"/>
        <a:ext cx="2243845" cy="2353900"/>
      </dsp:txXfrm>
    </dsp:sp>
    <dsp:sp modelId="{AF43D247-A6D6-416C-9A5A-9A36EBE0DF27}">
      <dsp:nvSpPr>
        <dsp:cNvPr id="0" name=""/>
        <dsp:cNvSpPr/>
      </dsp:nvSpPr>
      <dsp:spPr>
        <a:xfrm>
          <a:off x="5510548" y="2969553"/>
          <a:ext cx="2354167" cy="755654"/>
        </a:xfrm>
        <a:prstGeom prst="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 Narrow" panose="020B0606020202030204" pitchFamily="34" charset="0"/>
            </a:rPr>
            <a:t>Riesgos de Seguridad Digital</a:t>
          </a:r>
          <a:endParaRPr lang="es-CO" sz="1600" b="1" kern="1200" dirty="0">
            <a:latin typeface="Arial Narrow" panose="020B0606020202030204" pitchFamily="34" charset="0"/>
          </a:endParaRPr>
        </a:p>
      </dsp:txBody>
      <dsp:txXfrm>
        <a:off x="5510548" y="2969553"/>
        <a:ext cx="1657864" cy="755654"/>
      </dsp:txXfrm>
    </dsp:sp>
    <dsp:sp modelId="{5C2AF638-1E92-4A7F-9850-789EEC307812}">
      <dsp:nvSpPr>
        <dsp:cNvPr id="0" name=""/>
        <dsp:cNvSpPr/>
      </dsp:nvSpPr>
      <dsp:spPr>
        <a:xfrm>
          <a:off x="7235008" y="3089582"/>
          <a:ext cx="823958" cy="82395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CCC935-269B-40F8-94A7-016D23DF7F21}">
      <dsp:nvSpPr>
        <dsp:cNvPr id="0" name=""/>
        <dsp:cNvSpPr/>
      </dsp:nvSpPr>
      <dsp:spPr>
        <a:xfrm>
          <a:off x="1211728" y="314161"/>
          <a:ext cx="2644312" cy="2644312"/>
        </a:xfrm>
        <a:prstGeom prst="pie">
          <a:avLst>
            <a:gd name="adj1" fmla="val 16200000"/>
            <a:gd name="adj2" fmla="val 0"/>
          </a:avLst>
        </a:prstGeom>
        <a:solidFill>
          <a:schemeClr val="bg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1. Formulación o Estructuración</a:t>
          </a:r>
        </a:p>
      </dsp:txBody>
      <dsp:txXfrm>
        <a:off x="2564105" y="803359"/>
        <a:ext cx="975877" cy="786997"/>
      </dsp:txXfrm>
    </dsp:sp>
    <dsp:sp modelId="{FA829E79-963F-4085-92C6-8570F80873A6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0"/>
            <a:gd name="adj2" fmla="val 54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2. Viabilidad y Programación</a:t>
          </a:r>
        </a:p>
      </dsp:txBody>
      <dsp:txXfrm>
        <a:off x="2587707" y="1676934"/>
        <a:ext cx="975877" cy="786997"/>
      </dsp:txXfrm>
    </dsp:sp>
    <dsp:sp modelId="{FD1B7811-DFB6-4BCA-A6EE-DDE93EBEA0BB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5400000"/>
            <a:gd name="adj2" fmla="val 1080000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3. Ejecución y Seguimiento</a:t>
          </a:r>
        </a:p>
      </dsp:txBody>
      <dsp:txXfrm>
        <a:off x="1517390" y="1676934"/>
        <a:ext cx="975877" cy="786997"/>
      </dsp:txXfrm>
    </dsp:sp>
    <dsp:sp modelId="{CC242FF6-26F9-4480-988E-7B9FBACF7ED2}">
      <dsp:nvSpPr>
        <dsp:cNvPr id="0" name=""/>
        <dsp:cNvSpPr/>
      </dsp:nvSpPr>
      <dsp:spPr>
        <a:xfrm>
          <a:off x="1218331" y="307558"/>
          <a:ext cx="2644312" cy="2644312"/>
        </a:xfrm>
        <a:prstGeom prst="pie">
          <a:avLst>
            <a:gd name="adj1" fmla="val 10800000"/>
            <a:gd name="adj2" fmla="val 1620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>
              <a:solidFill>
                <a:srgbClr val="000000"/>
              </a:solidFill>
              <a:latin typeface="Arial Narrow" panose="020B0606020202030204" pitchFamily="34" charset="0"/>
            </a:rPr>
            <a:t>4. Operación y Evaluación</a:t>
          </a:r>
        </a:p>
      </dsp:txBody>
      <dsp:txXfrm>
        <a:off x="1517390" y="795497"/>
        <a:ext cx="975877" cy="7869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94C356-8F4A-429E-AA47-C1F029E63042}">
      <dsp:nvSpPr>
        <dsp:cNvPr id="0" name=""/>
        <dsp:cNvSpPr/>
      </dsp:nvSpPr>
      <dsp:spPr>
        <a:xfrm>
          <a:off x="570835" y="1714713"/>
          <a:ext cx="171145" cy="524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845"/>
              </a:lnTo>
              <a:lnTo>
                <a:pt x="171145" y="5248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8FDAC6-F22A-4C54-8EFD-AB1FC18768A0}">
      <dsp:nvSpPr>
        <dsp:cNvPr id="0" name=""/>
        <dsp:cNvSpPr/>
      </dsp:nvSpPr>
      <dsp:spPr>
        <a:xfrm>
          <a:off x="1141319" y="904626"/>
          <a:ext cx="1011251" cy="524845"/>
        </a:xfrm>
        <a:custGeom>
          <a:avLst/>
          <a:gdLst/>
          <a:ahLst/>
          <a:cxnLst/>
          <a:rect l="0" t="0" r="0" b="0"/>
          <a:pathLst>
            <a:path>
              <a:moveTo>
                <a:pt x="1011251" y="0"/>
              </a:moveTo>
              <a:lnTo>
                <a:pt x="1011251" y="524845"/>
              </a:lnTo>
              <a:lnTo>
                <a:pt x="0" y="5248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2D0800-9CD9-4BEC-9353-53EFC57DAC70}">
      <dsp:nvSpPr>
        <dsp:cNvPr id="0" name=""/>
        <dsp:cNvSpPr/>
      </dsp:nvSpPr>
      <dsp:spPr>
        <a:xfrm>
          <a:off x="2152570" y="904626"/>
          <a:ext cx="1380570" cy="1859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9975"/>
              </a:lnTo>
              <a:lnTo>
                <a:pt x="1380570" y="1739975"/>
              </a:lnTo>
              <a:lnTo>
                <a:pt x="1380570" y="1859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81D8AE-1099-466C-878E-8A927F3DD659}">
      <dsp:nvSpPr>
        <dsp:cNvPr id="0" name=""/>
        <dsp:cNvSpPr/>
      </dsp:nvSpPr>
      <dsp:spPr>
        <a:xfrm>
          <a:off x="2106850" y="904626"/>
          <a:ext cx="91440" cy="18597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59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C2DA2-3F98-4328-8482-53908F2CA09D}">
      <dsp:nvSpPr>
        <dsp:cNvPr id="0" name=""/>
        <dsp:cNvSpPr/>
      </dsp:nvSpPr>
      <dsp:spPr>
        <a:xfrm>
          <a:off x="771999" y="904626"/>
          <a:ext cx="1380570" cy="1859777"/>
        </a:xfrm>
        <a:custGeom>
          <a:avLst/>
          <a:gdLst/>
          <a:ahLst/>
          <a:cxnLst/>
          <a:rect l="0" t="0" r="0" b="0"/>
          <a:pathLst>
            <a:path>
              <a:moveTo>
                <a:pt x="1380570" y="0"/>
              </a:moveTo>
              <a:lnTo>
                <a:pt x="1380570" y="1739975"/>
              </a:lnTo>
              <a:lnTo>
                <a:pt x="0" y="1739975"/>
              </a:lnTo>
              <a:lnTo>
                <a:pt x="0" y="18597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925194-EC85-4B3B-B4DF-F7B242397DB1}">
      <dsp:nvSpPr>
        <dsp:cNvPr id="0" name=""/>
        <dsp:cNvSpPr/>
      </dsp:nvSpPr>
      <dsp:spPr>
        <a:xfrm>
          <a:off x="1449129" y="334142"/>
          <a:ext cx="1406881" cy="570483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>
              <a:solidFill>
                <a:schemeClr val="bg1"/>
              </a:solidFill>
            </a:rPr>
            <a:t>Despacho del Alcalde / Gobernador</a:t>
          </a:r>
          <a:endParaRPr lang="es-CO" sz="1000" b="1" kern="1200" dirty="0">
            <a:solidFill>
              <a:schemeClr val="bg1"/>
            </a:solidFill>
          </a:endParaRPr>
        </a:p>
      </dsp:txBody>
      <dsp:txXfrm>
        <a:off x="1449129" y="334142"/>
        <a:ext cx="1406881" cy="570483"/>
      </dsp:txXfrm>
    </dsp:sp>
    <dsp:sp modelId="{1CD4A746-52C9-453C-9F76-13D89BE0A867}">
      <dsp:nvSpPr>
        <dsp:cNvPr id="0" name=""/>
        <dsp:cNvSpPr/>
      </dsp:nvSpPr>
      <dsp:spPr>
        <a:xfrm>
          <a:off x="201515" y="2764404"/>
          <a:ext cx="1140967" cy="57048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</a:t>
          </a:r>
          <a:endParaRPr lang="es-CO" sz="1000" b="1" kern="1200" dirty="0"/>
        </a:p>
      </dsp:txBody>
      <dsp:txXfrm>
        <a:off x="201515" y="2764404"/>
        <a:ext cx="1140967" cy="570483"/>
      </dsp:txXfrm>
    </dsp:sp>
    <dsp:sp modelId="{D7950565-1A05-4A8C-8429-9682E35EF5BF}">
      <dsp:nvSpPr>
        <dsp:cNvPr id="0" name=""/>
        <dsp:cNvSpPr/>
      </dsp:nvSpPr>
      <dsp:spPr>
        <a:xfrm>
          <a:off x="1582086" y="2764404"/>
          <a:ext cx="1140967" cy="57048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</a:t>
          </a:r>
          <a:endParaRPr lang="es-CO" sz="1000" b="1" kern="1200" dirty="0"/>
        </a:p>
      </dsp:txBody>
      <dsp:txXfrm>
        <a:off x="1582086" y="2764404"/>
        <a:ext cx="1140967" cy="570483"/>
      </dsp:txXfrm>
    </dsp:sp>
    <dsp:sp modelId="{E1622876-411E-4678-8DBF-522912AB9798}">
      <dsp:nvSpPr>
        <dsp:cNvPr id="0" name=""/>
        <dsp:cNvSpPr/>
      </dsp:nvSpPr>
      <dsp:spPr>
        <a:xfrm>
          <a:off x="2962657" y="2764404"/>
          <a:ext cx="1140967" cy="57048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</a:t>
          </a:r>
          <a:endParaRPr lang="es-CO" sz="1000" b="1" kern="1200" dirty="0"/>
        </a:p>
      </dsp:txBody>
      <dsp:txXfrm>
        <a:off x="2962657" y="2764404"/>
        <a:ext cx="1140967" cy="570483"/>
      </dsp:txXfrm>
    </dsp:sp>
    <dsp:sp modelId="{5EE3E209-DB4C-4E7B-95C7-5A54EB774789}">
      <dsp:nvSpPr>
        <dsp:cNvPr id="0" name=""/>
        <dsp:cNvSpPr/>
      </dsp:nvSpPr>
      <dsp:spPr>
        <a:xfrm>
          <a:off x="351" y="1144230"/>
          <a:ext cx="1140967" cy="570483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Oficina Asesora de Planeación</a:t>
          </a:r>
          <a:endParaRPr lang="es-CO" sz="1000" b="1" kern="1200" dirty="0"/>
        </a:p>
      </dsp:txBody>
      <dsp:txXfrm>
        <a:off x="351" y="1144230"/>
        <a:ext cx="1140967" cy="570483"/>
      </dsp:txXfrm>
    </dsp:sp>
    <dsp:sp modelId="{697E52F7-0CC6-4B41-B911-05C94F7E213C}">
      <dsp:nvSpPr>
        <dsp:cNvPr id="0" name=""/>
        <dsp:cNvSpPr/>
      </dsp:nvSpPr>
      <dsp:spPr>
        <a:xfrm>
          <a:off x="741980" y="1954317"/>
          <a:ext cx="1290788" cy="570483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Grupo de Gerencia de Proyectos PDET</a:t>
          </a:r>
          <a:endParaRPr lang="es-CO" sz="1000" b="1" kern="1200" dirty="0"/>
        </a:p>
      </dsp:txBody>
      <dsp:txXfrm>
        <a:off x="741980" y="1954317"/>
        <a:ext cx="1290788" cy="5704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FDAC6-F22A-4C54-8EFD-AB1FC18768A0}">
      <dsp:nvSpPr>
        <dsp:cNvPr id="0" name=""/>
        <dsp:cNvSpPr/>
      </dsp:nvSpPr>
      <dsp:spPr>
        <a:xfrm>
          <a:off x="2051988" y="850257"/>
          <a:ext cx="125982" cy="5583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8317"/>
              </a:lnTo>
              <a:lnTo>
                <a:pt x="125982" y="558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E8BE76-E516-443C-999C-3188863702FF}">
      <dsp:nvSpPr>
        <dsp:cNvPr id="0" name=""/>
        <dsp:cNvSpPr/>
      </dsp:nvSpPr>
      <dsp:spPr>
        <a:xfrm>
          <a:off x="1942653" y="850257"/>
          <a:ext cx="91440" cy="557130"/>
        </a:xfrm>
        <a:custGeom>
          <a:avLst/>
          <a:gdLst/>
          <a:ahLst/>
          <a:cxnLst/>
          <a:rect l="0" t="0" r="0" b="0"/>
          <a:pathLst>
            <a:path>
              <a:moveTo>
                <a:pt x="109335" y="0"/>
              </a:moveTo>
              <a:lnTo>
                <a:pt x="109335" y="557130"/>
              </a:lnTo>
              <a:lnTo>
                <a:pt x="45720" y="557130"/>
              </a:lnTo>
            </a:path>
          </a:pathLst>
        </a:cu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2D0800-9CD9-4BEC-9353-53EFC57DAC70}">
      <dsp:nvSpPr>
        <dsp:cNvPr id="0" name=""/>
        <dsp:cNvSpPr/>
      </dsp:nvSpPr>
      <dsp:spPr>
        <a:xfrm>
          <a:off x="2051988" y="850257"/>
          <a:ext cx="1451796" cy="11102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4258"/>
              </a:lnTo>
              <a:lnTo>
                <a:pt x="1451796" y="984258"/>
              </a:lnTo>
              <a:lnTo>
                <a:pt x="1451796" y="11102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81D8AE-1099-466C-878E-8A927F3DD659}">
      <dsp:nvSpPr>
        <dsp:cNvPr id="0" name=""/>
        <dsp:cNvSpPr/>
      </dsp:nvSpPr>
      <dsp:spPr>
        <a:xfrm>
          <a:off x="2006268" y="850257"/>
          <a:ext cx="91440" cy="11102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102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18CA90-0C4D-4AAC-87DC-355D88922279}">
      <dsp:nvSpPr>
        <dsp:cNvPr id="0" name=""/>
        <dsp:cNvSpPr/>
      </dsp:nvSpPr>
      <dsp:spPr>
        <a:xfrm>
          <a:off x="120258" y="2560413"/>
          <a:ext cx="179974" cy="5519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1922"/>
              </a:lnTo>
              <a:lnTo>
                <a:pt x="179974" y="5519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6C2DA2-3F98-4328-8482-53908F2CA09D}">
      <dsp:nvSpPr>
        <dsp:cNvPr id="0" name=""/>
        <dsp:cNvSpPr/>
      </dsp:nvSpPr>
      <dsp:spPr>
        <a:xfrm>
          <a:off x="600191" y="850257"/>
          <a:ext cx="1451796" cy="1110240"/>
        </a:xfrm>
        <a:custGeom>
          <a:avLst/>
          <a:gdLst/>
          <a:ahLst/>
          <a:cxnLst/>
          <a:rect l="0" t="0" r="0" b="0"/>
          <a:pathLst>
            <a:path>
              <a:moveTo>
                <a:pt x="1451796" y="0"/>
              </a:moveTo>
              <a:lnTo>
                <a:pt x="1451796" y="984258"/>
              </a:lnTo>
              <a:lnTo>
                <a:pt x="0" y="984258"/>
              </a:lnTo>
              <a:lnTo>
                <a:pt x="0" y="11102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925194-EC85-4B3B-B4DF-F7B242397DB1}">
      <dsp:nvSpPr>
        <dsp:cNvPr id="0" name=""/>
        <dsp:cNvSpPr/>
      </dsp:nvSpPr>
      <dsp:spPr>
        <a:xfrm>
          <a:off x="1295662" y="250341"/>
          <a:ext cx="1512652" cy="599916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>
              <a:solidFill>
                <a:schemeClr val="bg1"/>
              </a:solidFill>
            </a:rPr>
            <a:t>Despacho del Alcalde / Gobernador</a:t>
          </a:r>
          <a:endParaRPr lang="es-CO" sz="1000" b="1" kern="1200" dirty="0">
            <a:solidFill>
              <a:schemeClr val="bg1"/>
            </a:solidFill>
          </a:endParaRPr>
        </a:p>
      </dsp:txBody>
      <dsp:txXfrm>
        <a:off x="1295662" y="250341"/>
        <a:ext cx="1512652" cy="599916"/>
      </dsp:txXfrm>
    </dsp:sp>
    <dsp:sp modelId="{1CD4A746-52C9-453C-9F76-13D89BE0A867}">
      <dsp:nvSpPr>
        <dsp:cNvPr id="0" name=""/>
        <dsp:cNvSpPr/>
      </dsp:nvSpPr>
      <dsp:spPr>
        <a:xfrm>
          <a:off x="275" y="1960497"/>
          <a:ext cx="1199832" cy="599916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 / Dependencia de Planeación</a:t>
          </a:r>
          <a:endParaRPr lang="es-CO" sz="1000" b="1" kern="1200" dirty="0"/>
        </a:p>
      </dsp:txBody>
      <dsp:txXfrm>
        <a:off x="275" y="1960497"/>
        <a:ext cx="1199832" cy="599916"/>
      </dsp:txXfrm>
    </dsp:sp>
    <dsp:sp modelId="{30C46486-BB3B-4BC0-895C-CF003DFE5B64}">
      <dsp:nvSpPr>
        <dsp:cNvPr id="0" name=""/>
        <dsp:cNvSpPr/>
      </dsp:nvSpPr>
      <dsp:spPr>
        <a:xfrm>
          <a:off x="300233" y="2812378"/>
          <a:ext cx="1368048" cy="599916"/>
        </a:xfrm>
        <a:prstGeom prst="rect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Oficina / Grupo de Gerencia de Proyectos PDET</a:t>
          </a:r>
          <a:endParaRPr lang="es-CO" sz="1000" b="1" kern="1200" dirty="0"/>
        </a:p>
      </dsp:txBody>
      <dsp:txXfrm>
        <a:off x="300233" y="2812378"/>
        <a:ext cx="1368048" cy="599916"/>
      </dsp:txXfrm>
    </dsp:sp>
    <dsp:sp modelId="{D7950565-1A05-4A8C-8429-9682E35EF5BF}">
      <dsp:nvSpPr>
        <dsp:cNvPr id="0" name=""/>
        <dsp:cNvSpPr/>
      </dsp:nvSpPr>
      <dsp:spPr>
        <a:xfrm>
          <a:off x="1452072" y="1960497"/>
          <a:ext cx="1199832" cy="599916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</a:t>
          </a:r>
          <a:endParaRPr lang="es-CO" sz="1000" b="1" kern="1200" dirty="0"/>
        </a:p>
      </dsp:txBody>
      <dsp:txXfrm>
        <a:off x="1452072" y="1960497"/>
        <a:ext cx="1199832" cy="599916"/>
      </dsp:txXfrm>
    </dsp:sp>
    <dsp:sp modelId="{E1622876-411E-4678-8DBF-522912AB9798}">
      <dsp:nvSpPr>
        <dsp:cNvPr id="0" name=""/>
        <dsp:cNvSpPr/>
      </dsp:nvSpPr>
      <dsp:spPr>
        <a:xfrm>
          <a:off x="2903869" y="1960497"/>
          <a:ext cx="1199832" cy="599916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Secretaría</a:t>
          </a:r>
          <a:endParaRPr lang="es-CO" sz="1000" b="1" kern="1200" dirty="0"/>
        </a:p>
      </dsp:txBody>
      <dsp:txXfrm>
        <a:off x="2903869" y="1960497"/>
        <a:ext cx="1199832" cy="599916"/>
      </dsp:txXfrm>
    </dsp:sp>
    <dsp:sp modelId="{98D55B05-8695-49BB-AAEF-88A082404FF8}">
      <dsp:nvSpPr>
        <dsp:cNvPr id="0" name=""/>
        <dsp:cNvSpPr/>
      </dsp:nvSpPr>
      <dsp:spPr>
        <a:xfrm>
          <a:off x="788541" y="1107429"/>
          <a:ext cx="1199832" cy="599916"/>
        </a:xfrm>
        <a:prstGeom prst="rect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3900" kern="1200"/>
        </a:p>
      </dsp:txBody>
      <dsp:txXfrm>
        <a:off x="788541" y="1107429"/>
        <a:ext cx="1199832" cy="599916"/>
      </dsp:txXfrm>
    </dsp:sp>
    <dsp:sp modelId="{5EE3E209-DB4C-4E7B-95C7-5A54EB774789}">
      <dsp:nvSpPr>
        <dsp:cNvPr id="0" name=""/>
        <dsp:cNvSpPr/>
      </dsp:nvSpPr>
      <dsp:spPr>
        <a:xfrm>
          <a:off x="2177970" y="1108617"/>
          <a:ext cx="1199832" cy="599916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1" kern="1200" dirty="0"/>
            <a:t>Oficina</a:t>
          </a:r>
          <a:endParaRPr lang="es-CO" sz="1000" b="1" kern="1200" dirty="0"/>
        </a:p>
      </dsp:txBody>
      <dsp:txXfrm>
        <a:off x="2177970" y="1108617"/>
        <a:ext cx="1199832" cy="5999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547BB-29BF-4977-8773-88A8678BBCAD}">
      <dsp:nvSpPr>
        <dsp:cNvPr id="0" name=""/>
        <dsp:cNvSpPr/>
      </dsp:nvSpPr>
      <dsp:spPr>
        <a:xfrm>
          <a:off x="0" y="186120"/>
          <a:ext cx="10225136" cy="947538"/>
        </a:xfrm>
        <a:prstGeom prst="rect">
          <a:avLst/>
        </a:prstGeom>
        <a:solidFill>
          <a:schemeClr val="accent5"/>
        </a:solidFill>
        <a:ln w="31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Modelo 1: Oficina de Gerencia de Proyectos PDET</a:t>
          </a:r>
          <a:endParaRPr lang="es-CO" sz="1600" b="1" kern="1200" dirty="0"/>
        </a:p>
      </dsp:txBody>
      <dsp:txXfrm>
        <a:off x="0" y="186120"/>
        <a:ext cx="10225136" cy="947538"/>
      </dsp:txXfrm>
    </dsp:sp>
    <dsp:sp modelId="{897396FB-25AA-4B61-A3E2-FCC5CBA3E079}">
      <dsp:nvSpPr>
        <dsp:cNvPr id="0" name=""/>
        <dsp:cNvSpPr/>
      </dsp:nvSpPr>
      <dsp:spPr>
        <a:xfrm>
          <a:off x="1248" y="1468221"/>
          <a:ext cx="2044527" cy="344774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  <a:effectLst/>
            </a:rPr>
            <a:t>Alternativas de ubicación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- Oficina Asesora 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- Secretaría / Dependencia</a:t>
          </a:r>
          <a:r>
            <a:rPr lang="es-ES" sz="1000" kern="1200" dirty="0">
              <a:solidFill>
                <a:srgbClr val="FF0000"/>
              </a:solidFill>
            </a:rPr>
            <a:t> </a:t>
          </a:r>
          <a:r>
            <a:rPr lang="es-ES" sz="1000" kern="1200" dirty="0">
              <a:solidFill>
                <a:srgbClr val="002060"/>
              </a:solidFill>
            </a:rPr>
            <a:t>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- Despacho del Alcalde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Nota: mínimo 4 funcionarios, incluyendo el jefe de oficina.</a:t>
          </a:r>
          <a:endParaRPr lang="es-CO" sz="1000" kern="1200" dirty="0">
            <a:solidFill>
              <a:srgbClr val="002060"/>
            </a:solidFill>
          </a:endParaRPr>
        </a:p>
      </dsp:txBody>
      <dsp:txXfrm>
        <a:off x="1248" y="1468221"/>
        <a:ext cx="2044527" cy="3447743"/>
      </dsp:txXfrm>
    </dsp:sp>
    <dsp:sp modelId="{09F8A4F3-2BBB-49AD-B87B-F3FAE2A87C20}">
      <dsp:nvSpPr>
        <dsp:cNvPr id="0" name=""/>
        <dsp:cNvSpPr/>
      </dsp:nvSpPr>
      <dsp:spPr>
        <a:xfrm>
          <a:off x="2045776" y="1468221"/>
          <a:ext cx="2044527" cy="344774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Reforma Organizacional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b="1" u="sng" kern="1200" dirty="0">
            <a:solidFill>
              <a:srgbClr val="002060"/>
            </a:solidFill>
          </a:endParaRPr>
        </a:p>
        <a:p>
          <a:pPr marL="0"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1- </a:t>
          </a:r>
          <a:r>
            <a:rPr lang="es-ES" sz="1000" b="1" kern="1200" dirty="0">
              <a:solidFill>
                <a:srgbClr val="002060"/>
              </a:solidFill>
            </a:rPr>
            <a:t>Modificación de Estructura</a:t>
          </a:r>
        </a:p>
        <a:p>
          <a:pPr marL="0"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2- </a:t>
          </a:r>
          <a:r>
            <a:rPr lang="es-ES" sz="1000" b="1" kern="1200" dirty="0">
              <a:solidFill>
                <a:srgbClr val="002060"/>
              </a:solidFill>
            </a:rPr>
            <a:t>Modificación de planta </a:t>
          </a:r>
          <a:r>
            <a:rPr lang="es-ES" sz="1000" kern="1200" dirty="0">
              <a:solidFill>
                <a:srgbClr val="002060"/>
              </a:solidFill>
            </a:rPr>
            <a:t>para:</a:t>
          </a:r>
        </a:p>
        <a:p>
          <a:pPr marL="90488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s-ES" sz="1000" kern="1200" dirty="0">
              <a:solidFill>
                <a:srgbClr val="002060"/>
              </a:solidFill>
            </a:rPr>
            <a:t>* Contar con Jefe de Oficina</a:t>
          </a:r>
        </a:p>
        <a:p>
          <a:pPr marL="90488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s-ES" sz="1000" kern="1200" dirty="0">
              <a:solidFill>
                <a:srgbClr val="002060"/>
              </a:solidFill>
            </a:rPr>
            <a:t>* Crear y suprimir (de requerirse) empleos de tipo temporal o permanente</a:t>
          </a:r>
        </a:p>
        <a:p>
          <a:pPr marL="0"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Alternativa: crear el empleo de Jefe de Oficina y trasladar funcionarios de otras áreas</a:t>
          </a:r>
          <a:endParaRPr lang="es-CO" sz="1000" kern="1200" dirty="0">
            <a:solidFill>
              <a:srgbClr val="002060"/>
            </a:solidFill>
          </a:endParaRPr>
        </a:p>
      </dsp:txBody>
      <dsp:txXfrm>
        <a:off x="2045776" y="1468221"/>
        <a:ext cx="2044527" cy="3447743"/>
      </dsp:txXfrm>
    </dsp:sp>
    <dsp:sp modelId="{EFB86B1C-A51B-4321-8BCB-E716BB30E7CC}">
      <dsp:nvSpPr>
        <dsp:cNvPr id="0" name=""/>
        <dsp:cNvSpPr/>
      </dsp:nvSpPr>
      <dsp:spPr>
        <a:xfrm>
          <a:off x="4090304" y="1468221"/>
          <a:ext cx="2044527" cy="344774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Actos Administrativos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1- Acuerdo o Decreto (con facultades del Concejo para el Alcalde) de modificación de </a:t>
          </a:r>
          <a:r>
            <a:rPr lang="es-ES" sz="1000" b="1" kern="1200" dirty="0">
              <a:solidFill>
                <a:srgbClr val="002060"/>
              </a:solidFill>
            </a:rPr>
            <a:t>estructura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2- Decreto de modificación de </a:t>
          </a:r>
          <a:r>
            <a:rPr lang="es-ES" sz="1000" b="1" kern="1200" dirty="0">
              <a:solidFill>
                <a:srgbClr val="002060"/>
              </a:solidFill>
            </a:rPr>
            <a:t>planta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3- Resolución de modificación de Manual de Funciones en caso de creación de empleos</a:t>
          </a:r>
          <a:endParaRPr lang="es-ES" sz="10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b="1" kern="1200" dirty="0">
            <a:solidFill>
              <a:srgbClr val="002060"/>
            </a:solidFill>
          </a:endParaRPr>
        </a:p>
      </dsp:txBody>
      <dsp:txXfrm>
        <a:off x="4090304" y="1468221"/>
        <a:ext cx="2044527" cy="3447743"/>
      </dsp:txXfrm>
    </dsp:sp>
    <dsp:sp modelId="{5FD962BA-AACB-4478-8F1E-913E623A5618}">
      <dsp:nvSpPr>
        <dsp:cNvPr id="0" name=""/>
        <dsp:cNvSpPr/>
      </dsp:nvSpPr>
      <dsp:spPr>
        <a:xfrm>
          <a:off x="6134831" y="1468221"/>
          <a:ext cx="2044527" cy="344774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Costos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Los derivados en gastos generales para la dotación y el mantenimiento de la oficina.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Creación de empleos. Valor anual aproximado a precios de 2019 en municipios de categoría 6: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- </a:t>
          </a:r>
          <a:r>
            <a:rPr lang="es-ES" sz="1000" b="1" kern="1200" dirty="0">
              <a:solidFill>
                <a:srgbClr val="002060"/>
              </a:solidFill>
            </a:rPr>
            <a:t>Jefe de Oficina </a:t>
          </a:r>
          <a:r>
            <a:rPr lang="es-ES" sz="1000" kern="1200" dirty="0">
              <a:solidFill>
                <a:srgbClr val="002060"/>
              </a:solidFill>
            </a:rPr>
            <a:t>006: $65 millones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- </a:t>
          </a:r>
          <a:r>
            <a:rPr lang="es-ES" sz="1000" b="1" kern="1200" dirty="0">
              <a:solidFill>
                <a:srgbClr val="002060"/>
              </a:solidFill>
            </a:rPr>
            <a:t>Líder de Programa </a:t>
          </a:r>
          <a:r>
            <a:rPr lang="es-ES" sz="1000" kern="1200" dirty="0">
              <a:solidFill>
                <a:srgbClr val="002060"/>
              </a:solidFill>
            </a:rPr>
            <a:t>206: $53 millones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- </a:t>
          </a:r>
          <a:r>
            <a:rPr lang="es-CO" sz="1000" b="1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Profesional</a:t>
          </a:r>
          <a:r>
            <a:rPr lang="es-CO" sz="1000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 Universitario  Grado 03: $53 millones (para planta global)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kern="1200" baseline="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- </a:t>
          </a:r>
          <a:r>
            <a:rPr lang="es-CO" sz="1000" b="1" kern="1200" baseline="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P</a:t>
          </a:r>
          <a:r>
            <a:rPr lang="es-CO" sz="1000" b="1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rofesional</a:t>
          </a:r>
          <a:r>
            <a:rPr lang="es-CO" sz="1000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 Universitario Grado 02: $45 millones (para planta global)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  <a:effectLst/>
              <a:latin typeface="+mn-lt"/>
              <a:ea typeface="+mn-ea"/>
              <a:cs typeface="+mn-cs"/>
            </a:rPr>
            <a:t>Nota: costo cero con supresión de  empleos vacantes no necesarios o con el traslado de funcionarios desde otras dependencias.</a:t>
          </a:r>
          <a:endParaRPr lang="es-CO" sz="1000" kern="1200" dirty="0"/>
        </a:p>
      </dsp:txBody>
      <dsp:txXfrm>
        <a:off x="6134831" y="1468221"/>
        <a:ext cx="2044527" cy="3447743"/>
      </dsp:txXfrm>
    </dsp:sp>
    <dsp:sp modelId="{F23FEE93-87E2-4245-BCD3-5DD42B1A75D2}">
      <dsp:nvSpPr>
        <dsp:cNvPr id="0" name=""/>
        <dsp:cNvSpPr/>
      </dsp:nvSpPr>
      <dsp:spPr>
        <a:xfrm>
          <a:off x="8179359" y="1468221"/>
          <a:ext cx="2044527" cy="344774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Aprobación del Concejo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El Concejo tiene la facultad de modificar la estructura o conceder facultades extraordinarias al Alcalde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0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La modificación de planta es facultad del Alcalde, previo estudio técnico</a:t>
          </a:r>
          <a:endParaRPr lang="es-CO" sz="1000" kern="1200" dirty="0">
            <a:solidFill>
              <a:srgbClr val="002060"/>
            </a:solidFill>
          </a:endParaRPr>
        </a:p>
      </dsp:txBody>
      <dsp:txXfrm>
        <a:off x="8179359" y="1468221"/>
        <a:ext cx="2044527" cy="3447743"/>
      </dsp:txXfrm>
    </dsp:sp>
    <dsp:sp modelId="{2C083EC5-6971-4083-B48E-86BD23CAF187}">
      <dsp:nvSpPr>
        <dsp:cNvPr id="0" name=""/>
        <dsp:cNvSpPr/>
      </dsp:nvSpPr>
      <dsp:spPr>
        <a:xfrm>
          <a:off x="0" y="4915964"/>
          <a:ext cx="10225136" cy="383082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547BB-29BF-4977-8773-88A8678BBCAD}">
      <dsp:nvSpPr>
        <dsp:cNvPr id="0" name=""/>
        <dsp:cNvSpPr/>
      </dsp:nvSpPr>
      <dsp:spPr>
        <a:xfrm>
          <a:off x="0" y="125366"/>
          <a:ext cx="7848393" cy="1045404"/>
        </a:xfrm>
        <a:prstGeom prst="rect">
          <a:avLst/>
        </a:prstGeom>
        <a:solidFill>
          <a:schemeClr val="accent5">
            <a:lumMod val="75000"/>
          </a:schemeClr>
        </a:solidFill>
        <a:ln w="31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Modelo 2: Grupo Interno de Trabajo</a:t>
          </a:r>
          <a:endParaRPr lang="es-CO" sz="1600" b="1" kern="1200" dirty="0"/>
        </a:p>
      </dsp:txBody>
      <dsp:txXfrm>
        <a:off x="0" y="125366"/>
        <a:ext cx="7848393" cy="1045404"/>
      </dsp:txXfrm>
    </dsp:sp>
    <dsp:sp modelId="{897396FB-25AA-4B61-A3E2-FCC5CBA3E079}">
      <dsp:nvSpPr>
        <dsp:cNvPr id="0" name=""/>
        <dsp:cNvSpPr/>
      </dsp:nvSpPr>
      <dsp:spPr>
        <a:xfrm>
          <a:off x="958" y="1233459"/>
          <a:ext cx="1569295" cy="2721902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  <a:effectLst/>
            </a:rPr>
            <a:t>Alternativas de ubicación funcional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Oficina Asesora 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Secretaría / Dependencia 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Despacho del Alcalde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Nota: mínimo 4 funcionarios, incluyendo un coordinador o líder del grupo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958" y="1233459"/>
        <a:ext cx="1569295" cy="2721902"/>
      </dsp:txXfrm>
    </dsp:sp>
    <dsp:sp modelId="{09F8A4F3-2BBB-49AD-B87B-F3FAE2A87C20}">
      <dsp:nvSpPr>
        <dsp:cNvPr id="0" name=""/>
        <dsp:cNvSpPr/>
      </dsp:nvSpPr>
      <dsp:spPr>
        <a:xfrm>
          <a:off x="1570253" y="1233459"/>
          <a:ext cx="1569295" cy="2721902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Reforma Organizacional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b="1" u="sng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No requiere reforma de estructura ni de planta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1570253" y="1233459"/>
        <a:ext cx="1569295" cy="2721902"/>
      </dsp:txXfrm>
    </dsp:sp>
    <dsp:sp modelId="{EFB86B1C-A51B-4321-8BCB-E716BB30E7CC}">
      <dsp:nvSpPr>
        <dsp:cNvPr id="0" name=""/>
        <dsp:cNvSpPr/>
      </dsp:nvSpPr>
      <dsp:spPr>
        <a:xfrm>
          <a:off x="3139548" y="1233459"/>
          <a:ext cx="1569295" cy="2721902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Actos Administrativos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Resolución del alcalde creando el grupo interno de trabajo o modificando la resolución existente de grupos de trabajo.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3139548" y="1233459"/>
        <a:ext cx="1569295" cy="2721902"/>
      </dsp:txXfrm>
    </dsp:sp>
    <dsp:sp modelId="{5FD962BA-AACB-4478-8F1E-913E623A5618}">
      <dsp:nvSpPr>
        <dsp:cNvPr id="0" name=""/>
        <dsp:cNvSpPr/>
      </dsp:nvSpPr>
      <dsp:spPr>
        <a:xfrm>
          <a:off x="4708844" y="1233459"/>
          <a:ext cx="1569295" cy="2721902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Costos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Sin costos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Nota: para el territorio no hay prima de coordinación</a:t>
          </a:r>
          <a:endParaRPr lang="es-CO" sz="1100" kern="1200" dirty="0"/>
        </a:p>
      </dsp:txBody>
      <dsp:txXfrm>
        <a:off x="4708844" y="1233459"/>
        <a:ext cx="1569295" cy="2721902"/>
      </dsp:txXfrm>
    </dsp:sp>
    <dsp:sp modelId="{F23FEE93-87E2-4245-BCD3-5DD42B1A75D2}">
      <dsp:nvSpPr>
        <dsp:cNvPr id="0" name=""/>
        <dsp:cNvSpPr/>
      </dsp:nvSpPr>
      <dsp:spPr>
        <a:xfrm>
          <a:off x="6278139" y="1233459"/>
          <a:ext cx="1569295" cy="2721902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Aprobación del Concejo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La modificación de planta es facultad del Alcalde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No se requiere aprobación del Concejo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6278139" y="1233459"/>
        <a:ext cx="1569295" cy="2721902"/>
      </dsp:txXfrm>
    </dsp:sp>
    <dsp:sp modelId="{2C083EC5-6971-4083-B48E-86BD23CAF187}">
      <dsp:nvSpPr>
        <dsp:cNvPr id="0" name=""/>
        <dsp:cNvSpPr/>
      </dsp:nvSpPr>
      <dsp:spPr>
        <a:xfrm>
          <a:off x="0" y="3955361"/>
          <a:ext cx="7848393" cy="302433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547BB-29BF-4977-8773-88A8678BBCAD}">
      <dsp:nvSpPr>
        <dsp:cNvPr id="0" name=""/>
        <dsp:cNvSpPr/>
      </dsp:nvSpPr>
      <dsp:spPr>
        <a:xfrm>
          <a:off x="0" y="146947"/>
          <a:ext cx="7920879" cy="1225369"/>
        </a:xfrm>
        <a:prstGeom prst="rect">
          <a:avLst/>
        </a:prstGeom>
        <a:solidFill>
          <a:schemeClr val="accent5"/>
        </a:solidFill>
        <a:ln w="31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Modelo 3: Servidor público a cargo de la gerencia de proyectos PDET</a:t>
          </a:r>
          <a:endParaRPr lang="es-CO" sz="1600" b="1" kern="1200" dirty="0"/>
        </a:p>
      </dsp:txBody>
      <dsp:txXfrm>
        <a:off x="0" y="146947"/>
        <a:ext cx="7920879" cy="1225369"/>
      </dsp:txXfrm>
    </dsp:sp>
    <dsp:sp modelId="{897396FB-25AA-4B61-A3E2-FCC5CBA3E079}">
      <dsp:nvSpPr>
        <dsp:cNvPr id="0" name=""/>
        <dsp:cNvSpPr/>
      </dsp:nvSpPr>
      <dsp:spPr>
        <a:xfrm>
          <a:off x="966" y="1445797"/>
          <a:ext cx="1583789" cy="319047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  <a:effectLst/>
            </a:rPr>
            <a:t>Alternativas de ubicación funcional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2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Oficina Asesora 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Secretaría / Dependencia de Planeación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- Despacho del Alcalde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</dsp:txBody>
      <dsp:txXfrm>
        <a:off x="966" y="1445797"/>
        <a:ext cx="1583789" cy="3190473"/>
      </dsp:txXfrm>
    </dsp:sp>
    <dsp:sp modelId="{09F8A4F3-2BBB-49AD-B87B-F3FAE2A87C20}">
      <dsp:nvSpPr>
        <dsp:cNvPr id="0" name=""/>
        <dsp:cNvSpPr/>
      </dsp:nvSpPr>
      <dsp:spPr>
        <a:xfrm>
          <a:off x="1584755" y="1445797"/>
          <a:ext cx="1583789" cy="319047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Reforma Organizacional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b="1" u="sng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Alternativa 1: Reforma de planta para la creación de un empleo permanente o temporal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Alternativa 2: Sin reforma de planta, adicionar funciones a funcionario, cuyo propósito y funciones del cargo sean acordes con las funciones de inversión PDET.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1584755" y="1445797"/>
        <a:ext cx="1583789" cy="3190473"/>
      </dsp:txXfrm>
    </dsp:sp>
    <dsp:sp modelId="{EFB86B1C-A51B-4321-8BCB-E716BB30E7CC}">
      <dsp:nvSpPr>
        <dsp:cNvPr id="0" name=""/>
        <dsp:cNvSpPr/>
      </dsp:nvSpPr>
      <dsp:spPr>
        <a:xfrm>
          <a:off x="3168544" y="1445797"/>
          <a:ext cx="1583789" cy="319047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Actos Administrativos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Decreto de modificación de planta, previo estudio técnico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Resolución de Modificación del Manual de Funciones o Resolución de asignación de funciones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3168544" y="1445797"/>
        <a:ext cx="1583789" cy="3190473"/>
      </dsp:txXfrm>
    </dsp:sp>
    <dsp:sp modelId="{5FD962BA-AACB-4478-8F1E-913E623A5618}">
      <dsp:nvSpPr>
        <dsp:cNvPr id="0" name=""/>
        <dsp:cNvSpPr/>
      </dsp:nvSpPr>
      <dsp:spPr>
        <a:xfrm>
          <a:off x="4752334" y="1445797"/>
          <a:ext cx="1583789" cy="319047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Costos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Alternativa 1: Costos de nómina asociados al nuevo empleo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Alternativa 2: La adición de funciones no tiene costos para la entidad.</a:t>
          </a:r>
        </a:p>
      </dsp:txBody>
      <dsp:txXfrm>
        <a:off x="4752334" y="1445797"/>
        <a:ext cx="1583789" cy="3190473"/>
      </dsp:txXfrm>
    </dsp:sp>
    <dsp:sp modelId="{F23FEE93-87E2-4245-BCD3-5DD42B1A75D2}">
      <dsp:nvSpPr>
        <dsp:cNvPr id="0" name=""/>
        <dsp:cNvSpPr/>
      </dsp:nvSpPr>
      <dsp:spPr>
        <a:xfrm>
          <a:off x="6336123" y="1445797"/>
          <a:ext cx="1583789" cy="3190473"/>
        </a:xfrm>
        <a:prstGeom prst="rect">
          <a:avLst/>
        </a:prstGeom>
        <a:noFill/>
        <a:ln w="31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u="sng" kern="1200" dirty="0">
              <a:solidFill>
                <a:srgbClr val="002060"/>
              </a:solidFill>
            </a:rPr>
            <a:t>Aprobación del Concejo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2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La modificación de planta es facultad del Alcalde, previo estudio técnico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rgbClr val="002060"/>
              </a:solidFill>
            </a:rPr>
            <a:t>No se requiere aprobación del Concejo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 dirty="0">
            <a:solidFill>
              <a:srgbClr val="002060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solidFill>
                <a:srgbClr val="002060"/>
              </a:solidFill>
            </a:rPr>
            <a:t>No se requiere aprobación del Concejo</a:t>
          </a:r>
          <a:endParaRPr lang="es-CO" sz="1100" kern="1200" dirty="0">
            <a:solidFill>
              <a:srgbClr val="002060"/>
            </a:solidFill>
          </a:endParaRPr>
        </a:p>
      </dsp:txBody>
      <dsp:txXfrm>
        <a:off x="6336123" y="1445797"/>
        <a:ext cx="1583789" cy="3190473"/>
      </dsp:txXfrm>
    </dsp:sp>
    <dsp:sp modelId="{2C083EC5-6971-4083-B48E-86BD23CAF187}">
      <dsp:nvSpPr>
        <dsp:cNvPr id="0" name=""/>
        <dsp:cNvSpPr/>
      </dsp:nvSpPr>
      <dsp:spPr>
        <a:xfrm>
          <a:off x="0" y="4636270"/>
          <a:ext cx="7920879" cy="354497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A602EBD-EFE4-4587-9F12-35FBC596E698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90588" y="1162050"/>
            <a:ext cx="52292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9267F51-0C83-499F-87AD-C050274B32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444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1pPr>
    <a:lvl2pPr marL="503907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2pPr>
    <a:lvl3pPr marL="1007813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3pPr>
    <a:lvl4pPr marL="1511720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4pPr>
    <a:lvl5pPr marL="2015627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5pPr>
    <a:lvl6pPr marL="2519534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6pPr>
    <a:lvl7pPr marL="3023440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7pPr>
    <a:lvl8pPr marL="3527347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8pPr>
    <a:lvl9pPr marL="4031253" algn="l" defTabSz="1007813" rtl="0" eaLnBrk="1" latinLnBrk="0" hangingPunct="1">
      <a:defRPr sz="13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95ef59f3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495ef59f35_0_3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4485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67F51-0C83-499F-87AD-C050274B32A7}" type="slidenum">
              <a:rPr lang="es-CO" smtClean="0"/>
              <a:t>44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867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67F51-0C83-499F-87AD-C050274B32A7}" type="slidenum">
              <a:rPr lang="es-CO" smtClean="0"/>
              <a:t>45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7307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3893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0723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1931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8138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7691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716619" y="4489387"/>
            <a:ext cx="5732949" cy="4253103"/>
          </a:xfrm>
          <a:prstGeom prst="rect">
            <a:avLst/>
          </a:prstGeom>
        </p:spPr>
        <p:txBody>
          <a:bodyPr spcFirstLastPara="1" wrap="square" lIns="94932" tIns="94932" rIns="94932" bIns="94932" anchor="t" anchorCtr="0">
            <a:noAutofit/>
          </a:bodyPr>
          <a:lstStyle/>
          <a:p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28650" y="708025"/>
            <a:ext cx="5908675" cy="35448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2559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67F51-0C83-499F-87AD-C050274B32A7}" type="slidenum">
              <a:rPr lang="es-CO" smtClean="0"/>
              <a:t>42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1519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267F51-0C83-499F-87AD-C050274B32A7}" type="slidenum">
              <a:rPr lang="es-CO" smtClean="0"/>
              <a:t>43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495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09990" y="2013069"/>
            <a:ext cx="9179799" cy="138903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19970" y="3672100"/>
            <a:ext cx="755983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3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6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94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25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569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88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19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51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893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2276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29833" y="259521"/>
            <a:ext cx="2429947" cy="552914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997" y="259521"/>
            <a:ext cx="7109844" cy="5529149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3878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 1">
  <p:cSld name="Diapositiva de título 1">
    <p:bg>
      <p:bgPr>
        <a:solidFill>
          <a:srgbClr val="FFAB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/>
        </p:nvSpPr>
        <p:spPr>
          <a:xfrm>
            <a:off x="9846042" y="68849"/>
            <a:ext cx="648057" cy="49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021" tIns="79021" rIns="79021" bIns="79021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s-CO" sz="605" b="0" i="0" u="none" strike="noStrike" cap="none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t>‹Nº›</a:t>
            </a:fld>
            <a:endParaRPr sz="605" b="0" i="0" u="none" strike="noStrike" cap="none">
              <a:solidFill>
                <a:srgbClr val="0054BC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9" name="Google Shape;19;p3"/>
          <p:cNvSpPr txBox="1"/>
          <p:nvPr/>
        </p:nvSpPr>
        <p:spPr>
          <a:xfrm>
            <a:off x="9846042" y="-27154"/>
            <a:ext cx="648057" cy="495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021" tIns="79021" rIns="79021" bIns="79021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es-CO" sz="605" b="0" i="0" u="none" strike="noStrike" cap="none">
                <a:solidFill>
                  <a:srgbClr val="FFFFFF"/>
                </a:solidFill>
                <a:latin typeface="Work Sans"/>
                <a:ea typeface="Work Sans"/>
                <a:cs typeface="Work Sans"/>
                <a:sym typeface="Work Sans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t>‹Nº›</a:t>
            </a:fld>
            <a:endParaRPr sz="605" b="0" i="0" u="none" strike="noStrike" cap="none">
              <a:solidFill>
                <a:srgbClr val="FFFFFF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0" name="Google Shape;20;p3"/>
          <p:cNvSpPr/>
          <p:nvPr/>
        </p:nvSpPr>
        <p:spPr>
          <a:xfrm>
            <a:off x="7656705" y="1"/>
            <a:ext cx="3148868" cy="64801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79021" tIns="39499" rIns="79021" bIns="39499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1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 txBox="1"/>
          <p:nvPr/>
        </p:nvSpPr>
        <p:spPr>
          <a:xfrm>
            <a:off x="1297375" y="6118140"/>
            <a:ext cx="5070362" cy="429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021" tIns="79021" rIns="79021" bIns="79021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s-CO" sz="519" b="0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Esta presentación es propiedad intelectual controlada y producida por la Presidencia de la República.</a:t>
            </a:r>
            <a:endParaRPr sz="519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7" name="Grupo 6"/>
          <p:cNvGrpSpPr/>
          <p:nvPr userDrawn="1"/>
        </p:nvGrpSpPr>
        <p:grpSpPr>
          <a:xfrm>
            <a:off x="3947876" y="1"/>
            <a:ext cx="6851891" cy="6480175"/>
            <a:chOff x="3342605" y="0"/>
            <a:chExt cx="5801395" cy="5143500"/>
          </a:xfrm>
        </p:grpSpPr>
        <p:sp>
          <p:nvSpPr>
            <p:cNvPr id="9" name="Rectángulo 8"/>
            <p:cNvSpPr/>
            <p:nvPr/>
          </p:nvSpPr>
          <p:spPr>
            <a:xfrm>
              <a:off x="6483721" y="0"/>
              <a:ext cx="2660279" cy="5143500"/>
            </a:xfrm>
            <a:prstGeom prst="rect">
              <a:avLst/>
            </a:prstGeom>
            <a:solidFill>
              <a:srgbClr val="E4E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10" dirty="0"/>
            </a:p>
          </p:txBody>
        </p:sp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605" y="2329274"/>
              <a:ext cx="4352654" cy="8315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2433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">
  <p:cSld name="Título y texto">
    <p:bg>
      <p:bgPr>
        <a:solidFill>
          <a:srgbClr val="DCEAFB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434011" y="2183399"/>
            <a:ext cx="3856072" cy="806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/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400"/>
              <a:buFont typeface="Work Sans SemiBold"/>
              <a:buNone/>
              <a:defRPr sz="2592">
                <a:solidFill>
                  <a:srgbClr val="0054BC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4BC"/>
              </a:buClr>
              <a:buSzPts val="1100"/>
              <a:buNone/>
              <a:defRPr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1"/>
          </p:nvPr>
        </p:nvSpPr>
        <p:spPr>
          <a:xfrm>
            <a:off x="4451152" y="3781826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/>
          <p:nvPr/>
        </p:nvSpPr>
        <p:spPr>
          <a:xfrm>
            <a:off x="434010" y="124454"/>
            <a:ext cx="2190069" cy="22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9270" tIns="29624" rIns="59270" bIns="29624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CO" sz="519" b="0" i="0" u="none" strike="noStrike" cap="none" dirty="0">
                <a:solidFill>
                  <a:srgbClr val="0066CD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Función Pública</a:t>
            </a:r>
            <a:endParaRPr sz="519" b="0" i="0" u="none" strike="noStrike" cap="none" dirty="0">
              <a:solidFill>
                <a:srgbClr val="0066CD"/>
              </a:solidFill>
              <a:latin typeface="Work Sans Light"/>
              <a:ea typeface="Work Sans Light"/>
              <a:cs typeface="Work Sans Light"/>
              <a:sym typeface="Work Sans Light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4450635" y="3216907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4451152" y="4334956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4"/>
          </p:nvPr>
        </p:nvSpPr>
        <p:spPr>
          <a:xfrm>
            <a:off x="4451152" y="4941244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5"/>
          </p:nvPr>
        </p:nvSpPr>
        <p:spPr>
          <a:xfrm>
            <a:off x="3688650" y="3300915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6"/>
          </p:nvPr>
        </p:nvSpPr>
        <p:spPr>
          <a:xfrm>
            <a:off x="7519176" y="3781826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7"/>
          </p:nvPr>
        </p:nvSpPr>
        <p:spPr>
          <a:xfrm>
            <a:off x="3688648" y="3892634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8"/>
          </p:nvPr>
        </p:nvSpPr>
        <p:spPr>
          <a:xfrm>
            <a:off x="3689508" y="4441090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9"/>
          </p:nvPr>
        </p:nvSpPr>
        <p:spPr>
          <a:xfrm>
            <a:off x="3689508" y="5048913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4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2pPr>
            <a:lvl3pPr marL="1185499" lvl="2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3pPr>
            <a:lvl4pPr marL="1580664" lvl="3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4pPr>
            <a:lvl5pPr marL="1975830" lvl="4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5pPr>
            <a:lvl6pPr marL="2370996" lvl="5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6pPr>
            <a:lvl7pPr marL="2766163" lvl="6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7pPr>
            <a:lvl8pPr marL="3161329" lvl="7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8pPr>
            <a:lvl9pPr marL="3556495" lvl="8" indent="-274422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400"/>
              <a:buChar char="•"/>
              <a:defRPr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13"/>
          </p:nvPr>
        </p:nvSpPr>
        <p:spPr>
          <a:xfrm>
            <a:off x="7518659" y="3223007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body" idx="14"/>
          </p:nvPr>
        </p:nvSpPr>
        <p:spPr>
          <a:xfrm>
            <a:off x="7519176" y="4341057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body" idx="15"/>
          </p:nvPr>
        </p:nvSpPr>
        <p:spPr>
          <a:xfrm>
            <a:off x="7518129" y="4947345"/>
            <a:ext cx="2224440" cy="559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l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>
                <a:solidFill>
                  <a:srgbClr val="0054BC"/>
                </a:solidFill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8"/>
          <p:cNvSpPr txBox="1">
            <a:spLocks noGrp="1"/>
          </p:cNvSpPr>
          <p:nvPr>
            <p:ph type="body" idx="16"/>
          </p:nvPr>
        </p:nvSpPr>
        <p:spPr>
          <a:xfrm>
            <a:off x="6756673" y="3307015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body" idx="17"/>
          </p:nvPr>
        </p:nvSpPr>
        <p:spPr>
          <a:xfrm>
            <a:off x="6756673" y="3898735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body" idx="18"/>
          </p:nvPr>
        </p:nvSpPr>
        <p:spPr>
          <a:xfrm>
            <a:off x="6757531" y="4447191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19"/>
          </p:nvPr>
        </p:nvSpPr>
        <p:spPr>
          <a:xfrm>
            <a:off x="6757531" y="5055013"/>
            <a:ext cx="678882" cy="343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/>
          <a:lstStyle>
            <a:lvl1pPr marL="395167" lvl="0" indent="-197582" algn="r">
              <a:lnSpc>
                <a:spcPct val="90000"/>
              </a:lnSpc>
              <a:spcBef>
                <a:spcPts val="691"/>
              </a:spcBef>
              <a:spcAft>
                <a:spcPts val="0"/>
              </a:spcAft>
              <a:buClr>
                <a:srgbClr val="0054BC"/>
              </a:buClr>
              <a:buSzPts val="1000"/>
              <a:buNone/>
              <a:defRPr sz="865" b="1">
                <a:solidFill>
                  <a:srgbClr val="0054BC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790332" lvl="1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2pPr>
            <a:lvl3pPr marL="1185499" lvl="2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3pPr>
            <a:lvl4pPr marL="1580664" lvl="3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4pPr>
            <a:lvl5pPr marL="1975830" lvl="4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5pPr>
            <a:lvl6pPr marL="2370996" lvl="5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6pPr>
            <a:lvl7pPr marL="2766163" lvl="6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7pPr>
            <a:lvl8pPr marL="3161329" lvl="7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8pPr>
            <a:lvl9pPr marL="3556495" lvl="8" indent="-252466" algn="l">
              <a:lnSpc>
                <a:spcPct val="90000"/>
              </a:lnSpc>
              <a:spcBef>
                <a:spcPts val="346"/>
              </a:spcBef>
              <a:spcAft>
                <a:spcPts val="0"/>
              </a:spcAft>
              <a:buClr>
                <a:srgbClr val="0054BC"/>
              </a:buClr>
              <a:buSzPts val="1000"/>
              <a:buChar char="•"/>
              <a:defRPr sz="865">
                <a:solidFill>
                  <a:srgbClr val="0054BC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240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0847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118" y="4164113"/>
            <a:ext cx="9179799" cy="1287035"/>
          </a:xfrm>
        </p:spPr>
        <p:txBody>
          <a:bodyPr anchor="t"/>
          <a:lstStyle>
            <a:lvl1pPr algn="l">
              <a:defRPr sz="29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118" y="2746579"/>
            <a:ext cx="9179799" cy="1417538"/>
          </a:xfrm>
        </p:spPr>
        <p:txBody>
          <a:bodyPr anchor="b"/>
          <a:lstStyle>
            <a:lvl1pPr marL="0" indent="0">
              <a:buNone/>
              <a:defRPr sz="1449">
                <a:solidFill>
                  <a:schemeClr val="tx1">
                    <a:tint val="75000"/>
                  </a:schemeClr>
                </a:solidFill>
              </a:defRPr>
            </a:lvl1pPr>
            <a:lvl2pPr marL="331398" indent="0">
              <a:buNone/>
              <a:defRPr sz="1305">
                <a:solidFill>
                  <a:schemeClr val="tx1">
                    <a:tint val="75000"/>
                  </a:schemeClr>
                </a:solidFill>
              </a:defRPr>
            </a:lvl2pPr>
            <a:lvl3pPr marL="662796" indent="0">
              <a:buNone/>
              <a:defRPr sz="1160">
                <a:solidFill>
                  <a:schemeClr val="tx1">
                    <a:tint val="75000"/>
                  </a:schemeClr>
                </a:solidFill>
              </a:defRPr>
            </a:lvl3pPr>
            <a:lvl4pPr marL="994194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325593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656989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988387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319787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651183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4733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998" y="1512054"/>
            <a:ext cx="4769895" cy="4276616"/>
          </a:xfrm>
        </p:spPr>
        <p:txBody>
          <a:bodyPr/>
          <a:lstStyle>
            <a:lvl1pPr>
              <a:defRPr sz="2030"/>
            </a:lvl1pPr>
            <a:lvl2pPr>
              <a:defRPr sz="1740"/>
            </a:lvl2pPr>
            <a:lvl3pPr>
              <a:defRPr sz="1449"/>
            </a:lvl3pPr>
            <a:lvl4pPr>
              <a:defRPr sz="1305"/>
            </a:lvl4pPr>
            <a:lvl5pPr>
              <a:defRPr sz="1305"/>
            </a:lvl5pPr>
            <a:lvl6pPr>
              <a:defRPr sz="1305"/>
            </a:lvl6pPr>
            <a:lvl7pPr>
              <a:defRPr sz="1305"/>
            </a:lvl7pPr>
            <a:lvl8pPr>
              <a:defRPr sz="1305"/>
            </a:lvl8pPr>
            <a:lvl9pPr>
              <a:defRPr sz="13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89888" y="1512054"/>
            <a:ext cx="4769895" cy="4276616"/>
          </a:xfrm>
        </p:spPr>
        <p:txBody>
          <a:bodyPr/>
          <a:lstStyle>
            <a:lvl1pPr>
              <a:defRPr sz="2030"/>
            </a:lvl1pPr>
            <a:lvl2pPr>
              <a:defRPr sz="1740"/>
            </a:lvl2pPr>
            <a:lvl3pPr>
              <a:defRPr sz="1449"/>
            </a:lvl3pPr>
            <a:lvl4pPr>
              <a:defRPr sz="1305"/>
            </a:lvl4pPr>
            <a:lvl5pPr>
              <a:defRPr sz="1305"/>
            </a:lvl5pPr>
            <a:lvl6pPr>
              <a:defRPr sz="1305"/>
            </a:lvl6pPr>
            <a:lvl7pPr>
              <a:defRPr sz="1305"/>
            </a:lvl7pPr>
            <a:lvl8pPr>
              <a:defRPr sz="1305"/>
            </a:lvl8pPr>
            <a:lvl9pPr>
              <a:defRPr sz="13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26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9989" y="1450541"/>
            <a:ext cx="4771771" cy="604516"/>
          </a:xfrm>
        </p:spPr>
        <p:txBody>
          <a:bodyPr anchor="b"/>
          <a:lstStyle>
            <a:lvl1pPr marL="0" indent="0">
              <a:buNone/>
              <a:defRPr sz="1740" b="1"/>
            </a:lvl1pPr>
            <a:lvl2pPr marL="331398" indent="0">
              <a:buNone/>
              <a:defRPr sz="1449" b="1"/>
            </a:lvl2pPr>
            <a:lvl3pPr marL="662796" indent="0">
              <a:buNone/>
              <a:defRPr sz="1305" b="1"/>
            </a:lvl3pPr>
            <a:lvl4pPr marL="994194" indent="0">
              <a:buNone/>
              <a:defRPr sz="1160" b="1"/>
            </a:lvl4pPr>
            <a:lvl5pPr marL="1325593" indent="0">
              <a:buNone/>
              <a:defRPr sz="1160" b="1"/>
            </a:lvl5pPr>
            <a:lvl6pPr marL="1656989" indent="0">
              <a:buNone/>
              <a:defRPr sz="1160" b="1"/>
            </a:lvl6pPr>
            <a:lvl7pPr marL="1988387" indent="0">
              <a:buNone/>
              <a:defRPr sz="1160" b="1"/>
            </a:lvl7pPr>
            <a:lvl8pPr marL="2319787" indent="0">
              <a:buNone/>
              <a:defRPr sz="1160" b="1"/>
            </a:lvl8pPr>
            <a:lvl9pPr marL="2651183" indent="0">
              <a:buNone/>
              <a:defRPr sz="116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39989" y="2055063"/>
            <a:ext cx="4771771" cy="3733601"/>
          </a:xfrm>
        </p:spPr>
        <p:txBody>
          <a:bodyPr/>
          <a:lstStyle>
            <a:lvl1pPr>
              <a:defRPr sz="1740"/>
            </a:lvl1pPr>
            <a:lvl2pPr>
              <a:defRPr sz="1449"/>
            </a:lvl2pPr>
            <a:lvl3pPr>
              <a:defRPr sz="1305"/>
            </a:lvl3pPr>
            <a:lvl4pPr>
              <a:defRPr sz="1160"/>
            </a:lvl4pPr>
            <a:lvl5pPr>
              <a:defRPr sz="1160"/>
            </a:lvl5pPr>
            <a:lvl6pPr>
              <a:defRPr sz="1160"/>
            </a:lvl6pPr>
            <a:lvl7pPr>
              <a:defRPr sz="1160"/>
            </a:lvl7pPr>
            <a:lvl8pPr>
              <a:defRPr sz="1160"/>
            </a:lvl8pPr>
            <a:lvl9pPr>
              <a:defRPr sz="116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141" y="1450541"/>
            <a:ext cx="4773644" cy="604516"/>
          </a:xfrm>
        </p:spPr>
        <p:txBody>
          <a:bodyPr anchor="b"/>
          <a:lstStyle>
            <a:lvl1pPr marL="0" indent="0">
              <a:buNone/>
              <a:defRPr sz="1740" b="1"/>
            </a:lvl1pPr>
            <a:lvl2pPr marL="331398" indent="0">
              <a:buNone/>
              <a:defRPr sz="1449" b="1"/>
            </a:lvl2pPr>
            <a:lvl3pPr marL="662796" indent="0">
              <a:buNone/>
              <a:defRPr sz="1305" b="1"/>
            </a:lvl3pPr>
            <a:lvl4pPr marL="994194" indent="0">
              <a:buNone/>
              <a:defRPr sz="1160" b="1"/>
            </a:lvl4pPr>
            <a:lvl5pPr marL="1325593" indent="0">
              <a:buNone/>
              <a:defRPr sz="1160" b="1"/>
            </a:lvl5pPr>
            <a:lvl6pPr marL="1656989" indent="0">
              <a:buNone/>
              <a:defRPr sz="1160" b="1"/>
            </a:lvl6pPr>
            <a:lvl7pPr marL="1988387" indent="0">
              <a:buNone/>
              <a:defRPr sz="1160" b="1"/>
            </a:lvl7pPr>
            <a:lvl8pPr marL="2319787" indent="0">
              <a:buNone/>
              <a:defRPr sz="1160" b="1"/>
            </a:lvl8pPr>
            <a:lvl9pPr marL="2651183" indent="0">
              <a:buNone/>
              <a:defRPr sz="116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141" y="2055063"/>
            <a:ext cx="4773644" cy="3733601"/>
          </a:xfrm>
        </p:spPr>
        <p:txBody>
          <a:bodyPr/>
          <a:lstStyle>
            <a:lvl1pPr>
              <a:defRPr sz="1740"/>
            </a:lvl1pPr>
            <a:lvl2pPr>
              <a:defRPr sz="1449"/>
            </a:lvl2pPr>
            <a:lvl3pPr>
              <a:defRPr sz="1305"/>
            </a:lvl3pPr>
            <a:lvl4pPr>
              <a:defRPr sz="1160"/>
            </a:lvl4pPr>
            <a:lvl5pPr>
              <a:defRPr sz="1160"/>
            </a:lvl5pPr>
            <a:lvl6pPr>
              <a:defRPr sz="1160"/>
            </a:lvl6pPr>
            <a:lvl7pPr>
              <a:defRPr sz="1160"/>
            </a:lvl7pPr>
            <a:lvl8pPr>
              <a:defRPr sz="1160"/>
            </a:lvl8pPr>
            <a:lvl9pPr>
              <a:defRPr sz="116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429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2521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669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997" y="258009"/>
            <a:ext cx="3553049" cy="1098029"/>
          </a:xfrm>
        </p:spPr>
        <p:txBody>
          <a:bodyPr anchor="b"/>
          <a:lstStyle>
            <a:lvl1pPr algn="l">
              <a:defRPr sz="1449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2415" y="258020"/>
            <a:ext cx="6037368" cy="5530650"/>
          </a:xfrm>
        </p:spPr>
        <p:txBody>
          <a:bodyPr/>
          <a:lstStyle>
            <a:lvl1pPr>
              <a:defRPr sz="2319"/>
            </a:lvl1pPr>
            <a:lvl2pPr>
              <a:defRPr sz="2030"/>
            </a:lvl2pPr>
            <a:lvl3pPr>
              <a:defRPr sz="1740"/>
            </a:lvl3pPr>
            <a:lvl4pPr>
              <a:defRPr sz="1449"/>
            </a:lvl4pPr>
            <a:lvl5pPr>
              <a:defRPr sz="1449"/>
            </a:lvl5pPr>
            <a:lvl6pPr>
              <a:defRPr sz="1449"/>
            </a:lvl6pPr>
            <a:lvl7pPr>
              <a:defRPr sz="1449"/>
            </a:lvl7pPr>
            <a:lvl8pPr>
              <a:defRPr sz="1449"/>
            </a:lvl8pPr>
            <a:lvl9pPr>
              <a:defRPr sz="1449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39997" y="1356051"/>
            <a:ext cx="3553049" cy="4432621"/>
          </a:xfrm>
        </p:spPr>
        <p:txBody>
          <a:bodyPr/>
          <a:lstStyle>
            <a:lvl1pPr marL="0" indent="0">
              <a:buNone/>
              <a:defRPr sz="1015"/>
            </a:lvl1pPr>
            <a:lvl2pPr marL="331398" indent="0">
              <a:buNone/>
              <a:defRPr sz="870"/>
            </a:lvl2pPr>
            <a:lvl3pPr marL="662796" indent="0">
              <a:buNone/>
              <a:defRPr sz="725"/>
            </a:lvl3pPr>
            <a:lvl4pPr marL="994194" indent="0">
              <a:buNone/>
              <a:defRPr sz="652"/>
            </a:lvl4pPr>
            <a:lvl5pPr marL="1325593" indent="0">
              <a:buNone/>
              <a:defRPr sz="652"/>
            </a:lvl5pPr>
            <a:lvl6pPr marL="1656989" indent="0">
              <a:buNone/>
              <a:defRPr sz="652"/>
            </a:lvl6pPr>
            <a:lvl7pPr marL="1988387" indent="0">
              <a:buNone/>
              <a:defRPr sz="652"/>
            </a:lvl7pPr>
            <a:lvl8pPr marL="2319787" indent="0">
              <a:buNone/>
              <a:defRPr sz="652"/>
            </a:lvl8pPr>
            <a:lvl9pPr marL="2651183" indent="0">
              <a:buNone/>
              <a:defRPr sz="652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867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6835" y="4536123"/>
            <a:ext cx="6479858" cy="535515"/>
          </a:xfrm>
        </p:spPr>
        <p:txBody>
          <a:bodyPr anchor="b"/>
          <a:lstStyle>
            <a:lvl1pPr algn="l">
              <a:defRPr sz="1449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6835" y="579024"/>
            <a:ext cx="6479858" cy="3888105"/>
          </a:xfrm>
        </p:spPr>
        <p:txBody>
          <a:bodyPr/>
          <a:lstStyle>
            <a:lvl1pPr marL="0" indent="0">
              <a:buNone/>
              <a:defRPr sz="2319"/>
            </a:lvl1pPr>
            <a:lvl2pPr marL="331398" indent="0">
              <a:buNone/>
              <a:defRPr sz="2030"/>
            </a:lvl2pPr>
            <a:lvl3pPr marL="662796" indent="0">
              <a:buNone/>
              <a:defRPr sz="1740"/>
            </a:lvl3pPr>
            <a:lvl4pPr marL="994194" indent="0">
              <a:buNone/>
              <a:defRPr sz="1449"/>
            </a:lvl4pPr>
            <a:lvl5pPr marL="1325593" indent="0">
              <a:buNone/>
              <a:defRPr sz="1449"/>
            </a:lvl5pPr>
            <a:lvl6pPr marL="1656989" indent="0">
              <a:buNone/>
              <a:defRPr sz="1449"/>
            </a:lvl6pPr>
            <a:lvl7pPr marL="1988387" indent="0">
              <a:buNone/>
              <a:defRPr sz="1449"/>
            </a:lvl7pPr>
            <a:lvl8pPr marL="2319787" indent="0">
              <a:buNone/>
              <a:defRPr sz="1449"/>
            </a:lvl8pPr>
            <a:lvl9pPr marL="2651183" indent="0">
              <a:buNone/>
              <a:defRPr sz="1449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6835" y="5071638"/>
            <a:ext cx="6479858" cy="760520"/>
          </a:xfrm>
        </p:spPr>
        <p:txBody>
          <a:bodyPr/>
          <a:lstStyle>
            <a:lvl1pPr marL="0" indent="0">
              <a:buNone/>
              <a:defRPr sz="1015"/>
            </a:lvl1pPr>
            <a:lvl2pPr marL="331398" indent="0">
              <a:buNone/>
              <a:defRPr sz="870"/>
            </a:lvl2pPr>
            <a:lvl3pPr marL="662796" indent="0">
              <a:buNone/>
              <a:defRPr sz="725"/>
            </a:lvl3pPr>
            <a:lvl4pPr marL="994194" indent="0">
              <a:buNone/>
              <a:defRPr sz="652"/>
            </a:lvl4pPr>
            <a:lvl5pPr marL="1325593" indent="0">
              <a:buNone/>
              <a:defRPr sz="652"/>
            </a:lvl5pPr>
            <a:lvl6pPr marL="1656989" indent="0">
              <a:buNone/>
              <a:defRPr sz="652"/>
            </a:lvl6pPr>
            <a:lvl7pPr marL="1988387" indent="0">
              <a:buNone/>
              <a:defRPr sz="652"/>
            </a:lvl7pPr>
            <a:lvl8pPr marL="2319787" indent="0">
              <a:buNone/>
              <a:defRPr sz="652"/>
            </a:lvl8pPr>
            <a:lvl9pPr marL="2651183" indent="0">
              <a:buNone/>
              <a:defRPr sz="652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3082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39996" y="259509"/>
            <a:ext cx="971978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9996" y="1512054"/>
            <a:ext cx="971978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9997" y="6006174"/>
            <a:ext cx="2519944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7EB02-8A6D-4A7C-942A-FE900D48ACCB}" type="datetimeFigureOut">
              <a:rPr lang="es-CO" smtClean="0"/>
              <a:t>21/02/2020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89927" y="6006174"/>
            <a:ext cx="3419925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739842" y="6006174"/>
            <a:ext cx="2519944" cy="3450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DA46F-0ABC-4D1B-A1F2-A32615BEFB1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5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662796" rtl="0" eaLnBrk="1" latinLnBrk="0" hangingPunct="1">
        <a:spcBef>
          <a:spcPct val="0"/>
        </a:spcBef>
        <a:buNone/>
        <a:defRPr sz="31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548" indent="-248548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19" kern="1200">
          <a:solidFill>
            <a:schemeClr val="tx1"/>
          </a:solidFill>
          <a:latin typeface="+mn-lt"/>
          <a:ea typeface="+mn-ea"/>
          <a:cs typeface="+mn-cs"/>
        </a:defRPr>
      </a:lvl1pPr>
      <a:lvl2pPr marL="538523" indent="-207123" algn="l" defTabSz="66279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30" kern="1200">
          <a:solidFill>
            <a:schemeClr val="tx1"/>
          </a:solidFill>
          <a:latin typeface="+mn-lt"/>
          <a:ea typeface="+mn-ea"/>
          <a:cs typeface="+mn-cs"/>
        </a:defRPr>
      </a:lvl2pPr>
      <a:lvl3pPr marL="828495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3pPr>
      <a:lvl4pPr marL="1159893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–"/>
        <a:defRPr sz="1449" kern="1200">
          <a:solidFill>
            <a:schemeClr val="tx1"/>
          </a:solidFill>
          <a:latin typeface="+mn-lt"/>
          <a:ea typeface="+mn-ea"/>
          <a:cs typeface="+mn-cs"/>
        </a:defRPr>
      </a:lvl4pPr>
      <a:lvl5pPr marL="1491291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»"/>
        <a:defRPr sz="1449" kern="1200">
          <a:solidFill>
            <a:schemeClr val="tx1"/>
          </a:solidFill>
          <a:latin typeface="+mn-lt"/>
          <a:ea typeface="+mn-ea"/>
          <a:cs typeface="+mn-cs"/>
        </a:defRPr>
      </a:lvl5pPr>
      <a:lvl6pPr marL="1822689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6pPr>
      <a:lvl7pPr marL="2154087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7pPr>
      <a:lvl8pPr marL="2485485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8pPr>
      <a:lvl9pPr marL="2816883" indent="-165699" algn="l" defTabSz="662796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1pPr>
      <a:lvl2pPr marL="331398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2pPr>
      <a:lvl3pPr marL="662796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3pPr>
      <a:lvl4pPr marL="994194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4pPr>
      <a:lvl5pPr marL="1325593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5pPr>
      <a:lvl6pPr marL="1656989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6pPr>
      <a:lvl7pPr marL="1988387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7pPr>
      <a:lvl8pPr marL="2319787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8pPr>
      <a:lvl9pPr marL="2651183" algn="l" defTabSz="662796" rtl="0" eaLnBrk="1" latinLnBrk="0" hangingPunct="1">
        <a:defRPr sz="13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3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3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41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40.png"/><Relationship Id="rId12" Type="http://schemas.microsoft.com/office/2007/relationships/diagramDrawing" Target="../diagrams/drawing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openxmlformats.org/officeDocument/2006/relationships/diagramColors" Target="../diagrams/colors6.xml"/><Relationship Id="rId5" Type="http://schemas.openxmlformats.org/officeDocument/2006/relationships/diagramColors" Target="../diagrams/colors5.xml"/><Relationship Id="rId10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5.xml"/><Relationship Id="rId9" Type="http://schemas.openxmlformats.org/officeDocument/2006/relationships/diagramLayout" Target="../diagrams/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41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4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41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3340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45" y="1007839"/>
            <a:ext cx="5256584" cy="417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162" y="851586"/>
            <a:ext cx="4894293" cy="448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FB6854FC-2F10-4936-882D-F347DC5939E6}"/>
              </a:ext>
            </a:extLst>
          </p:cNvPr>
          <p:cNvSpPr txBox="1"/>
          <p:nvPr/>
        </p:nvSpPr>
        <p:spPr>
          <a:xfrm>
            <a:off x="1320037" y="558246"/>
            <a:ext cx="716479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1007813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Pacto Municipal </a:t>
            </a:r>
            <a:r>
              <a:rPr lang="es-ES" sz="1800" b="1" spc="-5" dirty="0">
                <a:solidFill>
                  <a:srgbClr val="0070C0"/>
                </a:solidFill>
                <a:latin typeface="Verdana"/>
                <a:cs typeface="Verdana"/>
              </a:rPr>
              <a:t>(Ejemplo)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53802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505" y="935831"/>
            <a:ext cx="715327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2015505" y="538781"/>
            <a:ext cx="756084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CO" sz="2400" b="1" spc="-5" dirty="0">
                <a:solidFill>
                  <a:srgbClr val="0070C0"/>
                </a:solidFill>
                <a:latin typeface="Verdana"/>
                <a:cs typeface="Verdana"/>
              </a:rPr>
              <a:t>Pilares de desarrollo territorial del </a:t>
            </a:r>
            <a:r>
              <a:rPr sz="2400" b="1" spc="-20" dirty="0">
                <a:solidFill>
                  <a:srgbClr val="0070C0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0070C0"/>
                </a:solidFill>
                <a:latin typeface="Verdana"/>
                <a:cs typeface="Verdana"/>
              </a:rPr>
              <a:t>PDET</a:t>
            </a:r>
            <a:endParaRPr sz="24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60363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439441" y="1121948"/>
            <a:ext cx="8784976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2400" b="1" spc="-5" dirty="0">
                <a:solidFill>
                  <a:srgbClr val="0070C0"/>
                </a:solidFill>
                <a:latin typeface="Verdana"/>
                <a:cs typeface="Verdana"/>
              </a:rPr>
              <a:t>¿Cuál es el objetivo de la instancia PDET?</a:t>
            </a:r>
            <a:endParaRPr sz="24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8ADA6416-D605-46A9-9055-9D5CE21659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95" t="23330" r="16299" b="24443"/>
          <a:stretch/>
        </p:blipFill>
        <p:spPr>
          <a:xfrm>
            <a:off x="1655465" y="2487672"/>
            <a:ext cx="2029676" cy="187048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56C4C18-1A46-4633-A993-7EC46B844018}"/>
              </a:ext>
            </a:extLst>
          </p:cNvPr>
          <p:cNvSpPr txBox="1"/>
          <p:nvPr/>
        </p:nvSpPr>
        <p:spPr>
          <a:xfrm>
            <a:off x="4103737" y="2200992"/>
            <a:ext cx="4824536" cy="23439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0E4E224-BE14-4438-AFB6-389DA38539DA}"/>
              </a:ext>
            </a:extLst>
          </p:cNvPr>
          <p:cNvSpPr txBox="1"/>
          <p:nvPr/>
        </p:nvSpPr>
        <p:spPr>
          <a:xfrm>
            <a:off x="4535785" y="2480486"/>
            <a:ext cx="44766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s-CO" sz="2000" b="1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acilitar</a:t>
            </a:r>
            <a:r>
              <a:rPr lang="es-CO" sz="20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CO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 acceso de los municipios a la oferta de servicios de entes estatales y privados para la implementación de las iniciativas PDET.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15475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8 CuadroTexto"/>
          <p:cNvSpPr txBox="1"/>
          <p:nvPr/>
        </p:nvSpPr>
        <p:spPr>
          <a:xfrm>
            <a:off x="791369" y="735641"/>
            <a:ext cx="9289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chemeClr val="accent5">
                    <a:lumMod val="50000"/>
                  </a:schemeClr>
                </a:solidFill>
              </a:rPr>
              <a:t>Circular  conjunta 100-005  - 20 de septiembre de 2019</a:t>
            </a:r>
          </a:p>
          <a:p>
            <a:pPr algn="ctr"/>
            <a:r>
              <a:rPr lang="es-CO" sz="1600" b="1" dirty="0">
                <a:solidFill>
                  <a:schemeClr val="accent5">
                    <a:lumMod val="50000"/>
                  </a:schemeClr>
                </a:solidFill>
              </a:rPr>
              <a:t>Instancias PDET: Consejería Presidencial para la Estabilización y Consolidación y Función Pública</a:t>
            </a:r>
          </a:p>
        </p:txBody>
      </p:sp>
      <p:sp>
        <p:nvSpPr>
          <p:cNvPr id="3" name="1 Rectángulo"/>
          <p:cNvSpPr/>
          <p:nvPr/>
        </p:nvSpPr>
        <p:spPr>
          <a:xfrm>
            <a:off x="647353" y="1675452"/>
            <a:ext cx="5461625" cy="36074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369" y="1883161"/>
            <a:ext cx="2392748" cy="30851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457" y="1883160"/>
            <a:ext cx="2357632" cy="308511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6222662" y="1583903"/>
            <a:ext cx="3251343" cy="380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Las instancias PDET contribuirán a </a:t>
            </a:r>
            <a:r>
              <a:rPr lang="es-CO" sz="1150" b="1" dirty="0">
                <a:latin typeface="Verdana" panose="020B0604030504040204" pitchFamily="34" charset="0"/>
                <a:ea typeface="Verdana" panose="020B0604030504040204" pitchFamily="34" charset="0"/>
              </a:rPr>
              <a:t>facilitar el acceso de los municipios PDET a los servicios </a:t>
            </a:r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de la Agencia de Renovación del Territorio – </a:t>
            </a:r>
            <a:r>
              <a:rPr lang="es-CO" sz="1150" b="1" dirty="0">
                <a:latin typeface="Verdana" panose="020B0604030504040204" pitchFamily="34" charset="0"/>
                <a:ea typeface="Verdana" panose="020B0604030504040204" pitchFamily="34" charset="0"/>
              </a:rPr>
              <a:t>ART</a:t>
            </a:r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- y </a:t>
            </a:r>
            <a:r>
              <a:rPr lang="es-CO" sz="1150" b="1" dirty="0">
                <a:latin typeface="Verdana" panose="020B0604030504040204" pitchFamily="34" charset="0"/>
                <a:ea typeface="Verdana" panose="020B0604030504040204" pitchFamily="34" charset="0"/>
              </a:rPr>
              <a:t>demás entidades </a:t>
            </a:r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del Gobierno Nacional en materia de fortalecimiento institucional, gestión de proyectos y orientaciones técnicas, y acceso a recursos de cofinanciación, Asignación para la Paz del Sistema General de Regalías, recursos de cooperación internacional, entre otros, conforme lo señala el Decreto 893 de 2017 en su artículo 9.</a:t>
            </a:r>
          </a:p>
          <a:p>
            <a:pPr algn="just"/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</a:p>
          <a:p>
            <a:pPr algn="just"/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Para que esta instancia sea viable técnica y financieramente, deberá ser institucionalizada a través de la figura de </a:t>
            </a:r>
            <a:r>
              <a:rPr lang="es-CO" sz="115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Oficina</a:t>
            </a:r>
            <a:r>
              <a:rPr lang="es-CO" sz="1150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s-CO" sz="1150" b="1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Grupo de trabajo o Gestor</a:t>
            </a:r>
            <a:r>
              <a:rPr lang="es-CO" sz="1150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s-CO" sz="1150" dirty="0">
                <a:latin typeface="Verdana" panose="020B0604030504040204" pitchFamily="34" charset="0"/>
                <a:ea typeface="Verdana" panose="020B0604030504040204" pitchFamily="34" charset="0"/>
              </a:rPr>
              <a:t>a fin de dar estabilidad y continuidad a su función clave.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72143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3023617" y="1701436"/>
            <a:ext cx="4968552" cy="4198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700" i="1" dirty="0">
                <a:latin typeface="Verdana"/>
                <a:cs typeface="Verdana"/>
              </a:rPr>
              <a:t>Instancia adaptada a las capacidades financieras e institucionales de los municipios PDET</a:t>
            </a: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700" i="1" dirty="0">
                <a:latin typeface="Verdana"/>
                <a:cs typeface="Verdana"/>
              </a:rPr>
              <a:t>Correspondencia con la estructura y las competencias de los diferentes niveles de gobierno y actores que participan</a:t>
            </a: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  <a:p>
            <a:pPr>
              <a:spcBef>
                <a:spcPts val="35"/>
              </a:spcBef>
            </a:pPr>
            <a:r>
              <a:rPr lang="es-ES" sz="1700" i="1" dirty="0">
                <a:latin typeface="Verdana"/>
                <a:cs typeface="Verdana"/>
              </a:rPr>
              <a:t>Promoción de una cultura de proyectos en las entidades territoriales, con involucramiento de toda la entidad territorial, y no solo de la instancia PDET como promotora y gestora de dicha inversión</a:t>
            </a: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439441" y="431775"/>
            <a:ext cx="6552728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Criterios para la definición de la instancia PDET</a:t>
            </a:r>
            <a:endParaRPr sz="28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EACAB0C-0C05-45A1-84ED-37D9FF079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481" y="1715755"/>
            <a:ext cx="785297" cy="78529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3B79BE2-8EA6-472F-9B93-6A78D940E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481" y="3104629"/>
            <a:ext cx="785297" cy="78529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741B64C-C179-4E2A-8DF6-F45E8D291B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921" y="4407564"/>
            <a:ext cx="704731" cy="704731"/>
          </a:xfrm>
          <a:prstGeom prst="rect">
            <a:avLst/>
          </a:prstGeom>
        </p:spPr>
      </p:pic>
      <p:sp>
        <p:nvSpPr>
          <p:cNvPr id="8" name="Google Shape;157;p24">
            <a:extLst>
              <a:ext uri="{FF2B5EF4-FFF2-40B4-BE49-F238E27FC236}">
                <a16:creationId xmlns:a16="http://schemas.microsoft.com/office/drawing/2014/main" id="{849533B8-EADF-4630-89C7-F91D4DE45AC4}"/>
              </a:ext>
            </a:extLst>
          </p:cNvPr>
          <p:cNvSpPr txBox="1">
            <a:spLocks/>
          </p:cNvSpPr>
          <p:nvPr/>
        </p:nvSpPr>
        <p:spPr>
          <a:xfrm>
            <a:off x="1011716" y="1555067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</p:txBody>
      </p:sp>
      <p:sp>
        <p:nvSpPr>
          <p:cNvPr id="9" name="Google Shape;157;p24">
            <a:extLst>
              <a:ext uri="{FF2B5EF4-FFF2-40B4-BE49-F238E27FC236}">
                <a16:creationId xmlns:a16="http://schemas.microsoft.com/office/drawing/2014/main" id="{EAAB5427-EFB8-4517-AD06-4F89F3C78132}"/>
              </a:ext>
            </a:extLst>
          </p:cNvPr>
          <p:cNvSpPr txBox="1">
            <a:spLocks/>
          </p:cNvSpPr>
          <p:nvPr/>
        </p:nvSpPr>
        <p:spPr>
          <a:xfrm>
            <a:off x="1027153" y="2969427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</p:txBody>
      </p:sp>
      <p:sp>
        <p:nvSpPr>
          <p:cNvPr id="10" name="Google Shape;157;p24">
            <a:extLst>
              <a:ext uri="{FF2B5EF4-FFF2-40B4-BE49-F238E27FC236}">
                <a16:creationId xmlns:a16="http://schemas.microsoft.com/office/drawing/2014/main" id="{0ACD78C5-F215-48C9-9FF3-53CEB07FF32B}"/>
              </a:ext>
            </a:extLst>
          </p:cNvPr>
          <p:cNvSpPr txBox="1">
            <a:spLocks/>
          </p:cNvSpPr>
          <p:nvPr/>
        </p:nvSpPr>
        <p:spPr>
          <a:xfrm>
            <a:off x="1027153" y="4338997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20595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4895825" y="3376853"/>
            <a:ext cx="4968552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700" i="1" dirty="0">
                <a:latin typeface="Verdana"/>
                <a:cs typeface="Verdana"/>
              </a:rPr>
              <a:t>Instancia adaptada a las capacidades financieras e institucionales de los municipios PDET</a:t>
            </a:r>
          </a:p>
          <a:p>
            <a:pPr marL="285750" indent="-285750">
              <a:lnSpc>
                <a:spcPct val="100000"/>
              </a:lnSpc>
              <a:spcBef>
                <a:spcPts val="35"/>
              </a:spcBef>
              <a:buFont typeface="Arial" panose="020B0604020202020204" pitchFamily="34" charset="0"/>
              <a:buChar char="•"/>
            </a:pPr>
            <a:endParaRPr lang="es-ES" sz="1700" i="1" dirty="0">
              <a:latin typeface="Verdana"/>
              <a:cs typeface="Verdana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EACAB0C-0C05-45A1-84ED-37D9FF079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689" y="3391172"/>
            <a:ext cx="785297" cy="785297"/>
          </a:xfrm>
          <a:prstGeom prst="rect">
            <a:avLst/>
          </a:prstGeom>
        </p:spPr>
      </p:pic>
      <p:sp>
        <p:nvSpPr>
          <p:cNvPr id="8" name="Google Shape;157;p24">
            <a:extLst>
              <a:ext uri="{FF2B5EF4-FFF2-40B4-BE49-F238E27FC236}">
                <a16:creationId xmlns:a16="http://schemas.microsoft.com/office/drawing/2014/main" id="{849533B8-EADF-4630-89C7-F91D4DE45AC4}"/>
              </a:ext>
            </a:extLst>
          </p:cNvPr>
          <p:cNvSpPr txBox="1">
            <a:spLocks/>
          </p:cNvSpPr>
          <p:nvPr/>
        </p:nvSpPr>
        <p:spPr>
          <a:xfrm>
            <a:off x="2883924" y="3230484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687212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>
            <a:extLst>
              <a:ext uri="{FF2B5EF4-FFF2-40B4-BE49-F238E27FC236}">
                <a16:creationId xmlns:a16="http://schemas.microsoft.com/office/drawing/2014/main" id="{4F72EBCC-4250-45F7-A3EC-66FE20EEF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1" y="3671066"/>
            <a:ext cx="786592" cy="78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>
            <a:extLst>
              <a:ext uri="{FF2B5EF4-FFF2-40B4-BE49-F238E27FC236}">
                <a16:creationId xmlns:a16="http://schemas.microsoft.com/office/drawing/2014/main" id="{6763F24D-19F5-4886-A8FD-B3767B8351CC}"/>
              </a:ext>
            </a:extLst>
          </p:cNvPr>
          <p:cNvSpPr/>
          <p:nvPr/>
        </p:nvSpPr>
        <p:spPr>
          <a:xfrm>
            <a:off x="7613209" y="1174963"/>
            <a:ext cx="2399008" cy="1207296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</a:t>
            </a: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$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</a:t>
            </a: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3.558 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(Millones)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Promedio de gastos de </a:t>
            </a:r>
            <a:r>
              <a:rPr lang="es-CO" sz="1268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funcionamiento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de las Alcaldías de 6ta categoría </a:t>
            </a: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4" name="3 Rectángulo">
            <a:extLst>
              <a:ext uri="{FF2B5EF4-FFF2-40B4-BE49-F238E27FC236}">
                <a16:creationId xmlns:a16="http://schemas.microsoft.com/office/drawing/2014/main" id="{31E2A663-D019-494D-9B96-05C8783FFDBF}"/>
              </a:ext>
            </a:extLst>
          </p:cNvPr>
          <p:cNvSpPr/>
          <p:nvPr/>
        </p:nvSpPr>
        <p:spPr>
          <a:xfrm>
            <a:off x="1117601" y="1158665"/>
            <a:ext cx="2790569" cy="1012179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89,4%</a:t>
            </a:r>
            <a:endParaRPr lang="es-CO" sz="1506" b="1" kern="0" dirty="0">
              <a:solidFill>
                <a:srgbClr val="0166CD"/>
              </a:solidFill>
              <a:latin typeface="Work Sans" pitchFamily="2" charset="77"/>
              <a:cs typeface="Arial" panose="020B0604020202020204" pitchFamily="34" charset="0"/>
              <a:sym typeface="Arial"/>
            </a:endParaRP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Porcentaje de los municipios </a:t>
            </a:r>
            <a:r>
              <a:rPr lang="es-CO" sz="1268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PDET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que son </a:t>
            </a:r>
            <a:r>
              <a:rPr lang="es-CO" sz="1268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de 6ta Categoría 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(152 municipios) </a:t>
            </a: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pic>
        <p:nvPicPr>
          <p:cNvPr id="5" name="4 Imagen">
            <a:extLst>
              <a:ext uri="{FF2B5EF4-FFF2-40B4-BE49-F238E27FC236}">
                <a16:creationId xmlns:a16="http://schemas.microsoft.com/office/drawing/2014/main" id="{E1694321-0693-4BB1-B715-99A0B17571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54310" t="13792" r="41012" b="82165"/>
          <a:stretch/>
        </p:blipFill>
        <p:spPr>
          <a:xfrm>
            <a:off x="6586981" y="3024063"/>
            <a:ext cx="1616924" cy="1408502"/>
          </a:xfrm>
          <a:prstGeom prst="rect">
            <a:avLst/>
          </a:prstGeom>
        </p:spPr>
      </p:pic>
      <p:sp>
        <p:nvSpPr>
          <p:cNvPr id="6" name="5 Rectángulo">
            <a:extLst>
              <a:ext uri="{FF2B5EF4-FFF2-40B4-BE49-F238E27FC236}">
                <a16:creationId xmlns:a16="http://schemas.microsoft.com/office/drawing/2014/main" id="{3E3A0BDE-042E-41BC-81BE-28CF0567D8CF}"/>
              </a:ext>
            </a:extLst>
          </p:cNvPr>
          <p:cNvSpPr/>
          <p:nvPr/>
        </p:nvSpPr>
        <p:spPr>
          <a:xfrm>
            <a:off x="705440" y="5645662"/>
            <a:ext cx="9659415" cy="271231"/>
          </a:xfrm>
          <a:prstGeom prst="rect">
            <a:avLst/>
          </a:prstGeom>
          <a:noFill/>
        </p:spPr>
        <p:txBody>
          <a:bodyPr wrap="square" lIns="75319" tIns="37657" rIns="75319" bIns="37657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Contaduría General de la Nación. CT01 Categorización de Municipios 2019. Para calcular el promedio no se tuvieron en cuentos los municipios de categoría 1,2,3,4 y 5: Briceño, Buenaventura, Caloto, Caucasia, Ciénaga, El Bagre, Florencia, La Jagua de </a:t>
            </a:r>
            <a:r>
              <a:rPr lang="es-CO" sz="634" kern="0" dirty="0" err="1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Ibirico</a:t>
            </a: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, Miranda, Pradera, Remedios, Santa Marta, Santander de Quilichao, Segovia, Tumaco, Turbo y Valledupar</a:t>
            </a:r>
          </a:p>
        </p:txBody>
      </p:sp>
      <p:sp>
        <p:nvSpPr>
          <p:cNvPr id="7" name="36 Rectángulo">
            <a:extLst>
              <a:ext uri="{FF2B5EF4-FFF2-40B4-BE49-F238E27FC236}">
                <a16:creationId xmlns:a16="http://schemas.microsoft.com/office/drawing/2014/main" id="{BCC81E1A-90F8-4DAC-A9F5-99C0B608D761}"/>
              </a:ext>
            </a:extLst>
          </p:cNvPr>
          <p:cNvSpPr/>
          <p:nvPr/>
        </p:nvSpPr>
        <p:spPr>
          <a:xfrm>
            <a:off x="4812644" y="1174970"/>
            <a:ext cx="2485830" cy="1402414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</a:t>
            </a: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$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</a:t>
            </a: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6.650 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(Millones) 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Promedio de </a:t>
            </a:r>
            <a:r>
              <a:rPr lang="es-CO" sz="1268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Ingresos 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Corrientes de Libre Destinación de las Alcaldías de 6ta categoría</a:t>
            </a: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8" name="36 Rectángulo">
            <a:extLst>
              <a:ext uri="{FF2B5EF4-FFF2-40B4-BE49-F238E27FC236}">
                <a16:creationId xmlns:a16="http://schemas.microsoft.com/office/drawing/2014/main" id="{4CED93F4-74AD-4DF1-848D-AA974D27057F}"/>
              </a:ext>
            </a:extLst>
          </p:cNvPr>
          <p:cNvSpPr/>
          <p:nvPr/>
        </p:nvSpPr>
        <p:spPr>
          <a:xfrm>
            <a:off x="592401" y="4199615"/>
            <a:ext cx="3554459" cy="1451145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40.409 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Promedio de </a:t>
            </a:r>
            <a:r>
              <a:rPr lang="es-CO" sz="1268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población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de los municipios de 6ta categoría </a:t>
            </a:r>
          </a:p>
          <a:p>
            <a:pPr algn="ctr" defTabSz="1039033">
              <a:buClr>
                <a:srgbClr val="000000"/>
              </a:buClr>
            </a:pP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(Población mayor a 60.000: </a:t>
            </a:r>
            <a:r>
              <a:rPr lang="es-CO" sz="951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Tierralta</a:t>
            </a: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</a:t>
            </a:r>
            <a:r>
              <a:rPr lang="es-CO" sz="951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Montelíbano</a:t>
            </a: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</a:t>
            </a:r>
            <a:r>
              <a:rPr lang="es-CO" sz="951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Chigorodó</a:t>
            </a: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El Carmen de Bolívar, San Vicente del </a:t>
            </a:r>
            <a:r>
              <a:rPr lang="es-CO" sz="951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Caguán</a:t>
            </a: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San José del Guaviare, </a:t>
            </a:r>
            <a:r>
              <a:rPr lang="es-CO" sz="951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Necoclí</a:t>
            </a:r>
            <a:r>
              <a:rPr lang="es-CO" sz="95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y Puerto Asís)</a:t>
            </a:r>
          </a:p>
          <a:p>
            <a:pPr algn="ctr" defTabSz="1039033">
              <a:buClr>
                <a:srgbClr val="000000"/>
              </a:buClr>
            </a:pP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9" name="36 Rectángulo">
            <a:extLst>
              <a:ext uri="{FF2B5EF4-FFF2-40B4-BE49-F238E27FC236}">
                <a16:creationId xmlns:a16="http://schemas.microsoft.com/office/drawing/2014/main" id="{F4A7D4EF-A101-4826-8EA0-ACB7C105F297}"/>
              </a:ext>
            </a:extLst>
          </p:cNvPr>
          <p:cNvSpPr/>
          <p:nvPr/>
        </p:nvSpPr>
        <p:spPr>
          <a:xfrm>
            <a:off x="4557748" y="4065837"/>
            <a:ext cx="2485830" cy="1402414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25% </a:t>
            </a: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Porcentaje de las Alcaldías PDET, cuyo gasto de funcionamiento representa más del </a:t>
            </a:r>
            <a:r>
              <a:rPr lang="es-CO" sz="1268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70%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de los Ingresos de Corrientes de Libre Destinación </a:t>
            </a: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10" name="43 Rectángulo">
            <a:extLst>
              <a:ext uri="{FF2B5EF4-FFF2-40B4-BE49-F238E27FC236}">
                <a16:creationId xmlns:a16="http://schemas.microsoft.com/office/drawing/2014/main" id="{E2FA5BE7-246B-4C11-9235-9001B189ABBC}"/>
              </a:ext>
            </a:extLst>
          </p:cNvPr>
          <p:cNvSpPr/>
          <p:nvPr/>
        </p:nvSpPr>
        <p:spPr>
          <a:xfrm>
            <a:off x="848679" y="2297378"/>
            <a:ext cx="3328387" cy="1133814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5 </a:t>
            </a:r>
            <a:endParaRPr lang="es-CO" sz="1506" b="1" kern="0" dirty="0">
              <a:solidFill>
                <a:srgbClr val="0166CD"/>
              </a:solidFill>
              <a:latin typeface="Work Sans" pitchFamily="2" charset="77"/>
              <a:cs typeface="Arial" panose="020B0604020202020204" pitchFamily="34" charset="0"/>
              <a:sym typeface="Arial"/>
            </a:endParaRPr>
          </a:p>
          <a:p>
            <a:pPr algn="ctr" defTabSz="1039033">
              <a:buClr>
                <a:srgbClr val="000000"/>
              </a:buClr>
            </a:pP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Municipios PDET son Capitales de Departamento</a:t>
            </a:r>
          </a:p>
          <a:p>
            <a:pPr algn="ctr" defTabSz="1039033">
              <a:buClr>
                <a:srgbClr val="000000"/>
              </a:buClr>
            </a:pPr>
            <a:r>
              <a:rPr lang="es-CO" sz="1029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(Santa Marta, Valledupar, Florencia, Mocoa y San José del Guaviare)</a:t>
            </a:r>
            <a:endParaRPr lang="es-CO" sz="1029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11" name="36 Rectángulo">
            <a:extLst>
              <a:ext uri="{FF2B5EF4-FFF2-40B4-BE49-F238E27FC236}">
                <a16:creationId xmlns:a16="http://schemas.microsoft.com/office/drawing/2014/main" id="{4296A5E0-22F6-4096-B7FF-055E0244463D}"/>
              </a:ext>
            </a:extLst>
          </p:cNvPr>
          <p:cNvSpPr/>
          <p:nvPr/>
        </p:nvSpPr>
        <p:spPr>
          <a:xfrm>
            <a:off x="7115501" y="4056877"/>
            <a:ext cx="3104466" cy="1768668"/>
          </a:xfrm>
          <a:prstGeom prst="rect">
            <a:avLst/>
          </a:prstGeom>
        </p:spPr>
        <p:txBody>
          <a:bodyPr wrap="square" lIns="96562" tIns="48281" rIns="96562" bIns="48281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140" b="1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8</a:t>
            </a:r>
          </a:p>
          <a:p>
            <a:pPr algn="ctr" defTabSz="1039033">
              <a:buClr>
                <a:srgbClr val="000000"/>
              </a:buClr>
            </a:pPr>
            <a:r>
              <a:rPr lang="es-CO" sz="1189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Alcaldías </a:t>
            </a:r>
            <a:r>
              <a:rPr lang="es-CO" sz="1189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PDET</a:t>
            </a:r>
            <a:r>
              <a:rPr lang="es-CO" sz="1189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cuyo gasto de funcionamiento representa más del </a:t>
            </a:r>
            <a:r>
              <a:rPr lang="es-CO" sz="1189" b="1" kern="0" dirty="0">
                <a:solidFill>
                  <a:srgbClr val="D3517F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80%</a:t>
            </a:r>
            <a:r>
              <a:rPr lang="es-CO" sz="1189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de los Ingresos de Corrientes de Libre Destinación</a:t>
            </a:r>
            <a:r>
              <a:rPr lang="es-CO" sz="1268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</a:t>
            </a:r>
          </a:p>
          <a:p>
            <a:pPr algn="ctr" defTabSz="1039033">
              <a:buClr>
                <a:srgbClr val="000000"/>
              </a:buClr>
            </a:pP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(Agustín Codazzi, Mocoa, Córdoba</a:t>
            </a:r>
          </a:p>
          <a:p>
            <a:pPr algn="ctr" defTabSz="1039033">
              <a:buClr>
                <a:srgbClr val="000000"/>
              </a:buClr>
            </a:pPr>
            <a:r>
              <a:rPr lang="es-CO" sz="872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Cantagallo</a:t>
            </a: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</a:t>
            </a:r>
            <a:r>
              <a:rPr lang="es-CO" sz="872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Morroa</a:t>
            </a: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</a:t>
            </a:r>
            <a:r>
              <a:rPr lang="es-CO" sz="872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Istmina</a:t>
            </a: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, </a:t>
            </a:r>
            <a:r>
              <a:rPr lang="es-CO" sz="872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Leguízamo</a:t>
            </a: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 y </a:t>
            </a:r>
          </a:p>
          <a:p>
            <a:pPr algn="ctr" defTabSz="1039033">
              <a:buClr>
                <a:srgbClr val="000000"/>
              </a:buClr>
            </a:pPr>
            <a:r>
              <a:rPr lang="es-CO" sz="872" kern="0" dirty="0" err="1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Nechí</a:t>
            </a:r>
            <a:r>
              <a:rPr lang="es-CO" sz="872" kern="0" dirty="0">
                <a:solidFill>
                  <a:srgbClr val="0166CD"/>
                </a:solidFill>
                <a:latin typeface="Work Sans" pitchFamily="2" charset="77"/>
                <a:cs typeface="Arial" panose="020B0604020202020204" pitchFamily="34" charset="0"/>
                <a:sym typeface="Arial"/>
              </a:rPr>
              <a:t>)</a:t>
            </a:r>
          </a:p>
          <a:p>
            <a:pPr algn="ctr" defTabSz="1039033">
              <a:buClr>
                <a:srgbClr val="000000"/>
              </a:buClr>
            </a:pPr>
            <a:endParaRPr lang="es-CO" sz="1268" kern="0" dirty="0">
              <a:solidFill>
                <a:srgbClr val="0166CD"/>
              </a:solidFill>
              <a:latin typeface="Work Sans" pitchFamily="2" charset="77"/>
              <a:cs typeface="Arial"/>
              <a:sym typeface="Arial"/>
            </a:endParaRPr>
          </a:p>
        </p:txBody>
      </p:sp>
      <p:sp>
        <p:nvSpPr>
          <p:cNvPr id="12" name="8 CuadroTexto">
            <a:extLst>
              <a:ext uri="{FF2B5EF4-FFF2-40B4-BE49-F238E27FC236}">
                <a16:creationId xmlns:a16="http://schemas.microsoft.com/office/drawing/2014/main" id="{9C049871-3770-469C-8804-F1E136C355EB}"/>
              </a:ext>
            </a:extLst>
          </p:cNvPr>
          <p:cNvSpPr txBox="1"/>
          <p:nvPr/>
        </p:nvSpPr>
        <p:spPr>
          <a:xfrm>
            <a:off x="956787" y="719807"/>
            <a:ext cx="513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1800" b="1" kern="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Características de los municipios PDET:</a:t>
            </a:r>
          </a:p>
        </p:txBody>
      </p:sp>
    </p:spTree>
    <p:extLst>
      <p:ext uri="{BB962C8B-B14F-4D97-AF65-F5344CB8AC3E}">
        <p14:creationId xmlns:p14="http://schemas.microsoft.com/office/powerpoint/2010/main" val="327319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áfico 9">
            <a:extLst>
              <a:ext uri="{FF2B5EF4-FFF2-40B4-BE49-F238E27FC236}">
                <a16:creationId xmlns:a16="http://schemas.microsoft.com/office/drawing/2014/main" id="{3D957E25-FB59-4C20-890C-8928C4FE8B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406540"/>
              </p:ext>
            </p:extLst>
          </p:nvPr>
        </p:nvGraphicFramePr>
        <p:xfrm>
          <a:off x="1062506" y="1862788"/>
          <a:ext cx="4652257" cy="3125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0 Rectángulo">
            <a:extLst>
              <a:ext uri="{FF2B5EF4-FFF2-40B4-BE49-F238E27FC236}">
                <a16:creationId xmlns:a16="http://schemas.microsoft.com/office/drawing/2014/main" id="{8071E9CD-2900-4007-AFFD-6A12264F7F7D}"/>
              </a:ext>
            </a:extLst>
          </p:cNvPr>
          <p:cNvSpPr/>
          <p:nvPr/>
        </p:nvSpPr>
        <p:spPr>
          <a:xfrm>
            <a:off x="743832" y="4988527"/>
            <a:ext cx="4623495" cy="185951"/>
          </a:xfrm>
          <a:prstGeom prst="rect">
            <a:avLst/>
          </a:prstGeom>
          <a:noFill/>
        </p:spPr>
        <p:txBody>
          <a:bodyPr wrap="square" lIns="75319" tIns="37657" rIns="75319" bIns="37657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</a:t>
            </a:r>
            <a:r>
              <a:rPr lang="es-CO" sz="71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SIGEP a corte 31 de enero de 2019 N=165 municipios PDET. </a:t>
            </a: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	 </a:t>
            </a:r>
          </a:p>
        </p:txBody>
      </p:sp>
      <p:graphicFrame>
        <p:nvGraphicFramePr>
          <p:cNvPr id="9" name="Gráfico 14">
            <a:extLst>
              <a:ext uri="{FF2B5EF4-FFF2-40B4-BE49-F238E27FC236}">
                <a16:creationId xmlns:a16="http://schemas.microsoft.com/office/drawing/2014/main" id="{F0CE4C48-ED60-4D61-9CFC-740298F4EC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979263"/>
              </p:ext>
            </p:extLst>
          </p:nvPr>
        </p:nvGraphicFramePr>
        <p:xfrm>
          <a:off x="5703774" y="1804068"/>
          <a:ext cx="4249057" cy="3125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70 Rectángulo">
            <a:extLst>
              <a:ext uri="{FF2B5EF4-FFF2-40B4-BE49-F238E27FC236}">
                <a16:creationId xmlns:a16="http://schemas.microsoft.com/office/drawing/2014/main" id="{BC6B9A36-5F5A-4BCA-B815-3D8BAAC09D60}"/>
              </a:ext>
            </a:extLst>
          </p:cNvPr>
          <p:cNvSpPr/>
          <p:nvPr/>
        </p:nvSpPr>
        <p:spPr>
          <a:xfrm>
            <a:off x="5703790" y="4988527"/>
            <a:ext cx="4623495" cy="185951"/>
          </a:xfrm>
          <a:prstGeom prst="rect">
            <a:avLst/>
          </a:prstGeom>
          <a:noFill/>
        </p:spPr>
        <p:txBody>
          <a:bodyPr wrap="square" lIns="75319" tIns="37657" rIns="75319" bIns="37657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</a:t>
            </a:r>
            <a:r>
              <a:rPr lang="es-CO" sz="71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SIGEP a corte 31 de enero de 2019 N=147 municipios PDET. </a:t>
            </a: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	 </a:t>
            </a:r>
          </a:p>
        </p:txBody>
      </p:sp>
      <p:sp>
        <p:nvSpPr>
          <p:cNvPr id="11" name="8 CuadroTexto">
            <a:extLst>
              <a:ext uri="{FF2B5EF4-FFF2-40B4-BE49-F238E27FC236}">
                <a16:creationId xmlns:a16="http://schemas.microsoft.com/office/drawing/2014/main" id="{B0093B41-3DDB-410D-9CF5-123CCB9DFF31}"/>
              </a:ext>
            </a:extLst>
          </p:cNvPr>
          <p:cNvSpPr txBox="1"/>
          <p:nvPr/>
        </p:nvSpPr>
        <p:spPr>
          <a:xfrm>
            <a:off x="1205553" y="836933"/>
            <a:ext cx="8613109" cy="48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39033">
              <a:buClr>
                <a:srgbClr val="000000"/>
              </a:buClr>
            </a:pPr>
            <a:r>
              <a:rPr lang="es-CO" sz="2535" b="1" kern="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Secretarías de los Municipios PDET</a:t>
            </a:r>
          </a:p>
        </p:txBody>
      </p:sp>
    </p:spTree>
    <p:extLst>
      <p:ext uri="{BB962C8B-B14F-4D97-AF65-F5344CB8AC3E}">
        <p14:creationId xmlns:p14="http://schemas.microsoft.com/office/powerpoint/2010/main" val="4105369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>
            <a:extLst>
              <a:ext uri="{FF2B5EF4-FFF2-40B4-BE49-F238E27FC236}">
                <a16:creationId xmlns:a16="http://schemas.microsoft.com/office/drawing/2014/main" id="{C7292425-3BC1-41B5-88E0-F70800BE6518}"/>
              </a:ext>
            </a:extLst>
          </p:cNvPr>
          <p:cNvSpPr/>
          <p:nvPr/>
        </p:nvSpPr>
        <p:spPr>
          <a:xfrm>
            <a:off x="715065" y="5517029"/>
            <a:ext cx="9659415" cy="185951"/>
          </a:xfrm>
          <a:prstGeom prst="rect">
            <a:avLst/>
          </a:prstGeom>
          <a:noFill/>
        </p:spPr>
        <p:txBody>
          <a:bodyPr wrap="square" lIns="75319" tIns="37657" rIns="75319" bIns="37657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</a:t>
            </a:r>
            <a:r>
              <a:rPr lang="es-CO" sz="71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Fuente: SIGEP a corte 31 de enero de 2019 N=165 municipios PDET. </a:t>
            </a:r>
            <a:r>
              <a:rPr lang="es-CO" sz="634" kern="0" dirty="0">
                <a:solidFill>
                  <a:srgbClr val="0166CD"/>
                </a:solidFill>
                <a:latin typeface="Work Sans" pitchFamily="2" charset="77"/>
                <a:cs typeface="Arial"/>
                <a:sym typeface="Arial"/>
              </a:rPr>
              <a:t>	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74191A9-5F0D-4E45-899F-AD1820013B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89" y="908411"/>
            <a:ext cx="882430" cy="8824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2187A07-5DC5-4942-8D0C-761915F780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6" y="1937350"/>
            <a:ext cx="788065" cy="78806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13B190B-E24C-440D-AB8A-E75ECECA4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" y="2850913"/>
            <a:ext cx="722945" cy="7229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C481A9A-BDFD-48D2-A1A4-82D1D64394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29" y="4582463"/>
            <a:ext cx="712092" cy="71209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0DE59EC-BE73-4401-8AC5-896A7F44D1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29" y="3699358"/>
            <a:ext cx="712092" cy="71209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D1B13A0-C936-42B9-BA30-5C856666D9A0}"/>
              </a:ext>
            </a:extLst>
          </p:cNvPr>
          <p:cNvSpPr txBox="1"/>
          <p:nvPr/>
        </p:nvSpPr>
        <p:spPr>
          <a:xfrm>
            <a:off x="1969494" y="1007614"/>
            <a:ext cx="7412787" cy="768138"/>
          </a:xfrm>
          <a:prstGeom prst="rect">
            <a:avLst/>
          </a:prstGeom>
          <a:noFill/>
        </p:spPr>
        <p:txBody>
          <a:bodyPr wrap="square" lIns="96562" tIns="48281" rIns="96562" bIns="48281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3407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4</a:t>
            </a:r>
            <a:r>
              <a:rPr lang="es-CO" sz="1506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Alcaldías PDET no cuentan con secretaría de </a:t>
            </a:r>
            <a:r>
              <a:rPr lang="es-CO" sz="1506" b="1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Gobierno</a:t>
            </a:r>
          </a:p>
          <a:p>
            <a:pPr defTabSz="1039033">
              <a:buClr>
                <a:srgbClr val="000000"/>
              </a:buClr>
            </a:pPr>
            <a:r>
              <a:rPr lang="it-IT" sz="951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Morelia, San José del Guaviare, San Pablo y Simití tienen</a:t>
            </a:r>
            <a:r>
              <a:rPr lang="es-CO" sz="951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Secretaria Administrativa </a:t>
            </a:r>
          </a:p>
        </p:txBody>
      </p:sp>
      <p:sp>
        <p:nvSpPr>
          <p:cNvPr id="9" name="CuadroTexto 16">
            <a:extLst>
              <a:ext uri="{FF2B5EF4-FFF2-40B4-BE49-F238E27FC236}">
                <a16:creationId xmlns:a16="http://schemas.microsoft.com/office/drawing/2014/main" id="{45E15306-6BA1-45F4-A5B9-D3E0F3FD2C50}"/>
              </a:ext>
            </a:extLst>
          </p:cNvPr>
          <p:cNvSpPr txBox="1"/>
          <p:nvPr/>
        </p:nvSpPr>
        <p:spPr>
          <a:xfrm>
            <a:off x="1893518" y="2022510"/>
            <a:ext cx="7488761" cy="621816"/>
          </a:xfrm>
          <a:prstGeom prst="rect">
            <a:avLst/>
          </a:prstGeom>
          <a:noFill/>
        </p:spPr>
        <p:txBody>
          <a:bodyPr wrap="square" lIns="96562" tIns="48281" rIns="96562" bIns="48281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3407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10</a:t>
            </a:r>
            <a:r>
              <a:rPr lang="es-CO" sz="1506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Alcaldías PDET no cuentan con secretaría, oficina o dirección de </a:t>
            </a:r>
            <a:r>
              <a:rPr lang="es-CO" sz="1506" b="1" kern="0" dirty="0">
                <a:solidFill>
                  <a:srgbClr val="ED7D31"/>
                </a:solidFill>
                <a:latin typeface="Arial"/>
                <a:cs typeface="Arial"/>
                <a:sym typeface="Arial"/>
              </a:rPr>
              <a:t>Planeación</a:t>
            </a:r>
          </a:p>
        </p:txBody>
      </p:sp>
      <p:sp>
        <p:nvSpPr>
          <p:cNvPr id="10" name="CuadroTexto 17">
            <a:extLst>
              <a:ext uri="{FF2B5EF4-FFF2-40B4-BE49-F238E27FC236}">
                <a16:creationId xmlns:a16="http://schemas.microsoft.com/office/drawing/2014/main" id="{8F8E96DD-A6E1-4D6D-835C-EF115B4127C8}"/>
              </a:ext>
            </a:extLst>
          </p:cNvPr>
          <p:cNvSpPr txBox="1"/>
          <p:nvPr/>
        </p:nvSpPr>
        <p:spPr>
          <a:xfrm>
            <a:off x="1893518" y="2889909"/>
            <a:ext cx="7488761" cy="768138"/>
          </a:xfrm>
          <a:prstGeom prst="rect">
            <a:avLst/>
          </a:prstGeom>
          <a:noFill/>
        </p:spPr>
        <p:txBody>
          <a:bodyPr wrap="square" lIns="96562" tIns="48281" rIns="96562" bIns="48281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3407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22</a:t>
            </a:r>
            <a:r>
              <a:rPr lang="es-CO" sz="1506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Alcaldías PDET no cuentan con secretaría, oficina o dirección de </a:t>
            </a:r>
            <a:r>
              <a:rPr lang="es-CO" sz="1506" b="1" kern="0" dirty="0">
                <a:solidFill>
                  <a:srgbClr val="ED7D31"/>
                </a:solidFill>
                <a:latin typeface="Arial"/>
                <a:cs typeface="Arial"/>
                <a:sym typeface="Arial"/>
              </a:rPr>
              <a:t>Hacienda</a:t>
            </a:r>
          </a:p>
          <a:p>
            <a:pPr defTabSz="1039033">
              <a:buClr>
                <a:srgbClr val="000000"/>
              </a:buClr>
            </a:pPr>
            <a:r>
              <a:rPr lang="es-CO" sz="951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Los municipios que no cuentan con Secretaria de Hacienda tienen Tesorería. </a:t>
            </a:r>
          </a:p>
        </p:txBody>
      </p:sp>
      <p:sp>
        <p:nvSpPr>
          <p:cNvPr id="11" name="CuadroTexto 18">
            <a:extLst>
              <a:ext uri="{FF2B5EF4-FFF2-40B4-BE49-F238E27FC236}">
                <a16:creationId xmlns:a16="http://schemas.microsoft.com/office/drawing/2014/main" id="{6573168C-F5E0-47FF-A0A3-4B77CD812B7A}"/>
              </a:ext>
            </a:extLst>
          </p:cNvPr>
          <p:cNvSpPr txBox="1"/>
          <p:nvPr/>
        </p:nvSpPr>
        <p:spPr>
          <a:xfrm>
            <a:off x="1893519" y="3805123"/>
            <a:ext cx="8336070" cy="853546"/>
          </a:xfrm>
          <a:prstGeom prst="rect">
            <a:avLst/>
          </a:prstGeom>
          <a:noFill/>
        </p:spPr>
        <p:txBody>
          <a:bodyPr wrap="square" lIns="96562" tIns="48281" rIns="96562" bIns="48281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3407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23</a:t>
            </a:r>
            <a:r>
              <a:rPr lang="es-CO" sz="1506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Alcaldías PDET no cuentan con dependencia para </a:t>
            </a:r>
            <a:r>
              <a:rPr lang="es-CO" sz="1506" b="1" kern="0" dirty="0">
                <a:solidFill>
                  <a:srgbClr val="ED7D31"/>
                </a:solidFill>
                <a:latin typeface="Arial"/>
                <a:cs typeface="Arial"/>
                <a:sym typeface="Arial"/>
              </a:rPr>
              <a:t>Desarrollo Social, Educación o Salud</a:t>
            </a:r>
          </a:p>
        </p:txBody>
      </p:sp>
      <p:sp>
        <p:nvSpPr>
          <p:cNvPr id="12" name="CuadroTexto 19">
            <a:extLst>
              <a:ext uri="{FF2B5EF4-FFF2-40B4-BE49-F238E27FC236}">
                <a16:creationId xmlns:a16="http://schemas.microsoft.com/office/drawing/2014/main" id="{D4892D9A-CE4B-4F99-BC52-A68312D668A7}"/>
              </a:ext>
            </a:extLst>
          </p:cNvPr>
          <p:cNvSpPr txBox="1"/>
          <p:nvPr/>
        </p:nvSpPr>
        <p:spPr>
          <a:xfrm>
            <a:off x="1893519" y="4629642"/>
            <a:ext cx="8144556" cy="621816"/>
          </a:xfrm>
          <a:prstGeom prst="rect">
            <a:avLst/>
          </a:prstGeom>
          <a:noFill/>
        </p:spPr>
        <p:txBody>
          <a:bodyPr wrap="square" lIns="96562" tIns="48281" rIns="96562" bIns="48281" rtlCol="0">
            <a:spAutoFit/>
          </a:bodyPr>
          <a:lstStyle/>
          <a:p>
            <a:pPr defTabSz="1039033">
              <a:buClr>
                <a:srgbClr val="000000"/>
              </a:buClr>
            </a:pPr>
            <a:r>
              <a:rPr lang="es-CO" sz="3407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96</a:t>
            </a:r>
            <a:r>
              <a:rPr lang="es-CO" sz="1506" kern="0" dirty="0">
                <a:solidFill>
                  <a:srgbClr val="2A54A7"/>
                </a:solidFill>
                <a:latin typeface="Arial"/>
                <a:cs typeface="Arial"/>
                <a:sym typeface="Arial"/>
              </a:rPr>
              <a:t> Alcaldías PDET no cuentan con dependencia para </a:t>
            </a:r>
            <a:r>
              <a:rPr lang="es-CO" sz="1506" b="1" kern="0" dirty="0">
                <a:solidFill>
                  <a:srgbClr val="ED7D31"/>
                </a:solidFill>
                <a:latin typeface="Arial"/>
                <a:cs typeface="Arial"/>
                <a:sym typeface="Arial"/>
              </a:rPr>
              <a:t>Desarrollo Rural o Económico</a:t>
            </a:r>
          </a:p>
        </p:txBody>
      </p:sp>
    </p:spTree>
    <p:extLst>
      <p:ext uri="{BB962C8B-B14F-4D97-AF65-F5344CB8AC3E}">
        <p14:creationId xmlns:p14="http://schemas.microsoft.com/office/powerpoint/2010/main" val="3237539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5183857" y="3966525"/>
            <a:ext cx="4968552" cy="797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l" defTabSz="1007813" rtl="0" eaLnBrk="1" fontAlgn="auto" latinLnBrk="0" hangingPunct="1">
              <a:lnSpc>
                <a:spcPct val="10000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7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Correspondencia con la estructura y las competencias de los diferentes niveles de gobierno y actores que participan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3B79BE2-8EA6-472F-9B93-6A78D940E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737" y="4095369"/>
            <a:ext cx="785297" cy="785297"/>
          </a:xfrm>
          <a:prstGeom prst="rect">
            <a:avLst/>
          </a:prstGeom>
        </p:spPr>
      </p:pic>
      <p:sp>
        <p:nvSpPr>
          <p:cNvPr id="9" name="Google Shape;157;p24">
            <a:extLst>
              <a:ext uri="{FF2B5EF4-FFF2-40B4-BE49-F238E27FC236}">
                <a16:creationId xmlns:a16="http://schemas.microsoft.com/office/drawing/2014/main" id="{EAAB5427-EFB8-4517-AD06-4F89F3C78132}"/>
              </a:ext>
            </a:extLst>
          </p:cNvPr>
          <p:cNvSpPr txBox="1">
            <a:spLocks/>
          </p:cNvSpPr>
          <p:nvPr/>
        </p:nvSpPr>
        <p:spPr>
          <a:xfrm>
            <a:off x="3331409" y="3960167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62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4155925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esultado de imagen para fotos hermosas La Playa de BelÃ©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" b="4783"/>
          <a:stretch/>
        </p:blipFill>
        <p:spPr bwMode="auto">
          <a:xfrm>
            <a:off x="1" y="0"/>
            <a:ext cx="11087076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4">
            <a:extLst>
              <a:ext uri="{FF2B5EF4-FFF2-40B4-BE49-F238E27FC236}">
                <a16:creationId xmlns:a16="http://schemas.microsoft.com/office/drawing/2014/main" id="{41211940-8C0D-4AC1-BB31-A0E313300DA3}"/>
              </a:ext>
            </a:extLst>
          </p:cNvPr>
          <p:cNvSpPr/>
          <p:nvPr/>
        </p:nvSpPr>
        <p:spPr>
          <a:xfrm>
            <a:off x="6848567" y="5996"/>
            <a:ext cx="4222411" cy="6475394"/>
          </a:xfrm>
          <a:prstGeom prst="rect">
            <a:avLst/>
          </a:prstGeom>
          <a:solidFill>
            <a:srgbClr val="1F4B71">
              <a:alpha val="61176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9274" tIns="29637" rIns="59274" bIns="29637" rtlCol="0" anchor="ctr"/>
          <a:lstStyle/>
          <a:p>
            <a:pPr algn="ctr" defTabSz="592720">
              <a:defRPr/>
            </a:pPr>
            <a:endParaRPr lang="es-ES" sz="1210" dirty="0">
              <a:solidFill>
                <a:srgbClr val="FFFFFF"/>
              </a:solidFill>
            </a:endParaRPr>
          </a:p>
        </p:txBody>
      </p:sp>
      <p:sp>
        <p:nvSpPr>
          <p:cNvPr id="7" name="CuadroTexto 11">
            <a:extLst>
              <a:ext uri="{FF2B5EF4-FFF2-40B4-BE49-F238E27FC236}">
                <a16:creationId xmlns:a16="http://schemas.microsoft.com/office/drawing/2014/main" id="{3984CF30-9617-401B-ACAA-9AE838DE1A84}"/>
              </a:ext>
            </a:extLst>
          </p:cNvPr>
          <p:cNvSpPr txBox="1"/>
          <p:nvPr/>
        </p:nvSpPr>
        <p:spPr>
          <a:xfrm>
            <a:off x="7173628" y="3119339"/>
            <a:ext cx="3047814" cy="196134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>
              <a:defRPr/>
            </a:pPr>
            <a:r>
              <a:rPr lang="es-CO" sz="2766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Caja de Herramientas instancias PDET</a:t>
            </a:r>
            <a:endParaRPr lang="es-ES" sz="242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uadroTexto 11">
            <a:extLst>
              <a:ext uri="{FF2B5EF4-FFF2-40B4-BE49-F238E27FC236}">
                <a16:creationId xmlns:a16="http://schemas.microsoft.com/office/drawing/2014/main" id="{3984CF30-9617-401B-ACAA-9AE838DE1A84}"/>
              </a:ext>
            </a:extLst>
          </p:cNvPr>
          <p:cNvSpPr txBox="1"/>
          <p:nvPr/>
        </p:nvSpPr>
        <p:spPr>
          <a:xfrm>
            <a:off x="7713512" y="1479990"/>
            <a:ext cx="1968046" cy="1638741"/>
          </a:xfrm>
          <a:prstGeom prst="rect">
            <a:avLst/>
          </a:prstGeom>
          <a:noFill/>
        </p:spPr>
        <p:txBody>
          <a:bodyPr wrap="square" rtlCol="0" anchor="ctr">
            <a:normAutofit fontScale="92500"/>
          </a:bodyPr>
          <a:lstStyle/>
          <a:p>
            <a:pPr algn="ctr">
              <a:defRPr/>
            </a:pPr>
            <a:r>
              <a:rPr lang="es-CO" sz="4667" b="1" u="sng" dirty="0">
                <a:solidFill>
                  <a:srgbClr val="FFFFFF"/>
                </a:solidFill>
                <a:cs typeface="Arial" pitchFamily="34" charset="0"/>
              </a:rPr>
              <a:t>DAFP</a:t>
            </a:r>
          </a:p>
          <a:p>
            <a:pPr algn="ctr">
              <a:defRPr/>
            </a:pPr>
            <a:r>
              <a:rPr lang="es-ES" sz="1210" b="1" dirty="0">
                <a:solidFill>
                  <a:srgbClr val="FFFFFF"/>
                </a:solidFill>
                <a:cs typeface="Arial" pitchFamily="34" charset="0"/>
              </a:rPr>
              <a:t>Departamento Administrativo de la Función Pública</a:t>
            </a:r>
          </a:p>
          <a:p>
            <a:pPr algn="ctr">
              <a:defRPr/>
            </a:pPr>
            <a:endParaRPr lang="es-ES" sz="1210" dirty="0">
              <a:solidFill>
                <a:srgbClr val="FFFFFF"/>
              </a:solidFill>
              <a:cs typeface="Arial" pitchFamily="34" charset="0"/>
            </a:endParaRPr>
          </a:p>
          <a:p>
            <a:pPr algn="ctr">
              <a:defRPr/>
            </a:pPr>
            <a:r>
              <a:rPr lang="es-ES" sz="1210" dirty="0">
                <a:solidFill>
                  <a:srgbClr val="FFFFFF"/>
                </a:solidFill>
                <a:cs typeface="Arial" pitchFamily="34" charset="0"/>
              </a:rPr>
              <a:t>Dirección de Desarrollo Organizacional</a:t>
            </a:r>
          </a:p>
        </p:txBody>
      </p:sp>
      <p:sp>
        <p:nvSpPr>
          <p:cNvPr id="2" name="Rectángulo 1"/>
          <p:cNvSpPr/>
          <p:nvPr/>
        </p:nvSpPr>
        <p:spPr>
          <a:xfrm>
            <a:off x="7408735" y="5074634"/>
            <a:ext cx="2446862" cy="376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844" dirty="0">
                <a:solidFill>
                  <a:srgbClr val="FFFFFF"/>
                </a:solidFill>
                <a:cs typeface="Arial" pitchFamily="34" charset="0"/>
              </a:rPr>
              <a:t>27 de enero de 2020</a:t>
            </a:r>
          </a:p>
        </p:txBody>
      </p:sp>
    </p:spTree>
    <p:extLst>
      <p:ext uri="{BB962C8B-B14F-4D97-AF65-F5344CB8AC3E}">
        <p14:creationId xmlns:p14="http://schemas.microsoft.com/office/powerpoint/2010/main" val="3465122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4689253" y="498842"/>
            <a:ext cx="1494000" cy="1494000"/>
          </a:xfrm>
          <a:prstGeom prst="rect">
            <a:avLst/>
          </a:prstGeom>
          <a:solidFill>
            <a:srgbClr val="3A9668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Consejería Presidencial para la Estabilización y la Consolidación</a:t>
            </a: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1685449" y="2029632"/>
            <a:ext cx="2172194" cy="237740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s-CO" sz="20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Municipios PDET</a:t>
            </a:r>
          </a:p>
        </p:txBody>
      </p:sp>
      <p:sp>
        <p:nvSpPr>
          <p:cNvPr id="4" name="Rectángulo 4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4689253" y="2190291"/>
            <a:ext cx="1494000" cy="1494000"/>
          </a:xfrm>
          <a:prstGeom prst="rect">
            <a:avLst/>
          </a:prstGeom>
          <a:solidFill>
            <a:srgbClr val="44B27B"/>
          </a:solidFill>
          <a:ln w="635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Agencia de Renovación del Territorio –ART-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100" b="1" kern="0" dirty="0">
              <a:solidFill>
                <a:schemeClr val="bg1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5" name="Rectángulo 5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6959087" y="1554686"/>
            <a:ext cx="1494000" cy="1494000"/>
          </a:xfrm>
          <a:prstGeom prst="rect">
            <a:avLst/>
          </a:prstGeom>
          <a:solidFill>
            <a:schemeClr val="bg2">
              <a:lumMod val="75000"/>
            </a:schemeClr>
          </a:solidFill>
          <a:ln w="6350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Departamento Nacional de Planeación</a:t>
            </a:r>
          </a:p>
        </p:txBody>
      </p:sp>
      <p:sp>
        <p:nvSpPr>
          <p:cNvPr id="10" name="Rectángulo 5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4703207" y="3825558"/>
            <a:ext cx="1494000" cy="1494000"/>
          </a:xfrm>
          <a:prstGeom prst="rect">
            <a:avLst/>
          </a:prstGeom>
          <a:solidFill>
            <a:schemeClr val="accent5"/>
          </a:solidFill>
          <a:ln w="635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Función 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Pública: DAFP y ESAP</a:t>
            </a:r>
          </a:p>
        </p:txBody>
      </p:sp>
      <p:sp>
        <p:nvSpPr>
          <p:cNvPr id="11" name="Rectángulo 5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6974707" y="3300365"/>
            <a:ext cx="1494000" cy="1494000"/>
          </a:xfrm>
          <a:prstGeom prst="rect">
            <a:avLst/>
          </a:prstGeom>
          <a:solidFill>
            <a:schemeClr val="bg2">
              <a:lumMod val="50000"/>
            </a:schemeClr>
          </a:solidFill>
          <a:ln w="6350" cap="flat" cmpd="sng" algn="ctr">
            <a:solidFill>
              <a:schemeClr val="bg2">
                <a:lumMod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Otros Actores</a:t>
            </a:r>
          </a:p>
        </p:txBody>
      </p:sp>
      <p:cxnSp>
        <p:nvCxnSpPr>
          <p:cNvPr id="19" name="18 Conector recto de flecha"/>
          <p:cNvCxnSpPr/>
          <p:nvPr/>
        </p:nvCxnSpPr>
        <p:spPr>
          <a:xfrm flipH="1">
            <a:off x="6423683" y="2445998"/>
            <a:ext cx="298122" cy="0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ángulo 3"/>
          <p:cNvSpPr/>
          <p:nvPr/>
        </p:nvSpPr>
        <p:spPr>
          <a:xfrm>
            <a:off x="1638982" y="1162271"/>
            <a:ext cx="2646479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</a:rPr>
              <a:t>ART: </a:t>
            </a:r>
            <a:r>
              <a:rPr lang="es-CO" sz="900" dirty="0">
                <a:solidFill>
                  <a:srgbClr val="013C83"/>
                </a:solidFill>
                <a:latin typeface="Calibri"/>
              </a:rPr>
              <a:t> Apoyo en la implementación del PDET  a través de la coordinación de oferta con diferentes actores públicos y privados, a nivel nacional y territorial, estructuración (en algunos casos), cofinanciación, fortalecimiento y ejecución de bajo costo. </a:t>
            </a:r>
            <a:endParaRPr kumimoji="0" lang="es-CO" sz="900" b="0" i="0" u="none" strike="noStrike" kern="1200" cap="none" spc="0" normalizeH="0" baseline="0" noProof="0" dirty="0">
              <a:ln>
                <a:noFill/>
              </a:ln>
              <a:solidFill>
                <a:srgbClr val="013C83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8748361" y="3384739"/>
            <a:ext cx="1980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900" dirty="0">
                <a:solidFill>
                  <a:srgbClr val="002060"/>
                </a:solidFill>
              </a:rPr>
              <a:t>• Entidades estatales nacionales</a:t>
            </a:r>
          </a:p>
          <a:p>
            <a:pPr lvl="0">
              <a:defRPr/>
            </a:pPr>
            <a:r>
              <a:rPr lang="es-CO" sz="900" dirty="0">
                <a:solidFill>
                  <a:srgbClr val="002060"/>
                </a:solidFill>
              </a:rPr>
              <a:t>• Departamento</a:t>
            </a:r>
          </a:p>
          <a:p>
            <a:pPr lvl="0">
              <a:defRPr/>
            </a:pPr>
            <a:r>
              <a:rPr lang="es-CO" sz="900" dirty="0">
                <a:solidFill>
                  <a:srgbClr val="002060"/>
                </a:solidFill>
              </a:rPr>
              <a:t>• </a:t>
            </a:r>
            <a:r>
              <a:rPr kumimoji="0" lang="es-CO" sz="9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Esquemas</a:t>
            </a:r>
            <a:r>
              <a:rPr kumimoji="0" lang="es-CO" sz="9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Asociativos Territoriales</a:t>
            </a:r>
            <a:endParaRPr lang="es-CO" sz="900" dirty="0">
              <a:solidFill>
                <a:srgbClr val="002060"/>
              </a:solidFill>
            </a:endParaRPr>
          </a:p>
          <a:p>
            <a:pPr lvl="0">
              <a:defRPr/>
            </a:pPr>
            <a:r>
              <a:rPr lang="es-CO" sz="900" dirty="0">
                <a:solidFill>
                  <a:srgbClr val="002060"/>
                </a:solidFill>
              </a:rPr>
              <a:t>• </a:t>
            </a:r>
            <a:r>
              <a:rPr kumimoji="0" lang="es-CO" sz="9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Entes</a:t>
            </a:r>
            <a:r>
              <a:rPr kumimoji="0" lang="es-CO" sz="9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privados</a:t>
            </a:r>
          </a:p>
          <a:p>
            <a:pPr lvl="0">
              <a:defRPr/>
            </a:pPr>
            <a:r>
              <a:rPr lang="es-CO" sz="900" dirty="0">
                <a:solidFill>
                  <a:srgbClr val="002060"/>
                </a:solidFill>
              </a:rPr>
              <a:t>• </a:t>
            </a:r>
            <a:r>
              <a:rPr lang="es-CO" sz="900" baseline="0" dirty="0">
                <a:solidFill>
                  <a:srgbClr val="002060"/>
                </a:solidFill>
              </a:rPr>
              <a:t>Universidades</a:t>
            </a:r>
          </a:p>
          <a:p>
            <a:pPr lvl="0">
              <a:defRPr/>
            </a:pPr>
            <a:r>
              <a:rPr lang="es-CO" sz="900" dirty="0">
                <a:solidFill>
                  <a:srgbClr val="002060"/>
                </a:solidFill>
              </a:rPr>
              <a:t>• </a:t>
            </a:r>
            <a:r>
              <a:rPr kumimoji="0" lang="es-CO" sz="9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Cooperación Internacional</a:t>
            </a:r>
            <a:endParaRPr kumimoji="0" lang="es-CO" sz="9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51" name="Rectángulo 2">
            <a:extLst>
              <a:ext uri="{FF2B5EF4-FFF2-40B4-BE49-F238E27FC236}">
                <a16:creationId xmlns:a16="http://schemas.microsoft.com/office/drawing/2014/main" id="{AA7E68E0-3122-2F40-B3DB-D1374776D074}"/>
              </a:ext>
            </a:extLst>
          </p:cNvPr>
          <p:cNvSpPr/>
          <p:nvPr/>
        </p:nvSpPr>
        <p:spPr>
          <a:xfrm>
            <a:off x="8540328" y="1556965"/>
            <a:ext cx="1959510" cy="8002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DNP</a:t>
            </a:r>
            <a:r>
              <a:rPr kumimoji="0" lang="es-ES" sz="900" b="1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s-ES" sz="900" b="0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  <a:r>
              <a:rPr kumimoji="0" lang="es-CO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iseño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orientación y evaluación de las políticas públicas, y asignación y manejo de la inversión pública en planes, programas y proyectos.</a:t>
            </a:r>
          </a:p>
          <a:p>
            <a:pPr marL="0" marR="0" lvl="0" indent="0" algn="just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013C8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ectángulo 2">
            <a:extLst>
              <a:ext uri="{FF2B5EF4-FFF2-40B4-BE49-F238E27FC236}">
                <a16:creationId xmlns:a16="http://schemas.microsoft.com/office/drawing/2014/main" id="{AA7E68E0-3122-2F40-B3DB-D1374776D074}"/>
              </a:ext>
            </a:extLst>
          </p:cNvPr>
          <p:cNvSpPr/>
          <p:nvPr/>
        </p:nvSpPr>
        <p:spPr>
          <a:xfrm>
            <a:off x="4705534" y="5459829"/>
            <a:ext cx="1912096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900" b="1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Función Pública: </a:t>
            </a:r>
            <a:r>
              <a:rPr kumimoji="0" lang="es-ES" sz="900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r>
              <a:rPr kumimoji="0" lang="es-ES" sz="900" b="0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cción integral en el territorio para el fortalecimiento institucional. Apoyo en </a:t>
            </a:r>
            <a:r>
              <a:rPr kumimoji="0" lang="es-ES" sz="900" b="1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 diseño y fortalecimiento</a:t>
            </a:r>
            <a:r>
              <a:rPr kumimoji="0" lang="es-ES" sz="900" b="0" i="0" u="none" strike="noStrike" kern="1200" cap="none" spc="0" normalizeH="0" baseline="0" noProof="0" dirty="0">
                <a:ln>
                  <a:noFill/>
                </a:ln>
                <a:solidFill>
                  <a:srgbClr val="013C8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 la instancia PDET</a:t>
            </a:r>
          </a:p>
        </p:txBody>
      </p:sp>
      <p:sp>
        <p:nvSpPr>
          <p:cNvPr id="53" name="Rectángulo 2">
            <a:extLst>
              <a:ext uri="{FF2B5EF4-FFF2-40B4-BE49-F238E27FC236}">
                <a16:creationId xmlns:a16="http://schemas.microsoft.com/office/drawing/2014/main" id="{AA7E68E0-3122-2F40-B3DB-D1374776D074}"/>
              </a:ext>
            </a:extLst>
          </p:cNvPr>
          <p:cNvSpPr/>
          <p:nvPr/>
        </p:nvSpPr>
        <p:spPr>
          <a:xfrm>
            <a:off x="8642741" y="4407033"/>
            <a:ext cx="168124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s-CO" sz="900" dirty="0">
                <a:solidFill>
                  <a:srgbClr val="002060"/>
                </a:solidFill>
              </a:rPr>
              <a:t>Servicios: lineamientos y metodologías; financiación o cofinanciación; formulación de políticas, planes, programas y proyectos, asistencia técnica y estructuración de proyectos.</a:t>
            </a:r>
            <a:endParaRPr kumimoji="0" lang="es-CO" sz="900" b="0" i="0" u="none" strike="noStrike" kern="1200" cap="none" spc="0" normalizeH="0" baseline="0" noProof="0" dirty="0">
              <a:ln>
                <a:noFill/>
              </a:ln>
              <a:solidFill>
                <a:srgbClr val="013C83"/>
              </a:solidFill>
              <a:effectLst/>
              <a:uLnTx/>
              <a:uFillTx/>
            </a:endParaRPr>
          </a:p>
          <a:p>
            <a:pPr marL="0" marR="0" lvl="0" indent="0" algn="ctr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000" b="0" i="0" u="none" strike="noStrike" kern="1200" cap="none" spc="0" normalizeH="0" baseline="0" noProof="0" dirty="0">
              <a:ln>
                <a:noFill/>
              </a:ln>
              <a:solidFill>
                <a:srgbClr val="013C8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object 5">
            <a:extLst>
              <a:ext uri="{FF2B5EF4-FFF2-40B4-BE49-F238E27FC236}">
                <a16:creationId xmlns:a16="http://schemas.microsoft.com/office/drawing/2014/main" id="{F0554496-041D-4070-AB76-3568613B061F}"/>
              </a:ext>
            </a:extLst>
          </p:cNvPr>
          <p:cNvSpPr txBox="1"/>
          <p:nvPr/>
        </p:nvSpPr>
        <p:spPr>
          <a:xfrm>
            <a:off x="284597" y="215751"/>
            <a:ext cx="4420937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1800" b="1" spc="-5" dirty="0">
                <a:solidFill>
                  <a:srgbClr val="0070C0"/>
                </a:solidFill>
                <a:latin typeface="Verdana"/>
                <a:cs typeface="Verdana"/>
              </a:rPr>
              <a:t>Actores en la conformación y operación de la instancia PDET </a:t>
            </a:r>
            <a:endParaRPr sz="18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sp>
        <p:nvSpPr>
          <p:cNvPr id="25" name="Rectángulo 4">
            <a:extLst>
              <a:ext uri="{FF2B5EF4-FFF2-40B4-BE49-F238E27FC236}">
                <a16:creationId xmlns:a16="http://schemas.microsoft.com/office/drawing/2014/main" id="{C495BB75-BFA6-4781-8DA8-8500C6FA5AC2}"/>
              </a:ext>
            </a:extLst>
          </p:cNvPr>
          <p:cNvSpPr/>
          <p:nvPr/>
        </p:nvSpPr>
        <p:spPr>
          <a:xfrm>
            <a:off x="1992450" y="4605732"/>
            <a:ext cx="1681237" cy="1500428"/>
          </a:xfrm>
          <a:prstGeom prst="rect">
            <a:avLst/>
          </a:prstGeom>
          <a:solidFill>
            <a:srgbClr val="2F7F95"/>
          </a:solidFill>
          <a:ln w="635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</a:pPr>
            <a:r>
              <a:rPr lang="es-ES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I</a:t>
            </a:r>
            <a:r>
              <a:rPr lang="es-CO" sz="1100" b="1" kern="0" dirty="0" err="1">
                <a:solidFill>
                  <a:schemeClr val="bg1"/>
                </a:solidFill>
                <a:latin typeface="Arial"/>
                <a:cs typeface="Arial"/>
                <a:sym typeface="Calibri"/>
              </a:rPr>
              <a:t>nstancia</a:t>
            </a:r>
            <a:r>
              <a:rPr lang="es-CO" sz="1100" b="1" kern="0" dirty="0">
                <a:solidFill>
                  <a:schemeClr val="bg1"/>
                </a:solidFill>
                <a:latin typeface="Arial"/>
                <a:cs typeface="Arial"/>
                <a:sym typeface="Calibri"/>
              </a:rPr>
              <a:t> PDET en Municipio, Esquemas Asociativos Territoriales y/o apoyo del Departamento</a:t>
            </a: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3FD5A06-F623-4328-A423-C0A8C4FDCB4E}"/>
              </a:ext>
            </a:extLst>
          </p:cNvPr>
          <p:cNvCxnSpPr>
            <a:cxnSpLocks/>
          </p:cNvCxnSpPr>
          <p:nvPr/>
        </p:nvCxnSpPr>
        <p:spPr>
          <a:xfrm>
            <a:off x="2833069" y="4417148"/>
            <a:ext cx="0" cy="20590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7DCB5E2B-2D12-49C1-BFC5-2388E76EA4F9}"/>
              </a:ext>
            </a:extLst>
          </p:cNvPr>
          <p:cNvCxnSpPr>
            <a:cxnSpLocks/>
          </p:cNvCxnSpPr>
          <p:nvPr/>
        </p:nvCxnSpPr>
        <p:spPr>
          <a:xfrm>
            <a:off x="5451133" y="1997282"/>
            <a:ext cx="0" cy="216000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2 Conector recto de flecha">
            <a:extLst>
              <a:ext uri="{FF2B5EF4-FFF2-40B4-BE49-F238E27FC236}">
                <a16:creationId xmlns:a16="http://schemas.microsoft.com/office/drawing/2014/main" id="{211DF166-AA9B-4C70-A014-FAB61890C64E}"/>
              </a:ext>
            </a:extLst>
          </p:cNvPr>
          <p:cNvCxnSpPr/>
          <p:nvPr/>
        </p:nvCxnSpPr>
        <p:spPr>
          <a:xfrm flipH="1">
            <a:off x="6423683" y="3500086"/>
            <a:ext cx="298122" cy="0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brir corchete 37">
            <a:extLst>
              <a:ext uri="{FF2B5EF4-FFF2-40B4-BE49-F238E27FC236}">
                <a16:creationId xmlns:a16="http://schemas.microsoft.com/office/drawing/2014/main" id="{23575FA9-1401-408C-A891-C37DFAA61218}"/>
              </a:ext>
            </a:extLst>
          </p:cNvPr>
          <p:cNvSpPr/>
          <p:nvPr/>
        </p:nvSpPr>
        <p:spPr>
          <a:xfrm>
            <a:off x="8724632" y="3384739"/>
            <a:ext cx="75365" cy="923330"/>
          </a:xfrm>
          <a:prstGeom prst="leftBracket">
            <a:avLst/>
          </a:prstGeom>
          <a:ln w="127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46" name="18 Conector recto de flecha">
            <a:extLst>
              <a:ext uri="{FF2B5EF4-FFF2-40B4-BE49-F238E27FC236}">
                <a16:creationId xmlns:a16="http://schemas.microsoft.com/office/drawing/2014/main" id="{54DFC6FD-12A7-46E9-AE19-1A7B017FA773}"/>
              </a:ext>
            </a:extLst>
          </p:cNvPr>
          <p:cNvCxnSpPr>
            <a:cxnSpLocks/>
          </p:cNvCxnSpPr>
          <p:nvPr/>
        </p:nvCxnSpPr>
        <p:spPr>
          <a:xfrm flipH="1">
            <a:off x="4035472" y="2587074"/>
            <a:ext cx="298122" cy="0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18 Conector recto de flecha">
            <a:extLst>
              <a:ext uri="{FF2B5EF4-FFF2-40B4-BE49-F238E27FC236}">
                <a16:creationId xmlns:a16="http://schemas.microsoft.com/office/drawing/2014/main" id="{C6F48142-1109-42E7-A848-A8A7FBA67AD2}"/>
              </a:ext>
            </a:extLst>
          </p:cNvPr>
          <p:cNvCxnSpPr/>
          <p:nvPr/>
        </p:nvCxnSpPr>
        <p:spPr>
          <a:xfrm flipH="1">
            <a:off x="4023016" y="4099242"/>
            <a:ext cx="298122" cy="0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659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961F7C4E-F9B5-4ECB-82A9-4E867FF8811C}"/>
              </a:ext>
            </a:extLst>
          </p:cNvPr>
          <p:cNvSpPr txBox="1"/>
          <p:nvPr/>
        </p:nvSpPr>
        <p:spPr>
          <a:xfrm>
            <a:off x="5111849" y="3888159"/>
            <a:ext cx="4968552" cy="13208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35"/>
              </a:spcBef>
            </a:pPr>
            <a:r>
              <a:rPr lang="es-ES" sz="1700" i="1" dirty="0">
                <a:latin typeface="Verdana"/>
                <a:cs typeface="Verdana"/>
              </a:rPr>
              <a:t>Promoción de una cultura de proyectos en las entidades territoriales, con involucramiento de toda la entidad territorial, y no solo de la instancia PDET como promotora y gestora de dicha inversión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BA73E0A-D62E-4166-9270-D8654245C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745" y="3988286"/>
            <a:ext cx="704731" cy="704731"/>
          </a:xfrm>
          <a:prstGeom prst="rect">
            <a:avLst/>
          </a:prstGeom>
        </p:spPr>
      </p:pic>
      <p:sp>
        <p:nvSpPr>
          <p:cNvPr id="13" name="Google Shape;157;p24">
            <a:extLst>
              <a:ext uri="{FF2B5EF4-FFF2-40B4-BE49-F238E27FC236}">
                <a16:creationId xmlns:a16="http://schemas.microsoft.com/office/drawing/2014/main" id="{77639342-857B-41ED-A7A8-B38BA83F0129}"/>
              </a:ext>
            </a:extLst>
          </p:cNvPr>
          <p:cNvSpPr txBox="1">
            <a:spLocks/>
          </p:cNvSpPr>
          <p:nvPr/>
        </p:nvSpPr>
        <p:spPr>
          <a:xfrm>
            <a:off x="3291977" y="3919719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659581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/>
          <p:nvPr/>
        </p:nvSpPr>
        <p:spPr>
          <a:xfrm>
            <a:off x="7155818" y="494749"/>
            <a:ext cx="3359278" cy="28634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04234" tIns="48297" rIns="96594" bIns="4829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162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Arial" charset="0"/>
              <a:cs typeface="Arial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62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Viabilidad: 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Conjunto de acciones necesarias para establecer de manera independiente la viabilidad técnica, financiera y ambiental del proyecto formulado.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Verificación de requisitos.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Concepto de </a:t>
            </a:r>
            <a:r>
              <a:rPr kumimoji="0" lang="es-CO" sz="1162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viabilización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Registro en el Banco único de programas y proyectos de inversión</a:t>
            </a: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16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62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Programación presupuestal y del proyecto: 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Conjunto de acciones para asegurar que los proyectos viables reciban recursos y cumplan con el cronograma de ejecución física y financiera.</a:t>
            </a:r>
            <a:endParaRPr kumimoji="0" lang="es-CO" sz="116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3"/>
          <p:cNvSpPr/>
          <p:nvPr/>
        </p:nvSpPr>
        <p:spPr>
          <a:xfrm>
            <a:off x="3464466" y="494749"/>
            <a:ext cx="3074166" cy="28634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04234" tIns="48297" rIns="96594" bIns="4829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endParaRPr kumimoji="0" lang="es-CO" sz="1374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es-CO" sz="1162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Formulación y/o Estructuración: 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Identificación, estructuración y presentación de la solución más adecuada frente a una necesidad planteada.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Primera visión del problema y la solución.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Preparación, evaluación y selección de alternativas. Análisis de viabilidad.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Evaluación de alternativas seleccionadas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Estructuración: Definición detallada de los aspectos técnicos de la alternativa recomendada.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Presentación.</a:t>
            </a:r>
            <a:endParaRPr kumimoji="0" lang="es-CO" sz="1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Oval 37"/>
          <p:cNvSpPr/>
          <p:nvPr/>
        </p:nvSpPr>
        <p:spPr>
          <a:xfrm>
            <a:off x="3403947" y="481064"/>
            <a:ext cx="383326" cy="398603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1</a:t>
            </a:r>
          </a:p>
        </p:txBody>
      </p:sp>
      <p:sp>
        <p:nvSpPr>
          <p:cNvPr id="6" name="Rectangle 33"/>
          <p:cNvSpPr/>
          <p:nvPr/>
        </p:nvSpPr>
        <p:spPr>
          <a:xfrm>
            <a:off x="3492865" y="3547414"/>
            <a:ext cx="3045767" cy="24543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04234" tIns="48297" rIns="96594" bIns="4829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endParaRPr kumimoji="0" lang="es-CO" sz="1374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Arial" charset="0"/>
              <a:cs typeface="Arial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es-CO" sz="1162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3. Ejecución y Seguimiento: 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Llevar a cabo el proyecto aprobado hasta su cierre.</a:t>
            </a: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endParaRPr kumimoji="0" lang="es-CO" sz="116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Programación de actividades y cronograma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Requisitos de ejecución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Actividad precontractual y contractual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Ejecución física y financiera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Ajustes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Supervisión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Cierre del proyecto.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Char char="-"/>
              <a:tabLst/>
              <a:defRPr/>
            </a:pPr>
            <a:endParaRPr kumimoji="0" lang="es-CO" sz="1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34"/>
          <p:cNvSpPr/>
          <p:nvPr/>
        </p:nvSpPr>
        <p:spPr>
          <a:xfrm>
            <a:off x="7138390" y="3545449"/>
            <a:ext cx="3376706" cy="24543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04234" tIns="0" rIns="96594" bIns="48297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74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Arial" charset="0"/>
              <a:cs typeface="Arial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62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4. Operación y Evaluación: 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charset="0"/>
                <a:cs typeface="Arial" charset="0"/>
              </a:rPr>
              <a:t>P</a:t>
            </a: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restación rutinaria de bienes y servicios, mediante los cuales se garantiza la sostenibilidad de los resultados previstos en el proyecto. Evaluación de impacto o resultados del proyecto.</a:t>
            </a: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16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Puesta en marcha de la prestación de bienes y servicios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Administración y mantenimiento</a:t>
            </a:r>
          </a:p>
          <a:p>
            <a:pPr marL="181123" marR="0" lvl="0" indent="-181123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CO" sz="1162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anose="020B0604030504040204" pitchFamily="34" charset="0"/>
                <a:cs typeface="Verdana" panose="020B0604030504040204" pitchFamily="34" charset="0"/>
              </a:rPr>
              <a:t>Evaluación de resultados o de impacto para el bienestar de la población.</a:t>
            </a: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659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7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0" name="Diagrama 19"/>
          <p:cNvGraphicFramePr/>
          <p:nvPr>
            <p:extLst>
              <p:ext uri="{D42A27DB-BD31-4B8C-83A1-F6EECF244321}">
                <p14:modId xmlns:p14="http://schemas.microsoft.com/office/powerpoint/2010/main" val="525795539"/>
              </p:ext>
            </p:extLst>
          </p:nvPr>
        </p:nvGraphicFramePr>
        <p:xfrm>
          <a:off x="-792807" y="3332184"/>
          <a:ext cx="5192415" cy="3147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CuadroTexto 20"/>
          <p:cNvSpPr txBox="1"/>
          <p:nvPr/>
        </p:nvSpPr>
        <p:spPr>
          <a:xfrm>
            <a:off x="431329" y="3096576"/>
            <a:ext cx="2690050" cy="523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Ciclo del proyecto</a:t>
            </a:r>
          </a:p>
        </p:txBody>
      </p:sp>
      <p:sp>
        <p:nvSpPr>
          <p:cNvPr id="16" name="Oval 37"/>
          <p:cNvSpPr/>
          <p:nvPr/>
        </p:nvSpPr>
        <p:spPr>
          <a:xfrm>
            <a:off x="7065143" y="454934"/>
            <a:ext cx="383326" cy="398603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2</a:t>
            </a:r>
          </a:p>
        </p:txBody>
      </p:sp>
      <p:sp>
        <p:nvSpPr>
          <p:cNvPr id="17" name="Oval 37"/>
          <p:cNvSpPr/>
          <p:nvPr/>
        </p:nvSpPr>
        <p:spPr>
          <a:xfrm>
            <a:off x="3403946" y="3489556"/>
            <a:ext cx="383326" cy="398603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3</a:t>
            </a:r>
          </a:p>
        </p:txBody>
      </p:sp>
      <p:sp>
        <p:nvSpPr>
          <p:cNvPr id="23" name="Oval 37"/>
          <p:cNvSpPr/>
          <p:nvPr/>
        </p:nvSpPr>
        <p:spPr>
          <a:xfrm>
            <a:off x="7063712" y="3500162"/>
            <a:ext cx="383326" cy="398603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4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9" y="455182"/>
            <a:ext cx="1512168" cy="1471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124248" y="1727919"/>
            <a:ext cx="2047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/>
              <a:t>En el ciclo del proyecto: Involucramiento de </a:t>
            </a:r>
            <a:r>
              <a:rPr lang="es-CO" sz="1200" b="1" u="sng" dirty="0"/>
              <a:t>todas las dependencias</a:t>
            </a:r>
            <a:r>
              <a:rPr lang="es-CO" sz="1200" u="sng" dirty="0"/>
              <a:t> </a:t>
            </a:r>
            <a:r>
              <a:rPr lang="es-CO" sz="1200" dirty="0"/>
              <a:t>de la entidad territorial, y no solo del Grupo o Gestor  de Gerencia </a:t>
            </a:r>
            <a:r>
              <a:rPr lang="es-CO" sz="1200" dirty="0" err="1"/>
              <a:t>PDET</a:t>
            </a:r>
            <a:r>
              <a:rPr lang="es-CO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1775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uadroTexto 69">
            <a:extLst>
              <a:ext uri="{FF2B5EF4-FFF2-40B4-BE49-F238E27FC236}">
                <a16:creationId xmlns:a16="http://schemas.microsoft.com/office/drawing/2014/main" id="{E6E89E52-B887-4B1C-87CE-851CD6CE4962}"/>
              </a:ext>
            </a:extLst>
          </p:cNvPr>
          <p:cNvSpPr txBox="1"/>
          <p:nvPr/>
        </p:nvSpPr>
        <p:spPr>
          <a:xfrm>
            <a:off x="6677133" y="1416598"/>
            <a:ext cx="3750332" cy="672454"/>
          </a:xfrm>
          <a:prstGeom prst="rect">
            <a:avLst/>
          </a:prstGeom>
          <a:solidFill>
            <a:srgbClr val="F3C95F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200" b="1" dirty="0"/>
              <a:t>Proyectos A </a:t>
            </a:r>
            <a:r>
              <a:rPr lang="es-ES" sz="1200" dirty="0"/>
              <a:t>– Alto costo – Con Formulación y/o Estructuración</a:t>
            </a:r>
            <a:endParaRPr lang="es-CO" sz="1200" dirty="0"/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749F95A7-A7F1-4F88-9EA9-4B46BE1A4CC1}"/>
              </a:ext>
            </a:extLst>
          </p:cNvPr>
          <p:cNvSpPr txBox="1"/>
          <p:nvPr/>
        </p:nvSpPr>
        <p:spPr>
          <a:xfrm>
            <a:off x="6681832" y="2196010"/>
            <a:ext cx="3745633" cy="672454"/>
          </a:xfrm>
          <a:prstGeom prst="rect">
            <a:avLst/>
          </a:prstGeom>
          <a:solidFill>
            <a:srgbClr val="F3C95F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200" b="1" dirty="0"/>
              <a:t>Proyectos A </a:t>
            </a:r>
            <a:r>
              <a:rPr lang="es-ES" sz="1200" dirty="0"/>
              <a:t>– Bajo costo – Con Formulación y Estructuración (cuando se requiera)</a:t>
            </a:r>
            <a:endParaRPr lang="es-CO" sz="1200" dirty="0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FB21B088-E74A-4F72-BCDF-311295B773D2}"/>
              </a:ext>
            </a:extLst>
          </p:cNvPr>
          <p:cNvSpPr txBox="1"/>
          <p:nvPr/>
        </p:nvSpPr>
        <p:spPr>
          <a:xfrm>
            <a:off x="2572677" y="1416598"/>
            <a:ext cx="3934144" cy="1451866"/>
          </a:xfrm>
          <a:prstGeom prst="rect">
            <a:avLst/>
          </a:prstGeom>
          <a:solidFill>
            <a:srgbClr val="F3C95F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400" b="1" dirty="0"/>
              <a:t>Proyectos tipo A</a:t>
            </a:r>
            <a:r>
              <a:rPr lang="es-ES" sz="1400" dirty="0"/>
              <a:t>: dirigidos a la formulación bruta de capital, con principio y fin y necesidad de aplicar todos los componentes de la </a:t>
            </a:r>
            <a:r>
              <a:rPr lang="es-ES" sz="1400" dirty="0" err="1"/>
              <a:t>MGA</a:t>
            </a:r>
            <a:r>
              <a:rPr lang="es-ES" sz="1400" dirty="0"/>
              <a:t>. Ejemplo: obras de infraestructura.</a:t>
            </a:r>
            <a:endParaRPr lang="es-CO" sz="1400" dirty="0"/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6CA5EF2A-1E22-4C3A-A759-EF4F1B4AF226}"/>
              </a:ext>
            </a:extLst>
          </p:cNvPr>
          <p:cNvSpPr txBox="1"/>
          <p:nvPr/>
        </p:nvSpPr>
        <p:spPr>
          <a:xfrm>
            <a:off x="2586177" y="2975422"/>
            <a:ext cx="7841288" cy="9847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400" b="1" dirty="0"/>
              <a:t>Proyectos tipo B</a:t>
            </a:r>
            <a:r>
              <a:rPr lang="es-ES" sz="1400" dirty="0"/>
              <a:t>: Proyectos de apoyo a la provisión de bienes y servicios públicos. No requieren aplicación exhaustiva de la </a:t>
            </a:r>
            <a:r>
              <a:rPr lang="es-ES" sz="1400" dirty="0" err="1"/>
              <a:t>MGA</a:t>
            </a:r>
            <a:r>
              <a:rPr lang="es-ES" sz="1400" dirty="0"/>
              <a:t>  Ejemplo: capacitaciones, subsidios, transferencias, etc.</a:t>
            </a:r>
            <a:endParaRPr lang="es-CO" sz="1400" dirty="0"/>
          </a:p>
        </p:txBody>
      </p:sp>
      <p:sp>
        <p:nvSpPr>
          <p:cNvPr id="82" name="object 5">
            <a:extLst>
              <a:ext uri="{FF2B5EF4-FFF2-40B4-BE49-F238E27FC236}">
                <a16:creationId xmlns:a16="http://schemas.microsoft.com/office/drawing/2014/main" id="{7668C10A-947E-4376-A27F-E275E86FE789}"/>
              </a:ext>
            </a:extLst>
          </p:cNvPr>
          <p:cNvSpPr txBox="1"/>
          <p:nvPr/>
        </p:nvSpPr>
        <p:spPr>
          <a:xfrm>
            <a:off x="752426" y="625377"/>
            <a:ext cx="7584346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1800" b="1" spc="-5" dirty="0">
                <a:solidFill>
                  <a:srgbClr val="0070C0"/>
                </a:solidFill>
                <a:latin typeface="Verdana"/>
                <a:cs typeface="Verdana"/>
              </a:rPr>
              <a:t>Gestión PDET  (municipio y nación) ajustada a tipos de proyectos y ejecutores</a:t>
            </a:r>
            <a:endParaRPr sz="18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3C7F077B-92C2-4A86-9D8D-6F32614BC2E5}"/>
              </a:ext>
            </a:extLst>
          </p:cNvPr>
          <p:cNvSpPr txBox="1"/>
          <p:nvPr/>
        </p:nvSpPr>
        <p:spPr>
          <a:xfrm>
            <a:off x="346345" y="8113757"/>
            <a:ext cx="10081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Fuente:  RAS Banco Mundial. Modelo de gestión y control para la inversión pública en Colombia. 2015. </a:t>
            </a:r>
            <a:endParaRPr lang="es-CO" sz="16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38BD474-68F7-4189-BAED-DF696C9A8DC9}"/>
              </a:ext>
            </a:extLst>
          </p:cNvPr>
          <p:cNvSpPr txBox="1"/>
          <p:nvPr/>
        </p:nvSpPr>
        <p:spPr>
          <a:xfrm>
            <a:off x="574037" y="1416598"/>
            <a:ext cx="1633563" cy="25435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6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Proyectos</a:t>
            </a:r>
            <a:endParaRPr lang="es-CO" sz="16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CuadroTexto 72">
            <a:extLst>
              <a:ext uri="{FF2B5EF4-FFF2-40B4-BE49-F238E27FC236}">
                <a16:creationId xmlns:a16="http://schemas.microsoft.com/office/drawing/2014/main" id="{34BF365C-8E13-4855-88CB-9564BA035D67}"/>
              </a:ext>
            </a:extLst>
          </p:cNvPr>
          <p:cNvSpPr txBox="1"/>
          <p:nvPr/>
        </p:nvSpPr>
        <p:spPr>
          <a:xfrm>
            <a:off x="2596074" y="4191098"/>
            <a:ext cx="2292925" cy="9361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600" dirty="0"/>
              <a:t>Alta Capacidad</a:t>
            </a:r>
            <a:endParaRPr lang="es-CO" sz="1600" dirty="0"/>
          </a:p>
        </p:txBody>
      </p:sp>
      <p:sp>
        <p:nvSpPr>
          <p:cNvPr id="15" name="CuadroTexto 74">
            <a:extLst>
              <a:ext uri="{FF2B5EF4-FFF2-40B4-BE49-F238E27FC236}">
                <a16:creationId xmlns:a16="http://schemas.microsoft.com/office/drawing/2014/main" id="{F2B61092-CE8F-42FC-BF85-6724099504BE}"/>
              </a:ext>
            </a:extLst>
          </p:cNvPr>
          <p:cNvSpPr txBox="1"/>
          <p:nvPr/>
        </p:nvSpPr>
        <p:spPr>
          <a:xfrm>
            <a:off x="2596074" y="5293243"/>
            <a:ext cx="2292925" cy="8991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600" dirty="0"/>
              <a:t>Baja Capacidad</a:t>
            </a:r>
            <a:endParaRPr lang="es-CO" sz="1600" dirty="0"/>
          </a:p>
        </p:txBody>
      </p:sp>
      <p:sp>
        <p:nvSpPr>
          <p:cNvPr id="17" name="CuadroTexto 75">
            <a:extLst>
              <a:ext uri="{FF2B5EF4-FFF2-40B4-BE49-F238E27FC236}">
                <a16:creationId xmlns:a16="http://schemas.microsoft.com/office/drawing/2014/main" id="{4FC78CD4-2FC1-4AEB-B1AD-743B2C32C65E}"/>
              </a:ext>
            </a:extLst>
          </p:cNvPr>
          <p:cNvSpPr txBox="1"/>
          <p:nvPr/>
        </p:nvSpPr>
        <p:spPr>
          <a:xfrm>
            <a:off x="5111849" y="4191098"/>
            <a:ext cx="5315616" cy="93610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400" dirty="0"/>
              <a:t>Acción nivel superior de gobierno: lineamientos, revisión y evaluación </a:t>
            </a:r>
            <a:r>
              <a:rPr lang="es-ES" sz="1400" dirty="0" err="1"/>
              <a:t>ex-post</a:t>
            </a:r>
            <a:r>
              <a:rPr lang="es-ES" sz="1400" dirty="0"/>
              <a:t>.</a:t>
            </a:r>
            <a:endParaRPr lang="es-CO" sz="1400" dirty="0"/>
          </a:p>
        </p:txBody>
      </p:sp>
      <p:sp>
        <p:nvSpPr>
          <p:cNvPr id="18" name="CuadroTexto 76">
            <a:extLst>
              <a:ext uri="{FF2B5EF4-FFF2-40B4-BE49-F238E27FC236}">
                <a16:creationId xmlns:a16="http://schemas.microsoft.com/office/drawing/2014/main" id="{57B9DD9A-9BBE-41FF-8120-54FBB904B309}"/>
              </a:ext>
            </a:extLst>
          </p:cNvPr>
          <p:cNvSpPr txBox="1"/>
          <p:nvPr/>
        </p:nvSpPr>
        <p:spPr>
          <a:xfrm>
            <a:off x="5111849" y="5265186"/>
            <a:ext cx="5315616" cy="9813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400" dirty="0"/>
              <a:t>Acción del nivel superior de gobierno: Acompañamiento y ejecución de proyectos y fortalecimiento institucional. </a:t>
            </a:r>
            <a:endParaRPr lang="es-CO" sz="1400" dirty="0"/>
          </a:p>
        </p:txBody>
      </p:sp>
      <p:sp>
        <p:nvSpPr>
          <p:cNvPr id="19" name="CuadroTexto 1">
            <a:extLst>
              <a:ext uri="{FF2B5EF4-FFF2-40B4-BE49-F238E27FC236}">
                <a16:creationId xmlns:a16="http://schemas.microsoft.com/office/drawing/2014/main" id="{138BD474-68F7-4189-BAED-DF696C9A8DC9}"/>
              </a:ext>
            </a:extLst>
          </p:cNvPr>
          <p:cNvSpPr txBox="1"/>
          <p:nvPr/>
        </p:nvSpPr>
        <p:spPr>
          <a:xfrm>
            <a:off x="604026" y="4155603"/>
            <a:ext cx="1633563" cy="203681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Ejecutores</a:t>
            </a:r>
            <a:endParaRPr lang="es-CO" sz="1400" b="1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149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7;p24"/>
          <p:cNvSpPr txBox="1">
            <a:spLocks noGrp="1"/>
          </p:cNvSpPr>
          <p:nvPr>
            <p:ph type="title"/>
          </p:nvPr>
        </p:nvSpPr>
        <p:spPr>
          <a:xfrm>
            <a:off x="1511449" y="4320207"/>
            <a:ext cx="8784976" cy="129614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Cadena de Valor y procesos  para facilitar la implementación de la inversión </a:t>
            </a:r>
            <a:r>
              <a:rPr lang="es-CO" sz="36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PDET</a:t>
            </a:r>
            <a:endParaRPr sz="3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632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861552003"/>
              </p:ext>
            </p:extLst>
          </p:nvPr>
        </p:nvGraphicFramePr>
        <p:xfrm>
          <a:off x="503337" y="1295871"/>
          <a:ext cx="9721080" cy="4943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Google Shape;202;p26"/>
          <p:cNvSpPr txBox="1">
            <a:spLocks/>
          </p:cNvSpPr>
          <p:nvPr/>
        </p:nvSpPr>
        <p:spPr>
          <a:xfrm>
            <a:off x="143297" y="290231"/>
            <a:ext cx="3888432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479" b="1" dirty="0">
                <a:solidFill>
                  <a:srgbClr val="0070C0"/>
                </a:solidFill>
                <a:cs typeface="Arial" panose="020B0604020202020204" pitchFamily="34" charset="0"/>
              </a:rPr>
              <a:t>Cadena de valor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704" y="863823"/>
            <a:ext cx="710438" cy="46524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5625" y="791815"/>
            <a:ext cx="512014" cy="517579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03891" y="791815"/>
            <a:ext cx="512014" cy="496340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28073" y="791815"/>
            <a:ext cx="479799" cy="513667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72289" y="791815"/>
            <a:ext cx="504056" cy="54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42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1871489" y="2610271"/>
            <a:ext cx="2286000" cy="2286000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ES" sz="1305" dirty="0">
                <a:solidFill>
                  <a:srgbClr val="FFFFFF"/>
                </a:solidFill>
              </a:rPr>
              <a:t>Caracterizar y priorizar las iniciativas PDET en el Plan de Acción para la Transformación Regional y los Pactos</a:t>
            </a:r>
            <a:endParaRPr lang="es-CO" sz="1305" dirty="0">
              <a:solidFill>
                <a:srgbClr val="FFFFFF"/>
              </a:solidFill>
            </a:endParaRPr>
          </a:p>
        </p:txBody>
      </p:sp>
      <p:sp>
        <p:nvSpPr>
          <p:cNvPr id="3" name="Rectángulo 17">
            <a:extLst>
              <a:ext uri="{FF2B5EF4-FFF2-40B4-BE49-F238E27FC236}">
                <a16:creationId xmlns:a16="http://schemas.microsoft.com/office/drawing/2014/main" id="{56889A41-7758-4919-BE96-3A889EDF57C4}"/>
              </a:ext>
            </a:extLst>
          </p:cNvPr>
          <p:cNvSpPr/>
          <p:nvPr/>
        </p:nvSpPr>
        <p:spPr>
          <a:xfrm>
            <a:off x="1921276" y="2347016"/>
            <a:ext cx="403200" cy="3529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CO" sz="1160" b="1" dirty="0">
                <a:solidFill>
                  <a:srgbClr val="002060"/>
                </a:solidFill>
                <a:cs typeface="Calibri" panose="020F0502020204030204" pitchFamily="34" charset="0"/>
              </a:rPr>
              <a:t>1.1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3793614-4EDA-4C15-BD21-CDE07EC876FE}"/>
              </a:ext>
            </a:extLst>
          </p:cNvPr>
          <p:cNvSpPr/>
          <p:nvPr/>
        </p:nvSpPr>
        <p:spPr>
          <a:xfrm>
            <a:off x="4512317" y="2610271"/>
            <a:ext cx="2286000" cy="2286000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s-ES" sz="1305" dirty="0">
                <a:solidFill>
                  <a:srgbClr val="FFFFFF"/>
                </a:solidFill>
              </a:rPr>
              <a:t>2. Identificar y gestionar la implementación de la oferta externa de servicios y las rutas de implementación de la inversión PDET en el municipio</a:t>
            </a:r>
            <a:endParaRPr lang="es-CO" sz="1305" dirty="0">
              <a:solidFill>
                <a:srgbClr val="FFFFFF"/>
              </a:solidFill>
            </a:endParaRPr>
          </a:p>
        </p:txBody>
      </p:sp>
      <p:sp>
        <p:nvSpPr>
          <p:cNvPr id="5" name="Rectángulo 17">
            <a:extLst>
              <a:ext uri="{FF2B5EF4-FFF2-40B4-BE49-F238E27FC236}">
                <a16:creationId xmlns:a16="http://schemas.microsoft.com/office/drawing/2014/main" id="{BC602D97-61F3-428F-802D-76095B7FFCD8}"/>
              </a:ext>
            </a:extLst>
          </p:cNvPr>
          <p:cNvSpPr/>
          <p:nvPr/>
        </p:nvSpPr>
        <p:spPr>
          <a:xfrm>
            <a:off x="4621384" y="2375991"/>
            <a:ext cx="404760" cy="36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CO" sz="1100" b="1" dirty="0">
                <a:solidFill>
                  <a:srgbClr val="002060"/>
                </a:solidFill>
                <a:cs typeface="Calibri" panose="020F0502020204030204" pitchFamily="34" charset="0"/>
              </a:rPr>
              <a:t>1.2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6EEBDBF-EC87-4439-AFE3-72DC3DAAC7B0}"/>
              </a:ext>
            </a:extLst>
          </p:cNvPr>
          <p:cNvSpPr/>
          <p:nvPr/>
        </p:nvSpPr>
        <p:spPr>
          <a:xfrm>
            <a:off x="7157173" y="2610271"/>
            <a:ext cx="2286000" cy="2286000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s-ES" sz="1305" dirty="0">
                <a:solidFill>
                  <a:prstClr val="white"/>
                </a:solidFill>
                <a:ea typeface="Calibri"/>
                <a:sym typeface="Calibri"/>
              </a:rPr>
              <a:t>3. Vincular las iniciativas PDET a los instrumentos de planeación territorial</a:t>
            </a:r>
            <a:endParaRPr lang="es-CO" sz="1305" dirty="0">
              <a:solidFill>
                <a:srgbClr val="FFFFFF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730874" y="1583561"/>
            <a:ext cx="6576678" cy="3279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1740" b="1" dirty="0">
                <a:solidFill>
                  <a:srgbClr val="0070C0"/>
                </a:solidFill>
              </a:rPr>
              <a:t>Proceso 1: Alineación de iniciativas PDET a la planeación institucional</a:t>
            </a:r>
          </a:p>
        </p:txBody>
      </p:sp>
      <p:sp>
        <p:nvSpPr>
          <p:cNvPr id="11" name="Google Shape;202;p26"/>
          <p:cNvSpPr txBox="1">
            <a:spLocks/>
          </p:cNvSpPr>
          <p:nvPr/>
        </p:nvSpPr>
        <p:spPr>
          <a:xfrm>
            <a:off x="2375545" y="413970"/>
            <a:ext cx="3888432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3479" b="1" dirty="0">
                <a:solidFill>
                  <a:srgbClr val="0070C0"/>
                </a:solidFill>
                <a:cs typeface="Arial" panose="020B0604020202020204" pitchFamily="34" charset="0"/>
              </a:rPr>
              <a:t>Procesos</a:t>
            </a:r>
          </a:p>
        </p:txBody>
      </p:sp>
      <p:sp>
        <p:nvSpPr>
          <p:cNvPr id="13" name="Rectángulo 17">
            <a:extLst>
              <a:ext uri="{FF2B5EF4-FFF2-40B4-BE49-F238E27FC236}">
                <a16:creationId xmlns:a16="http://schemas.microsoft.com/office/drawing/2014/main" id="{5A82FEC1-09F6-4181-8BA4-478C6CAE06C4}"/>
              </a:ext>
            </a:extLst>
          </p:cNvPr>
          <p:cNvSpPr/>
          <p:nvPr/>
        </p:nvSpPr>
        <p:spPr>
          <a:xfrm>
            <a:off x="7245104" y="2407169"/>
            <a:ext cx="403200" cy="3529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CO" sz="1160" b="1" dirty="0">
                <a:solidFill>
                  <a:srgbClr val="002060"/>
                </a:solidFill>
                <a:cs typeface="Calibri" panose="020F0502020204030204" pitchFamily="34" charset="0"/>
              </a:rPr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val="333205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E555DCC-1047-4A8F-AB81-4C4326F71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29" y="572747"/>
            <a:ext cx="10235448" cy="533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53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1657861" y="2727308"/>
            <a:ext cx="1565702" cy="1565702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Coordinar las acciones para la </a:t>
            </a:r>
            <a:r>
              <a:rPr lang="es-CO" sz="1100" u="sng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formulación y estructuración </a:t>
            </a: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los proyectos de inversión PDET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256654" y="1491937"/>
            <a:ext cx="6161904" cy="3279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662790">
              <a:buClr>
                <a:srgbClr val="000000"/>
              </a:buClr>
            </a:pPr>
            <a:r>
              <a:rPr lang="es-CO" sz="1314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Proceso 2: Gestión de Proyectos de Inversión PDET</a:t>
            </a:r>
          </a:p>
          <a:p>
            <a:pPr algn="ctr" defTabSz="662790">
              <a:buClr>
                <a:srgbClr val="000000"/>
              </a:buClr>
            </a:pPr>
            <a:r>
              <a:rPr lang="es-CO" sz="1314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(Unidad de análisis: proyecto de inversión)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3429308" y="2727308"/>
            <a:ext cx="1565702" cy="1565702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Gestionar la </a:t>
            </a:r>
            <a:r>
              <a:rPr lang="es-CO" sz="1100" u="sng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viabilidad y programación </a:t>
            </a: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la inversión PDET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5215208" y="2727308"/>
            <a:ext cx="1565702" cy="1565702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n-US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Calibri"/>
              </a:rPr>
              <a:t>Articular las acciones para la </a:t>
            </a:r>
            <a:r>
              <a:rPr lang="en-US" sz="1100" u="sng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Calibri"/>
              </a:rPr>
              <a:t>ejecución y el seguimiento</a:t>
            </a:r>
            <a:endParaRPr lang="es-CO" sz="1100" u="sng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0B5BC4F-C254-4DF6-8F38-5161E34769A1}"/>
              </a:ext>
            </a:extLst>
          </p:cNvPr>
          <p:cNvSpPr/>
          <p:nvPr/>
        </p:nvSpPr>
        <p:spPr>
          <a:xfrm>
            <a:off x="6974481" y="2727307"/>
            <a:ext cx="1565702" cy="1565702"/>
          </a:xfrm>
          <a:prstGeom prst="rect">
            <a:avLst/>
          </a:prstGeom>
          <a:solidFill>
            <a:srgbClr val="1F4B7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Gestionar las acciones para la </a:t>
            </a:r>
            <a:r>
              <a:rPr lang="es-CO" sz="1100" u="sng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operación, evaluación</a:t>
            </a:r>
            <a:r>
              <a:rPr lang="es-CO" sz="1100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y sostenibilidad de la inversión PDET</a:t>
            </a:r>
          </a:p>
        </p:txBody>
      </p:sp>
      <p:sp>
        <p:nvSpPr>
          <p:cNvPr id="7" name="Rectángulo 17">
            <a:extLst>
              <a:ext uri="{FF2B5EF4-FFF2-40B4-BE49-F238E27FC236}">
                <a16:creationId xmlns:a16="http://schemas.microsoft.com/office/drawing/2014/main" id="{56889A41-7758-4919-BE96-3A889EDF57C4}"/>
              </a:ext>
            </a:extLst>
          </p:cNvPr>
          <p:cNvSpPr/>
          <p:nvPr/>
        </p:nvSpPr>
        <p:spPr>
          <a:xfrm>
            <a:off x="1578837" y="2467460"/>
            <a:ext cx="403200" cy="352951"/>
          </a:xfrm>
          <a:prstGeom prst="rect">
            <a:avLst/>
          </a:prstGeom>
          <a:solidFill>
            <a:srgbClr val="3C78D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60" b="1" kern="0" dirty="0">
                <a:solidFill>
                  <a:srgbClr val="2A54A7">
                    <a:lumMod val="50000"/>
                  </a:srgbClr>
                </a:solidFill>
                <a:latin typeface="Arial"/>
                <a:cs typeface="Calibri" panose="020F0502020204030204" pitchFamily="34" charset="0"/>
                <a:sym typeface="Arial"/>
              </a:rPr>
              <a:t>2.1</a:t>
            </a:r>
          </a:p>
        </p:txBody>
      </p:sp>
      <p:sp>
        <p:nvSpPr>
          <p:cNvPr id="8" name="Rectángulo 17">
            <a:extLst>
              <a:ext uri="{FF2B5EF4-FFF2-40B4-BE49-F238E27FC236}">
                <a16:creationId xmlns:a16="http://schemas.microsoft.com/office/drawing/2014/main" id="{BC602D97-61F3-428F-802D-76095B7FFCD8}"/>
              </a:ext>
            </a:extLst>
          </p:cNvPr>
          <p:cNvSpPr/>
          <p:nvPr/>
        </p:nvSpPr>
        <p:spPr>
          <a:xfrm>
            <a:off x="3333216" y="2466640"/>
            <a:ext cx="403200" cy="352951"/>
          </a:xfrm>
          <a:prstGeom prst="rect">
            <a:avLst/>
          </a:prstGeom>
          <a:solidFill>
            <a:srgbClr val="3C78D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60" b="1" kern="0" dirty="0">
                <a:solidFill>
                  <a:srgbClr val="2A54A7">
                    <a:lumMod val="50000"/>
                  </a:srgbClr>
                </a:solidFill>
                <a:latin typeface="Arial"/>
                <a:cs typeface="Calibri" panose="020F0502020204030204" pitchFamily="34" charset="0"/>
                <a:sym typeface="Arial"/>
              </a:rPr>
              <a:t>2.2</a:t>
            </a:r>
          </a:p>
        </p:txBody>
      </p:sp>
      <p:sp>
        <p:nvSpPr>
          <p:cNvPr id="9" name="Rectángulo 17">
            <a:extLst>
              <a:ext uri="{FF2B5EF4-FFF2-40B4-BE49-F238E27FC236}">
                <a16:creationId xmlns:a16="http://schemas.microsoft.com/office/drawing/2014/main" id="{5A82FEC1-09F6-4181-8BA4-478C6CAE06C4}"/>
              </a:ext>
            </a:extLst>
          </p:cNvPr>
          <p:cNvSpPr/>
          <p:nvPr/>
        </p:nvSpPr>
        <p:spPr>
          <a:xfrm>
            <a:off x="5136006" y="2466640"/>
            <a:ext cx="403200" cy="352951"/>
          </a:xfrm>
          <a:prstGeom prst="rect">
            <a:avLst/>
          </a:prstGeom>
          <a:solidFill>
            <a:srgbClr val="3C78D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60" b="1" kern="0" dirty="0">
                <a:solidFill>
                  <a:srgbClr val="2A54A7">
                    <a:lumMod val="50000"/>
                  </a:srgbClr>
                </a:solidFill>
                <a:latin typeface="Arial"/>
                <a:cs typeface="Calibri" panose="020F0502020204030204" pitchFamily="34" charset="0"/>
                <a:sym typeface="Arial"/>
              </a:rPr>
              <a:t>2.3</a:t>
            </a:r>
          </a:p>
        </p:txBody>
      </p:sp>
      <p:sp>
        <p:nvSpPr>
          <p:cNvPr id="10" name="Rectángulo 17">
            <a:extLst>
              <a:ext uri="{FF2B5EF4-FFF2-40B4-BE49-F238E27FC236}">
                <a16:creationId xmlns:a16="http://schemas.microsoft.com/office/drawing/2014/main" id="{B28BB08F-F427-4511-B5ED-B122B7628508}"/>
              </a:ext>
            </a:extLst>
          </p:cNvPr>
          <p:cNvSpPr/>
          <p:nvPr/>
        </p:nvSpPr>
        <p:spPr>
          <a:xfrm>
            <a:off x="6921905" y="2466640"/>
            <a:ext cx="403200" cy="352951"/>
          </a:xfrm>
          <a:prstGeom prst="rect">
            <a:avLst/>
          </a:prstGeom>
          <a:solidFill>
            <a:srgbClr val="3C78D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62790">
              <a:buClr>
                <a:srgbClr val="000000"/>
              </a:buClr>
              <a:defRPr/>
            </a:pPr>
            <a:r>
              <a:rPr lang="es-CO" sz="1160" b="1" kern="0" dirty="0">
                <a:solidFill>
                  <a:srgbClr val="2A54A7">
                    <a:lumMod val="50000"/>
                  </a:srgbClr>
                </a:solidFill>
                <a:latin typeface="Arial"/>
                <a:cs typeface="Calibri" panose="020F0502020204030204" pitchFamily="34" charset="0"/>
                <a:sym typeface="Arial"/>
              </a:rPr>
              <a:t>2.4</a:t>
            </a:r>
          </a:p>
        </p:txBody>
      </p:sp>
      <p:sp>
        <p:nvSpPr>
          <p:cNvPr id="11" name="Google Shape;202;p26"/>
          <p:cNvSpPr txBox="1">
            <a:spLocks/>
          </p:cNvSpPr>
          <p:nvPr/>
        </p:nvSpPr>
        <p:spPr>
          <a:xfrm>
            <a:off x="496496" y="615224"/>
            <a:ext cx="3888432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479" b="1" dirty="0">
                <a:solidFill>
                  <a:srgbClr val="0070C0"/>
                </a:solidFill>
                <a:cs typeface="Arial" panose="020B0604020202020204" pitchFamily="34" charset="0"/>
              </a:rPr>
              <a:t>Procesos</a:t>
            </a:r>
          </a:p>
        </p:txBody>
      </p:sp>
    </p:spTree>
    <p:extLst>
      <p:ext uri="{BB962C8B-B14F-4D97-AF65-F5344CB8AC3E}">
        <p14:creationId xmlns:p14="http://schemas.microsoft.com/office/powerpoint/2010/main" val="1931401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26CD847-E5D1-4847-BB63-320C939C9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09" y="143743"/>
            <a:ext cx="8711781" cy="603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2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1511449" y="2447999"/>
            <a:ext cx="2821898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Contenido</a:t>
            </a:r>
            <a:endParaRPr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" name="Google Shape;159;p24"/>
          <p:cNvSpPr txBox="1">
            <a:spLocks noGrp="1"/>
          </p:cNvSpPr>
          <p:nvPr>
            <p:ph type="body" idx="2"/>
          </p:nvPr>
        </p:nvSpPr>
        <p:spPr>
          <a:xfrm>
            <a:off x="2159521" y="3140506"/>
            <a:ext cx="8496944" cy="290789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t" anchorCtr="0">
            <a:noAutofit/>
          </a:bodyPr>
          <a:lstStyle/>
          <a:p>
            <a:pPr marL="120742" indent="0">
              <a:buClr>
                <a:srgbClr val="FFFFFF"/>
              </a:buClr>
              <a:buSzPts val="1400"/>
            </a:pPr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1) Antecedentes</a:t>
            </a:r>
          </a:p>
          <a:p>
            <a:pPr marL="120742" indent="0">
              <a:buClr>
                <a:srgbClr val="FFFFFF"/>
              </a:buClr>
              <a:buSzPts val="1400"/>
            </a:pPr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2) Cadena de valor y procesos para facilitar la implementación de la inversión </a:t>
            </a:r>
            <a:r>
              <a:rPr lang="es-CO" sz="24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PDET</a:t>
            </a:r>
            <a:endParaRPr lang="es-CO" sz="2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0742" indent="0">
              <a:buClr>
                <a:srgbClr val="FFFFFF"/>
              </a:buClr>
              <a:buSzPts val="1400"/>
            </a:pPr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3) Escenarios de instancias organizacionales</a:t>
            </a:r>
          </a:p>
          <a:p>
            <a:pPr marL="120742" indent="0">
              <a:buClr>
                <a:srgbClr val="FFFFFF"/>
              </a:buClr>
              <a:buSzPts val="1400"/>
            </a:pPr>
            <a:r>
              <a:rPr lang="es-ES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Pasos para el diseño y la conformación de las instancias PDET</a:t>
            </a:r>
          </a:p>
          <a:p>
            <a:pPr marL="120742" indent="0">
              <a:buClr>
                <a:srgbClr val="FFFFFF"/>
              </a:buClr>
              <a:buSzPts val="1400"/>
            </a:pPr>
            <a:r>
              <a:rPr lang="es-CO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5) Anexos: Modelos de actos administrativos</a:t>
            </a:r>
            <a:endParaRPr sz="2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498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683DCEBC-D422-46ED-96F2-587BDFD290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685795"/>
              </p:ext>
            </p:extLst>
          </p:nvPr>
        </p:nvGraphicFramePr>
        <p:xfrm>
          <a:off x="1367672" y="840139"/>
          <a:ext cx="8064418" cy="4799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Google Shape;202;p26">
            <a:extLst>
              <a:ext uri="{FF2B5EF4-FFF2-40B4-BE49-F238E27FC236}">
                <a16:creationId xmlns:a16="http://schemas.microsoft.com/office/drawing/2014/main" id="{5ABF05E7-297C-4845-BD76-F7B7F3D2D5BB}"/>
              </a:ext>
            </a:extLst>
          </p:cNvPr>
          <p:cNvSpPr txBox="1">
            <a:spLocks/>
          </p:cNvSpPr>
          <p:nvPr/>
        </p:nvSpPr>
        <p:spPr>
          <a:xfrm>
            <a:off x="791369" y="840139"/>
            <a:ext cx="741682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479" b="1" dirty="0">
                <a:solidFill>
                  <a:srgbClr val="0070C0"/>
                </a:solidFill>
                <a:cs typeface="Arial" panose="020B0604020202020204" pitchFamily="34" charset="0"/>
              </a:rPr>
              <a:t>R</a:t>
            </a:r>
            <a:r>
              <a:rPr lang="es-CO" sz="3479" b="1" dirty="0" err="1">
                <a:solidFill>
                  <a:srgbClr val="0070C0"/>
                </a:solidFill>
                <a:cs typeface="Arial" panose="020B0604020202020204" pitchFamily="34" charset="0"/>
              </a:rPr>
              <a:t>iesgos</a:t>
            </a:r>
            <a:r>
              <a:rPr lang="es-CO" sz="3479" b="1" dirty="0">
                <a:solidFill>
                  <a:srgbClr val="0070C0"/>
                </a:solidFill>
                <a:cs typeface="Arial" panose="020B0604020202020204" pitchFamily="34" charset="0"/>
              </a:rPr>
              <a:t> generales en los procesos</a:t>
            </a:r>
          </a:p>
        </p:txBody>
      </p:sp>
    </p:spTree>
    <p:extLst>
      <p:ext uri="{BB962C8B-B14F-4D97-AF65-F5344CB8AC3E}">
        <p14:creationId xmlns:p14="http://schemas.microsoft.com/office/powerpoint/2010/main" val="25735938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25">
            <a:extLst>
              <a:ext uri="{FF2B5EF4-FFF2-40B4-BE49-F238E27FC236}">
                <a16:creationId xmlns:a16="http://schemas.microsoft.com/office/drawing/2014/main" id="{4EC0A024-CC26-406C-8AAE-654AD1321BF3}"/>
              </a:ext>
            </a:extLst>
          </p:cNvPr>
          <p:cNvSpPr/>
          <p:nvPr/>
        </p:nvSpPr>
        <p:spPr>
          <a:xfrm>
            <a:off x="6980793" y="494092"/>
            <a:ext cx="3024336" cy="2634868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algn="ctr"/>
            <a:endParaRPr lang="es-ES" sz="11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701E0BB-EBE5-49DC-801D-419AF35A3B9B}"/>
              </a:ext>
            </a:extLst>
          </p:cNvPr>
          <p:cNvSpPr txBox="1"/>
          <p:nvPr/>
        </p:nvSpPr>
        <p:spPr>
          <a:xfrm>
            <a:off x="6971961" y="2591357"/>
            <a:ext cx="3042000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En la fase de viabilidad y programación</a:t>
            </a:r>
            <a:endParaRPr lang="es-CO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ounded Rectangle 125">
            <a:extLst>
              <a:ext uri="{FF2B5EF4-FFF2-40B4-BE49-F238E27FC236}">
                <a16:creationId xmlns:a16="http://schemas.microsoft.com/office/drawing/2014/main" id="{C1A7EEE4-7F40-47C3-9D21-1FF2D584C2AF}"/>
              </a:ext>
            </a:extLst>
          </p:cNvPr>
          <p:cNvSpPr/>
          <p:nvPr/>
        </p:nvSpPr>
        <p:spPr>
          <a:xfrm>
            <a:off x="3752091" y="494092"/>
            <a:ext cx="3024336" cy="2634868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algn="ctr"/>
            <a:endParaRPr lang="es-ES" sz="11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7A2FBE8-6CD7-46AF-A2F8-4EBE66AA6A2F}"/>
              </a:ext>
            </a:extLst>
          </p:cNvPr>
          <p:cNvSpPr txBox="1"/>
          <p:nvPr/>
        </p:nvSpPr>
        <p:spPr>
          <a:xfrm>
            <a:off x="3743259" y="2591356"/>
            <a:ext cx="3042000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En la fase de formulación y  estructuración</a:t>
            </a:r>
            <a:endParaRPr lang="es-CO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ounded Rectangle 125">
            <a:extLst>
              <a:ext uri="{FF2B5EF4-FFF2-40B4-BE49-F238E27FC236}">
                <a16:creationId xmlns:a16="http://schemas.microsoft.com/office/drawing/2014/main" id="{7FF9D799-F31B-49E5-8DE5-A42F42DAE343}"/>
              </a:ext>
            </a:extLst>
          </p:cNvPr>
          <p:cNvSpPr/>
          <p:nvPr/>
        </p:nvSpPr>
        <p:spPr>
          <a:xfrm>
            <a:off x="6920442" y="3371997"/>
            <a:ext cx="3024336" cy="2634868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algn="ctr"/>
            <a:endParaRPr lang="es-ES" sz="11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D97DDF8-728C-4C84-B222-54A78E0004F2}"/>
              </a:ext>
            </a:extLst>
          </p:cNvPr>
          <p:cNvSpPr txBox="1"/>
          <p:nvPr/>
        </p:nvSpPr>
        <p:spPr>
          <a:xfrm>
            <a:off x="6911610" y="5462751"/>
            <a:ext cx="3042000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En la fase de operación y evaluación</a:t>
            </a:r>
            <a:endParaRPr lang="es-CO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ounded Rectangle 125">
            <a:extLst>
              <a:ext uri="{FF2B5EF4-FFF2-40B4-BE49-F238E27FC236}">
                <a16:creationId xmlns:a16="http://schemas.microsoft.com/office/drawing/2014/main" id="{98516C76-3AB9-4051-9791-3FB7C6A53A2E}"/>
              </a:ext>
            </a:extLst>
          </p:cNvPr>
          <p:cNvSpPr/>
          <p:nvPr/>
        </p:nvSpPr>
        <p:spPr>
          <a:xfrm>
            <a:off x="3691740" y="3371997"/>
            <a:ext cx="3024336" cy="2634868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Arial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ES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charset="0"/>
            </a:endParaRPr>
          </a:p>
          <a:p>
            <a:pPr algn="ctr"/>
            <a:endParaRPr lang="es-ES" sz="11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F491D3C-B8C2-4225-925F-C4EC0C3F5327}"/>
              </a:ext>
            </a:extLst>
          </p:cNvPr>
          <p:cNvSpPr txBox="1"/>
          <p:nvPr/>
        </p:nvSpPr>
        <p:spPr>
          <a:xfrm>
            <a:off x="3682908" y="5462751"/>
            <a:ext cx="3042000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En la fase de ejecución y seguimiento</a:t>
            </a:r>
            <a:endParaRPr lang="es-CO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B06B7D9-4E6A-4F58-917F-52428AE71011}"/>
              </a:ext>
            </a:extLst>
          </p:cNvPr>
          <p:cNvSpPr/>
          <p:nvPr/>
        </p:nvSpPr>
        <p:spPr>
          <a:xfrm>
            <a:off x="7057697" y="3504523"/>
            <a:ext cx="28887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3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Prevenir la insostenibilidad y la mala formulación de nuevos proyectos</a:t>
            </a: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:</a:t>
            </a:r>
          </a:p>
          <a:p>
            <a:endParaRPr lang="es-CO" sz="13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Proyectos con bajos resultados.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Proyectos con insostenibilidad financiera, técnica, jurídica y administrativa. 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Sin retroalimentación para nuevos proyectos.</a:t>
            </a:r>
          </a:p>
          <a:p>
            <a:pPr marL="285750" indent="-285750">
              <a:buFontTx/>
              <a:buChar char="-"/>
            </a:pPr>
            <a:endParaRPr lang="es-CO" sz="11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Oval 37">
            <a:extLst>
              <a:ext uri="{FF2B5EF4-FFF2-40B4-BE49-F238E27FC236}">
                <a16:creationId xmlns:a16="http://schemas.microsoft.com/office/drawing/2014/main" id="{5F5A9DBE-7677-4B18-93BA-F5ECF0332438}"/>
              </a:ext>
            </a:extLst>
          </p:cNvPr>
          <p:cNvSpPr/>
          <p:nvPr/>
        </p:nvSpPr>
        <p:spPr>
          <a:xfrm>
            <a:off x="6241686" y="2664657"/>
            <a:ext cx="451429" cy="440759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1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D809747-D804-4ABA-9EC8-CD888D2FAA5C}"/>
              </a:ext>
            </a:extLst>
          </p:cNvPr>
          <p:cNvSpPr txBox="1"/>
          <p:nvPr/>
        </p:nvSpPr>
        <p:spPr>
          <a:xfrm>
            <a:off x="828167" y="2150565"/>
            <a:ext cx="2237170" cy="5140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Ciclo del proyecto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16421AF-DE22-4F2A-B43B-04C91E75B0F6}"/>
              </a:ext>
            </a:extLst>
          </p:cNvPr>
          <p:cNvSpPr txBox="1"/>
          <p:nvPr/>
        </p:nvSpPr>
        <p:spPr>
          <a:xfrm>
            <a:off x="714314" y="494092"/>
            <a:ext cx="2449188" cy="11337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254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Riesgos de gestión y controles en el ciclo del proyecto de inversión</a:t>
            </a:r>
          </a:p>
        </p:txBody>
      </p:sp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3185C9EB-C8AE-40C0-A8E6-D757DDD22D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8722814"/>
              </p:ext>
            </p:extLst>
          </p:nvPr>
        </p:nvGraphicFramePr>
        <p:xfrm>
          <a:off x="-657299" y="2673215"/>
          <a:ext cx="5192415" cy="3147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Oval 37">
            <a:extLst>
              <a:ext uri="{FF2B5EF4-FFF2-40B4-BE49-F238E27FC236}">
                <a16:creationId xmlns:a16="http://schemas.microsoft.com/office/drawing/2014/main" id="{9B3078F9-FC7D-481D-ADBC-7443D3700732}"/>
              </a:ext>
            </a:extLst>
          </p:cNvPr>
          <p:cNvSpPr/>
          <p:nvPr/>
        </p:nvSpPr>
        <p:spPr>
          <a:xfrm>
            <a:off x="9348194" y="2673215"/>
            <a:ext cx="451429" cy="440759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2</a:t>
            </a:r>
          </a:p>
        </p:txBody>
      </p:sp>
      <p:sp>
        <p:nvSpPr>
          <p:cNvPr id="21" name="Oval 37">
            <a:extLst>
              <a:ext uri="{FF2B5EF4-FFF2-40B4-BE49-F238E27FC236}">
                <a16:creationId xmlns:a16="http://schemas.microsoft.com/office/drawing/2014/main" id="{578EC91F-9EF3-4BB8-B36A-6A34F740FAE5}"/>
              </a:ext>
            </a:extLst>
          </p:cNvPr>
          <p:cNvSpPr/>
          <p:nvPr/>
        </p:nvSpPr>
        <p:spPr>
          <a:xfrm>
            <a:off x="6156920" y="5555464"/>
            <a:ext cx="451429" cy="440759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3</a:t>
            </a:r>
          </a:p>
        </p:txBody>
      </p:sp>
      <p:sp>
        <p:nvSpPr>
          <p:cNvPr id="22" name="Oval 37">
            <a:extLst>
              <a:ext uri="{FF2B5EF4-FFF2-40B4-BE49-F238E27FC236}">
                <a16:creationId xmlns:a16="http://schemas.microsoft.com/office/drawing/2014/main" id="{46786181-CE9D-461C-A99C-4C6D98D99DFE}"/>
              </a:ext>
            </a:extLst>
          </p:cNvPr>
          <p:cNvSpPr/>
          <p:nvPr/>
        </p:nvSpPr>
        <p:spPr>
          <a:xfrm>
            <a:off x="9348194" y="5534758"/>
            <a:ext cx="451429" cy="440759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 cap="flat" cmpd="sng" algn="ctr">
            <a:solidFill>
              <a:srgbClr val="4F81BD">
                <a:lumMod val="20000"/>
                <a:lumOff val="8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594" tIns="48297" rIns="96594" bIns="482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659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1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4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88B3668-35E5-4443-BDAF-5397B8D8872B}"/>
              </a:ext>
            </a:extLst>
          </p:cNvPr>
          <p:cNvSpPr/>
          <p:nvPr/>
        </p:nvSpPr>
        <p:spPr>
          <a:xfrm>
            <a:off x="3880060" y="583492"/>
            <a:ext cx="284484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3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</a:rPr>
              <a:t>Prevenir la mala formulación que conlleve a proyectos:</a:t>
            </a:r>
          </a:p>
          <a:p>
            <a:endParaRPr lang="es-CO" sz="13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No pertinentes.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Sin articulación con la política sectorial y planes de desarrollo.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Sin un marco lógico adecuado.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No funcionales.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No sostenibles.</a:t>
            </a:r>
            <a:endParaRPr lang="es-CO" sz="13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42566270-F930-497F-8407-8AB63E28D7AC}"/>
              </a:ext>
            </a:extLst>
          </p:cNvPr>
          <p:cNvSpPr/>
          <p:nvPr/>
        </p:nvSpPr>
        <p:spPr>
          <a:xfrm>
            <a:off x="7199277" y="583492"/>
            <a:ext cx="284484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3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Prevenir la mala selección de proyectos</a:t>
            </a: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:</a:t>
            </a:r>
          </a:p>
          <a:p>
            <a:endParaRPr lang="es-CO" sz="13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Inadecuadamente formulados.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No acordes con criterios de priorización: consistencia con las políticas, caracterización territorial, integración regional, esquemas asociativos, y los demás definidos.</a:t>
            </a:r>
            <a:endParaRPr lang="es-CO" sz="13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92C1616A-5928-4EE3-A903-F10BA3DDC858}"/>
              </a:ext>
            </a:extLst>
          </p:cNvPr>
          <p:cNvSpPr/>
          <p:nvPr/>
        </p:nvSpPr>
        <p:spPr>
          <a:xfrm>
            <a:off x="3866835" y="3501641"/>
            <a:ext cx="267414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50"/>
              </a:buClr>
            </a:pPr>
            <a:r>
              <a:rPr lang="es-CO" sz="13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Prevenir la mala implementación de los proyectos que conlleve a</a:t>
            </a: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: </a:t>
            </a:r>
          </a:p>
          <a:p>
            <a:pPr>
              <a:buClr>
                <a:srgbClr val="00B050"/>
              </a:buClr>
            </a:pPr>
            <a:endParaRPr lang="es-CO" sz="1300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ea typeface="Verdana" panose="020B0604030504040204" pitchFamily="34" charset="0"/>
              <a:cs typeface="Arial" charset="0"/>
            </a:endParaRP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Sobrecostos.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Demoras.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Productos de mala calidad.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Riesgos jurídicos.</a:t>
            </a:r>
          </a:p>
          <a:p>
            <a:pPr marL="285750" indent="-285750">
              <a:buFontTx/>
              <a:buChar char="-"/>
            </a:pPr>
            <a:r>
              <a:rPr lang="es-CO" sz="1300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charset="0"/>
              </a:rPr>
              <a:t>“Elefantes blancos”</a:t>
            </a:r>
          </a:p>
        </p:txBody>
      </p:sp>
    </p:spTree>
    <p:extLst>
      <p:ext uri="{BB962C8B-B14F-4D97-AF65-F5344CB8AC3E}">
        <p14:creationId xmlns:p14="http://schemas.microsoft.com/office/powerpoint/2010/main" val="10938904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2735585" y="4104183"/>
            <a:ext cx="7090440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Escenarios de instancias organizacionales</a:t>
            </a:r>
            <a:endParaRPr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6456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F87256B3-BBF1-49EA-BB53-50EAE0626691}"/>
              </a:ext>
            </a:extLst>
          </p:cNvPr>
          <p:cNvSpPr txBox="1"/>
          <p:nvPr/>
        </p:nvSpPr>
        <p:spPr>
          <a:xfrm>
            <a:off x="2713207" y="4331240"/>
            <a:ext cx="1076206" cy="553998"/>
          </a:xfrm>
          <a:prstGeom prst="rect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000" b="1" dirty="0">
                <a:solidFill>
                  <a:schemeClr val="accent2"/>
                </a:solidFill>
              </a:rPr>
              <a:t>Opción 2: Grupo interno de trabajo (2)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5B6C42E-6B4B-423D-AC11-DB0AB9FC1A35}"/>
              </a:ext>
            </a:extLst>
          </p:cNvPr>
          <p:cNvSpPr txBox="1"/>
          <p:nvPr/>
        </p:nvSpPr>
        <p:spPr>
          <a:xfrm>
            <a:off x="580075" y="4294850"/>
            <a:ext cx="1079466" cy="553998"/>
          </a:xfrm>
          <a:prstGeom prst="rect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000" b="1" dirty="0">
                <a:solidFill>
                  <a:schemeClr val="accent2"/>
                </a:solidFill>
              </a:rPr>
              <a:t>Opción 1: Oficina en área misional  (1)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45FEAEE-C508-4317-B1B0-C2B141AFD747}"/>
              </a:ext>
            </a:extLst>
          </p:cNvPr>
          <p:cNvSpPr txBox="1"/>
          <p:nvPr/>
        </p:nvSpPr>
        <p:spPr>
          <a:xfrm>
            <a:off x="176108" y="2375991"/>
            <a:ext cx="986671" cy="553998"/>
          </a:xfrm>
          <a:prstGeom prst="rect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000" b="1" dirty="0">
                <a:solidFill>
                  <a:schemeClr val="accent2"/>
                </a:solidFill>
              </a:rPr>
              <a:t>Opción 3: Servidor público 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DDCBB9F-653C-4330-88EE-BAA44119D6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4393678"/>
              </p:ext>
            </p:extLst>
          </p:nvPr>
        </p:nvGraphicFramePr>
        <p:xfrm>
          <a:off x="6290377" y="1189547"/>
          <a:ext cx="4103977" cy="3669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BBE81927-DD02-4075-8412-80DBB697EE3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49" t="24443" r="23861" b="31474"/>
          <a:stretch/>
        </p:blipFill>
        <p:spPr>
          <a:xfrm>
            <a:off x="548574" y="3024063"/>
            <a:ext cx="314803" cy="2904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D12F603-46A3-4E4B-B052-72CC2C7B565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49" t="24443" r="23861" b="31474"/>
          <a:stretch/>
        </p:blipFill>
        <p:spPr>
          <a:xfrm>
            <a:off x="5739890" y="2590812"/>
            <a:ext cx="314803" cy="290437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4141B987-957E-40B8-983D-713724B4F01D}"/>
              </a:ext>
            </a:extLst>
          </p:cNvPr>
          <p:cNvCxnSpPr>
            <a:cxnSpLocks/>
          </p:cNvCxnSpPr>
          <p:nvPr/>
        </p:nvCxnSpPr>
        <p:spPr>
          <a:xfrm flipH="1">
            <a:off x="827409" y="3168079"/>
            <a:ext cx="324000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83878EF7-F0C5-4601-AB48-286D5C017527}"/>
              </a:ext>
            </a:extLst>
          </p:cNvPr>
          <p:cNvSpPr txBox="1"/>
          <p:nvPr/>
        </p:nvSpPr>
        <p:spPr>
          <a:xfrm>
            <a:off x="327734" y="5540939"/>
            <a:ext cx="6656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>
                <a:solidFill>
                  <a:schemeClr val="accent2"/>
                </a:solidFill>
              </a:rPr>
              <a:t>(1)</a:t>
            </a:r>
            <a:r>
              <a:rPr lang="es-ES" sz="1100" dirty="0">
                <a:solidFill>
                  <a:schemeClr val="accent1">
                    <a:lumMod val="50000"/>
                  </a:schemeClr>
                </a:solidFill>
              </a:rPr>
              <a:t> Es recomendable que la oficina o el grupo de Gerencia de Proyectos se ubique dentro del área o dependencia de Planeación, y no directamente en el Despacho del Alcalde o Gobernador.</a:t>
            </a:r>
          </a:p>
          <a:p>
            <a:r>
              <a:rPr lang="es-ES" sz="1100" dirty="0">
                <a:solidFill>
                  <a:schemeClr val="accent2"/>
                </a:solidFill>
              </a:rPr>
              <a:t>(2) </a:t>
            </a:r>
            <a:r>
              <a:rPr lang="es-ES" sz="1100" dirty="0">
                <a:solidFill>
                  <a:schemeClr val="accent1">
                    <a:lumMod val="50000"/>
                  </a:schemeClr>
                </a:solidFill>
              </a:rPr>
              <a:t>El grupo interno de trabajo, requiere un servidor público que lo lidere, de manera que la Opción 2 de grupo y la 3 de servidor público, son compatibles.</a:t>
            </a:r>
            <a:endParaRPr lang="es-CO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A5ADBC2A-7840-4B57-9AE6-60C1770C653E}"/>
              </a:ext>
            </a:extLst>
          </p:cNvPr>
          <p:cNvCxnSpPr>
            <a:cxnSpLocks/>
          </p:cNvCxnSpPr>
          <p:nvPr/>
        </p:nvCxnSpPr>
        <p:spPr>
          <a:xfrm>
            <a:off x="5615905" y="1727919"/>
            <a:ext cx="0" cy="288032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55EAF3A8-5A7B-4404-A5A6-84E9630418C3}"/>
              </a:ext>
            </a:extLst>
          </p:cNvPr>
          <p:cNvCxnSpPr>
            <a:cxnSpLocks/>
          </p:cNvCxnSpPr>
          <p:nvPr/>
        </p:nvCxnSpPr>
        <p:spPr>
          <a:xfrm flipH="1">
            <a:off x="6012862" y="2736031"/>
            <a:ext cx="324000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97BFB9B-9307-41CE-9BC9-9D03D77D3C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2418576"/>
              </p:ext>
            </p:extLst>
          </p:nvPr>
        </p:nvGraphicFramePr>
        <p:xfrm>
          <a:off x="1199321" y="964579"/>
          <a:ext cx="4103977" cy="3669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5" name="Estrella: 5 puntas 24">
            <a:extLst>
              <a:ext uri="{FF2B5EF4-FFF2-40B4-BE49-F238E27FC236}">
                <a16:creationId xmlns:a16="http://schemas.microsoft.com/office/drawing/2014/main" id="{079D23B1-F373-419B-8E3D-898D8FA634F4}"/>
              </a:ext>
            </a:extLst>
          </p:cNvPr>
          <p:cNvSpPr/>
          <p:nvPr/>
        </p:nvSpPr>
        <p:spPr>
          <a:xfrm>
            <a:off x="2231529" y="3618014"/>
            <a:ext cx="248266" cy="216024"/>
          </a:xfrm>
          <a:prstGeom prst="star5">
            <a:avLst/>
          </a:prstGeom>
          <a:solidFill>
            <a:srgbClr val="F3C95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395" kern="0" dirty="0">
              <a:solidFill>
                <a:srgbClr val="FFFFFF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26" name="Estrella: 5 puntas 25">
            <a:extLst>
              <a:ext uri="{FF2B5EF4-FFF2-40B4-BE49-F238E27FC236}">
                <a16:creationId xmlns:a16="http://schemas.microsoft.com/office/drawing/2014/main" id="{AC66073A-B941-4F54-B475-49F4A35A9995}"/>
              </a:ext>
            </a:extLst>
          </p:cNvPr>
          <p:cNvSpPr/>
          <p:nvPr/>
        </p:nvSpPr>
        <p:spPr>
          <a:xfrm>
            <a:off x="7332057" y="3024063"/>
            <a:ext cx="248266" cy="216024"/>
          </a:xfrm>
          <a:prstGeom prst="star5">
            <a:avLst/>
          </a:prstGeom>
          <a:solidFill>
            <a:srgbClr val="F3C95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395" kern="0" dirty="0">
              <a:solidFill>
                <a:srgbClr val="FFFFFF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29" name="Google Shape;202;p26">
            <a:extLst>
              <a:ext uri="{FF2B5EF4-FFF2-40B4-BE49-F238E27FC236}">
                <a16:creationId xmlns:a16="http://schemas.microsoft.com/office/drawing/2014/main" id="{AB3C1793-8292-483F-90E2-4694297B77A2}"/>
              </a:ext>
            </a:extLst>
          </p:cNvPr>
          <p:cNvSpPr txBox="1">
            <a:spLocks/>
          </p:cNvSpPr>
          <p:nvPr/>
        </p:nvSpPr>
        <p:spPr>
          <a:xfrm>
            <a:off x="480834" y="359767"/>
            <a:ext cx="635012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479" b="1" dirty="0">
                <a:solidFill>
                  <a:srgbClr val="0070C0"/>
                </a:solidFill>
                <a:cs typeface="Arial" panose="020B0604020202020204" pitchFamily="34" charset="0"/>
              </a:rPr>
              <a:t>Escenarios organizacionales</a:t>
            </a:r>
            <a:endParaRPr lang="es-CO" sz="3479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0" name="Google Shape;202;p26">
            <a:extLst>
              <a:ext uri="{FF2B5EF4-FFF2-40B4-BE49-F238E27FC236}">
                <a16:creationId xmlns:a16="http://schemas.microsoft.com/office/drawing/2014/main" id="{9904547F-BE0A-49B0-9E17-4C20BF5FF080}"/>
              </a:ext>
            </a:extLst>
          </p:cNvPr>
          <p:cNvSpPr txBox="1">
            <a:spLocks/>
          </p:cNvSpPr>
          <p:nvPr/>
        </p:nvSpPr>
        <p:spPr>
          <a:xfrm>
            <a:off x="7494890" y="5247332"/>
            <a:ext cx="2821825" cy="882558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1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Resumen</a:t>
            </a:r>
            <a:r>
              <a:rPr lang="es-ES" sz="1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:</a:t>
            </a:r>
          </a:p>
          <a:p>
            <a:pPr algn="l"/>
            <a:r>
              <a:rPr lang="es-ES" sz="1200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Opción 1</a:t>
            </a:r>
            <a:r>
              <a:rPr lang="es-ES" sz="1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: Oficina</a:t>
            </a:r>
          </a:p>
          <a:p>
            <a:pPr algn="l"/>
            <a:r>
              <a:rPr lang="es-ES" sz="1200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Opción 2</a:t>
            </a:r>
            <a:r>
              <a:rPr lang="es-ES" sz="1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: Grupo interno de trabajo</a:t>
            </a:r>
          </a:p>
          <a:p>
            <a:pPr algn="l"/>
            <a:r>
              <a:rPr lang="es-ES" sz="1200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Opción 3</a:t>
            </a:r>
            <a:r>
              <a:rPr lang="es-ES" sz="12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: Servidor público</a:t>
            </a:r>
            <a:endParaRPr lang="es-CO" sz="12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554CBFE-023B-4442-9236-40CB248B654C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205" t="46671" r="87108" b="48190"/>
          <a:stretch/>
        </p:blipFill>
        <p:spPr>
          <a:xfrm>
            <a:off x="6830958" y="467763"/>
            <a:ext cx="483291" cy="42647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95E75210-314A-4D5D-BACA-977128BB9A88}"/>
              </a:ext>
            </a:extLst>
          </p:cNvPr>
          <p:cNvSpPr txBox="1"/>
          <p:nvPr/>
        </p:nvSpPr>
        <p:spPr>
          <a:xfrm>
            <a:off x="7332057" y="504754"/>
            <a:ext cx="289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solidFill>
                  <a:srgbClr val="002060"/>
                </a:solidFill>
              </a:rPr>
              <a:t>Cada caso deberá evaluarse de manera individual, y estará sujeto a las condiciones institucionales de la entidad territorial.</a:t>
            </a:r>
            <a:endParaRPr lang="es-CO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51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737BABB-C03A-415C-92F2-6AB288CCF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001340"/>
              </p:ext>
            </p:extLst>
          </p:nvPr>
        </p:nvGraphicFramePr>
        <p:xfrm>
          <a:off x="359321" y="71735"/>
          <a:ext cx="1022513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E6524B9F-59CE-4888-921C-5DC1CD4383F1}"/>
              </a:ext>
            </a:extLst>
          </p:cNvPr>
          <p:cNvCxnSpPr>
            <a:cxnSpLocks/>
          </p:cNvCxnSpPr>
          <p:nvPr/>
        </p:nvCxnSpPr>
        <p:spPr>
          <a:xfrm>
            <a:off x="2412457" y="2592015"/>
            <a:ext cx="817200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714D2E8C-FF23-4BD6-BAE4-29C3E0D292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05" t="46671" r="87108" b="48190"/>
          <a:stretch/>
        </p:blipFill>
        <p:spPr>
          <a:xfrm>
            <a:off x="323613" y="5539254"/>
            <a:ext cx="483291" cy="42647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BDF0F9A-372C-4725-9984-9F15D1F265EB}"/>
              </a:ext>
            </a:extLst>
          </p:cNvPr>
          <p:cNvSpPr txBox="1"/>
          <p:nvPr/>
        </p:nvSpPr>
        <p:spPr>
          <a:xfrm>
            <a:off x="824712" y="5576245"/>
            <a:ext cx="289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solidFill>
                  <a:srgbClr val="002060"/>
                </a:solidFill>
              </a:rPr>
              <a:t>Cada caso deberá evaluarse de manera individual, y estará sujeto a las condiciones institucionales de la entidad territorial.</a:t>
            </a:r>
            <a:endParaRPr lang="es-CO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8334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737BABB-C03A-415C-92F2-6AB288CCF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4718671"/>
              </p:ext>
            </p:extLst>
          </p:nvPr>
        </p:nvGraphicFramePr>
        <p:xfrm>
          <a:off x="1439441" y="719808"/>
          <a:ext cx="7848393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199666AA-5729-4B15-BFC5-FE60FCD4594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05" t="46671" r="87108" b="48190"/>
          <a:stretch/>
        </p:blipFill>
        <p:spPr>
          <a:xfrm>
            <a:off x="1419250" y="5077045"/>
            <a:ext cx="483291" cy="426478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7CB625F-F790-419C-8F5F-545C26C02519}"/>
              </a:ext>
            </a:extLst>
          </p:cNvPr>
          <p:cNvSpPr txBox="1"/>
          <p:nvPr/>
        </p:nvSpPr>
        <p:spPr>
          <a:xfrm>
            <a:off x="1920349" y="5114036"/>
            <a:ext cx="289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solidFill>
                  <a:srgbClr val="002060"/>
                </a:solidFill>
              </a:rPr>
              <a:t>Cada caso deberá evaluarse de manera individual, y estará sujeto a las condiciones institucionales de la entidad territorial.</a:t>
            </a:r>
            <a:endParaRPr lang="es-CO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616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737BABB-C03A-415C-92F2-6AB288CCF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113723"/>
              </p:ext>
            </p:extLst>
          </p:nvPr>
        </p:nvGraphicFramePr>
        <p:xfrm>
          <a:off x="1511451" y="359767"/>
          <a:ext cx="7920879" cy="5064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C2EE751-E2A7-4D5B-A15C-B1106FD8DCB0}"/>
              </a:ext>
            </a:extLst>
          </p:cNvPr>
          <p:cNvCxnSpPr>
            <a:cxnSpLocks/>
          </p:cNvCxnSpPr>
          <p:nvPr/>
        </p:nvCxnSpPr>
        <p:spPr>
          <a:xfrm>
            <a:off x="3095627" y="3456111"/>
            <a:ext cx="6336703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67C3F34C-64DD-40CA-B692-B6175348A5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05" t="46671" r="87108" b="48190"/>
          <a:stretch/>
        </p:blipFill>
        <p:spPr>
          <a:xfrm>
            <a:off x="1442398" y="5507352"/>
            <a:ext cx="483291" cy="42647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495EFE9-41FA-4A9C-8E0F-9DA46A852AED}"/>
              </a:ext>
            </a:extLst>
          </p:cNvPr>
          <p:cNvSpPr txBox="1"/>
          <p:nvPr/>
        </p:nvSpPr>
        <p:spPr>
          <a:xfrm>
            <a:off x="1943497" y="5544343"/>
            <a:ext cx="289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solidFill>
                  <a:srgbClr val="002060"/>
                </a:solidFill>
              </a:rPr>
              <a:t>Cada caso deberá evaluarse de manera individual, y estará sujeto a las condiciones institucionales de la entidad territorial.</a:t>
            </a:r>
            <a:endParaRPr lang="es-CO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006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4031729" y="1845452"/>
            <a:ext cx="5760640" cy="3039294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b="1" i="1" dirty="0">
                <a:solidFill>
                  <a:srgbClr val="002060"/>
                </a:solidFill>
                <a:cs typeface="Verdana"/>
              </a:rPr>
              <a:t>Perfil</a:t>
            </a:r>
            <a:r>
              <a:rPr lang="es-ES" sz="1400" i="1" dirty="0">
                <a:solidFill>
                  <a:srgbClr val="002060"/>
                </a:solidFill>
                <a:cs typeface="Verdana"/>
              </a:rPr>
              <a:t>: Profesional con experiencia mínima de 3 años en gestión de proyectos de inversión pública.</a:t>
            </a: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es-ES" sz="1400" i="1" dirty="0">
              <a:solidFill>
                <a:srgbClr val="002060"/>
              </a:solidFill>
              <a:cs typeface="Verdana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b="1" i="1" dirty="0">
                <a:solidFill>
                  <a:srgbClr val="002060"/>
                </a:solidFill>
                <a:cs typeface="Verdana"/>
              </a:rPr>
              <a:t>Posibles Núcleos básicos del Conocimiento (en caso de incluirse)</a:t>
            </a:r>
            <a:r>
              <a:rPr lang="es-ES" sz="1400" i="1" dirty="0">
                <a:solidFill>
                  <a:srgbClr val="002060"/>
                </a:solidFill>
                <a:cs typeface="Verdana"/>
              </a:rPr>
              <a:t>:</a:t>
            </a: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i="1" dirty="0">
                <a:solidFill>
                  <a:srgbClr val="002060"/>
                </a:solidFill>
              </a:rPr>
              <a:t>Ingeniería Industrial y Afines; Ingeniería Administrativa y Afines; Ingeniería Civil y Afines; Economía; Administración, Estadística y Afines; Sociología, Trabajo Social y afines, Derecho y afines, o Ciencias Políticas, Relaciones Internacionales.</a:t>
            </a: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es-ES" sz="1400" i="1" dirty="0">
              <a:solidFill>
                <a:srgbClr val="002060"/>
              </a:solidFill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b="1" i="1" dirty="0">
                <a:solidFill>
                  <a:srgbClr val="002060"/>
                </a:solidFill>
              </a:rPr>
              <a:t>Equivalencias</a:t>
            </a:r>
            <a:r>
              <a:rPr lang="es-ES" sz="1400" i="1" dirty="0">
                <a:solidFill>
                  <a:srgbClr val="002060"/>
                </a:solidFill>
              </a:rPr>
              <a:t>: Especialización por dos años de experiencia, o viceversa (Decreto Ley 785 de 2005).</a:t>
            </a:r>
            <a:endParaRPr sz="2000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439440" y="647799"/>
            <a:ext cx="7920881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b="1" spc="-5" dirty="0">
                <a:solidFill>
                  <a:srgbClr val="0070C0"/>
                </a:solidFill>
                <a:latin typeface="Verdana"/>
                <a:cs typeface="Verdana"/>
              </a:rPr>
              <a:t>¿</a:t>
            </a:r>
            <a:r>
              <a:rPr lang="es-ES" sz="2400" b="1" spc="-5" dirty="0">
                <a:solidFill>
                  <a:srgbClr val="0070C0"/>
                </a:solidFill>
                <a:latin typeface="Verdana"/>
                <a:cs typeface="Verdana"/>
              </a:rPr>
              <a:t>Cuál es el perfil recomendado del profesional gestor de la inversión PDET?</a:t>
            </a:r>
            <a:r>
              <a:rPr lang="es-CO" sz="2400" b="1" spc="-5" dirty="0">
                <a:solidFill>
                  <a:srgbClr val="0070C0"/>
                </a:solidFill>
                <a:latin typeface="Verdana"/>
                <a:cs typeface="Verdana"/>
              </a:rPr>
              <a:t> </a:t>
            </a:r>
            <a:endParaRPr sz="24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30883BD-03AD-42C6-BCF9-25DEA2C96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19" t="6663" r="17921" b="14442"/>
          <a:stretch/>
        </p:blipFill>
        <p:spPr>
          <a:xfrm>
            <a:off x="1439440" y="1845452"/>
            <a:ext cx="1314400" cy="172819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B2B1115-EF96-4BD0-B5F5-C96AB83077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5" t="46671" r="87108" b="48190"/>
          <a:stretch/>
        </p:blipFill>
        <p:spPr>
          <a:xfrm>
            <a:off x="1298382" y="5349333"/>
            <a:ext cx="483291" cy="42647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C0F89B1-237E-4AC7-964E-556C27995FB9}"/>
              </a:ext>
            </a:extLst>
          </p:cNvPr>
          <p:cNvSpPr txBox="1"/>
          <p:nvPr/>
        </p:nvSpPr>
        <p:spPr>
          <a:xfrm>
            <a:off x="1799481" y="5386324"/>
            <a:ext cx="2899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solidFill>
                  <a:srgbClr val="002060"/>
                </a:solidFill>
              </a:rPr>
              <a:t>Cada caso deberá evaluarse de manera individual, y estará sujeto a las condiciones institucionales de la entidad territorial.</a:t>
            </a:r>
            <a:endParaRPr lang="es-CO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5981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2735585" y="4104183"/>
            <a:ext cx="7090440" cy="108012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Pasos para el diseño y conformación de las instancias </a:t>
            </a:r>
            <a:r>
              <a:rPr lang="es-CO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PDET</a:t>
            </a:r>
            <a:endParaRPr sz="3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8785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CuadroTexto"/>
          <p:cNvSpPr txBox="1"/>
          <p:nvPr/>
        </p:nvSpPr>
        <p:spPr>
          <a:xfrm>
            <a:off x="3975184" y="4325289"/>
            <a:ext cx="2127353" cy="1892826"/>
          </a:xfrm>
          <a:prstGeom prst="rect">
            <a:avLst/>
          </a:prstGeom>
          <a:solidFill>
            <a:srgbClr val="EDF6F9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es-ES" sz="900" b="1" dirty="0">
              <a:latin typeface="Verdana"/>
              <a:cs typeface="Verdana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es-ES" sz="900" b="1" dirty="0">
                <a:latin typeface="Verdana"/>
                <a:cs typeface="Verdana"/>
              </a:rPr>
              <a:t>2) Información Institucional</a:t>
            </a:r>
            <a:r>
              <a:rPr lang="es-ES" sz="900" dirty="0">
                <a:latin typeface="Verdana"/>
                <a:cs typeface="Verdana"/>
              </a:rPr>
              <a:t>: 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es-ES" sz="900" dirty="0">
              <a:latin typeface="Verdana"/>
              <a:cs typeface="Verdana"/>
            </a:endParaRPr>
          </a:p>
          <a:p>
            <a:pPr marL="171450" indent="-171450" algn="just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Estructura organizacional</a:t>
            </a:r>
          </a:p>
          <a:p>
            <a:pPr marL="171450" indent="-171450" algn="just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Planta de personal</a:t>
            </a:r>
          </a:p>
          <a:p>
            <a:pPr marL="171450" indent="-171450" algn="just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Escala salarial</a:t>
            </a: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Manual Específico de Funciones y Competencias Laborales</a:t>
            </a: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OPEC</a:t>
            </a:r>
          </a:p>
          <a:p>
            <a:pPr marL="171450" indent="-171450"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Relación de órdenes de prestación de servicios de las últimas dos vigencias</a:t>
            </a:r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1817055" y="1434028"/>
            <a:ext cx="3462936" cy="2575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150" dirty="0">
                <a:latin typeface="Verdana"/>
                <a:cs typeface="Verdana"/>
              </a:rPr>
              <a:t>Solicitar a la Función Pública el acompañamiento en el diseño y la conformación de las instancias PDET, al correo </a:t>
            </a:r>
            <a:r>
              <a:rPr lang="es-ES" sz="1200" u="sng" dirty="0">
                <a:solidFill>
                  <a:srgbClr val="0070C0"/>
                </a:solidFill>
                <a:latin typeface="Verdana"/>
                <a:cs typeface="Verdana"/>
              </a:rPr>
              <a:t>instanciaspdet@funcionpublica.gov.co</a:t>
            </a: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200" dirty="0">
                <a:latin typeface="Verdana"/>
                <a:cs typeface="Verdana"/>
              </a:rPr>
              <a:t>Incluir el diseño y la conformación de la instancias PDET en el Plan de Desarrollo Territorial.</a:t>
            </a: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200" dirty="0">
                <a:latin typeface="Verdana"/>
                <a:cs typeface="Verdana"/>
              </a:rPr>
              <a:t>Preparar y remitir a la Función Pública la información requerida para el análisis de capacidad de la entidad territorial:</a:t>
            </a: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293267" y="536532"/>
            <a:ext cx="9469052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ES" sz="3200" b="1" dirty="0">
                <a:solidFill>
                  <a:srgbClr val="0070C0"/>
                </a:solidFill>
                <a:cs typeface="Verdana"/>
              </a:rPr>
              <a:t>Pasos: diseño y conformación de las instancias PDET</a:t>
            </a:r>
            <a:endParaRPr sz="3200" b="1" dirty="0">
              <a:solidFill>
                <a:srgbClr val="0070C0"/>
              </a:solidFill>
              <a:cs typeface="Verdana"/>
            </a:endParaRPr>
          </a:p>
        </p:txBody>
      </p:sp>
      <p:sp>
        <p:nvSpPr>
          <p:cNvPr id="8" name="Google Shape;157;p24">
            <a:extLst>
              <a:ext uri="{FF2B5EF4-FFF2-40B4-BE49-F238E27FC236}">
                <a16:creationId xmlns:a16="http://schemas.microsoft.com/office/drawing/2014/main" id="{849533B8-EADF-4630-89C7-F91D4DE45AC4}"/>
              </a:ext>
            </a:extLst>
          </p:cNvPr>
          <p:cNvSpPr txBox="1">
            <a:spLocks/>
          </p:cNvSpPr>
          <p:nvPr/>
        </p:nvSpPr>
        <p:spPr>
          <a:xfrm>
            <a:off x="657263" y="1377591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4C637F6-FCE7-4B89-8200-3FD55F049D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40" t="2962" r="16400" b="2960"/>
          <a:stretch/>
        </p:blipFill>
        <p:spPr>
          <a:xfrm>
            <a:off x="1245451" y="1438808"/>
            <a:ext cx="392691" cy="52358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889EB63-8A97-4FC3-8AF1-4559CEA237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002" t="3772" r="6661" b="22737"/>
          <a:stretch/>
        </p:blipFill>
        <p:spPr>
          <a:xfrm>
            <a:off x="1193544" y="2608504"/>
            <a:ext cx="392691" cy="553337"/>
          </a:xfrm>
          <a:prstGeom prst="rect">
            <a:avLst/>
          </a:prstGeom>
        </p:spPr>
      </p:pic>
      <p:sp>
        <p:nvSpPr>
          <p:cNvPr id="13" name="object 4">
            <a:extLst>
              <a:ext uri="{FF2B5EF4-FFF2-40B4-BE49-F238E27FC236}">
                <a16:creationId xmlns:a16="http://schemas.microsoft.com/office/drawing/2014/main" id="{0CBAF50B-712D-4276-9501-BCEFC9D11F92}"/>
              </a:ext>
            </a:extLst>
          </p:cNvPr>
          <p:cNvSpPr txBox="1"/>
          <p:nvPr/>
        </p:nvSpPr>
        <p:spPr>
          <a:xfrm>
            <a:off x="7416105" y="1209404"/>
            <a:ext cx="3024336" cy="2798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3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200" dirty="0">
                <a:latin typeface="Verdana"/>
                <a:cs typeface="Verdana"/>
              </a:rPr>
              <a:t>Análisis de capacidad financiera e institucional de la entidad para la conformación y operación de la instancia PDET.</a:t>
            </a: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200" dirty="0">
                <a:latin typeface="Verdana"/>
                <a:cs typeface="Verdana"/>
              </a:rPr>
              <a:t>Diseño de la instancia PDET ajustada a la capacidad institucional de la entidad territorial.</a:t>
            </a: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lang="es-ES"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s-ES" sz="1200" dirty="0">
                <a:latin typeface="Verdana"/>
                <a:cs typeface="Verdana"/>
              </a:rPr>
              <a:t>Elaboración del estudio técnico o la justificación y los actos administrativos correspondientes.</a:t>
            </a:r>
            <a:endParaRPr lang="es-ES" sz="1200" i="1" dirty="0">
              <a:latin typeface="Verdana"/>
              <a:cs typeface="Verdana"/>
            </a:endParaRPr>
          </a:p>
        </p:txBody>
      </p:sp>
      <p:sp>
        <p:nvSpPr>
          <p:cNvPr id="14" name="Google Shape;157;p24">
            <a:extLst>
              <a:ext uri="{FF2B5EF4-FFF2-40B4-BE49-F238E27FC236}">
                <a16:creationId xmlns:a16="http://schemas.microsoft.com/office/drawing/2014/main" id="{BCE4036B-7352-4EA9-A7B3-8077F72E0E6B}"/>
              </a:ext>
            </a:extLst>
          </p:cNvPr>
          <p:cNvSpPr txBox="1">
            <a:spLocks/>
          </p:cNvSpPr>
          <p:nvPr/>
        </p:nvSpPr>
        <p:spPr>
          <a:xfrm>
            <a:off x="672166" y="2477645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</a:t>
            </a:r>
          </a:p>
        </p:txBody>
      </p:sp>
      <p:sp>
        <p:nvSpPr>
          <p:cNvPr id="15" name="Google Shape;157;p24">
            <a:extLst>
              <a:ext uri="{FF2B5EF4-FFF2-40B4-BE49-F238E27FC236}">
                <a16:creationId xmlns:a16="http://schemas.microsoft.com/office/drawing/2014/main" id="{A715EF48-9B1A-4984-A214-F963A0F88F69}"/>
              </a:ext>
            </a:extLst>
          </p:cNvPr>
          <p:cNvSpPr txBox="1">
            <a:spLocks/>
          </p:cNvSpPr>
          <p:nvPr/>
        </p:nvSpPr>
        <p:spPr>
          <a:xfrm>
            <a:off x="664502" y="3336953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3F2FB31-AD06-4F0E-9A62-7C201D5802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50" t="10254" r="12972" b="11429"/>
          <a:stretch/>
        </p:blipFill>
        <p:spPr>
          <a:xfrm>
            <a:off x="1181419" y="3455002"/>
            <a:ext cx="482021" cy="503485"/>
          </a:xfrm>
          <a:prstGeom prst="rect">
            <a:avLst/>
          </a:prstGeom>
        </p:spPr>
      </p:pic>
      <p:sp>
        <p:nvSpPr>
          <p:cNvPr id="17" name="Google Shape;157;p24">
            <a:extLst>
              <a:ext uri="{FF2B5EF4-FFF2-40B4-BE49-F238E27FC236}">
                <a16:creationId xmlns:a16="http://schemas.microsoft.com/office/drawing/2014/main" id="{AF90C837-75F3-4B27-85C7-E00D4279EBB2}"/>
              </a:ext>
            </a:extLst>
          </p:cNvPr>
          <p:cNvSpPr txBox="1">
            <a:spLocks/>
          </p:cNvSpPr>
          <p:nvPr/>
        </p:nvSpPr>
        <p:spPr>
          <a:xfrm>
            <a:off x="6030529" y="1304098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</a:t>
            </a:r>
          </a:p>
        </p:txBody>
      </p:sp>
      <p:sp>
        <p:nvSpPr>
          <p:cNvPr id="18" name="Google Shape;157;p24">
            <a:extLst>
              <a:ext uri="{FF2B5EF4-FFF2-40B4-BE49-F238E27FC236}">
                <a16:creationId xmlns:a16="http://schemas.microsoft.com/office/drawing/2014/main" id="{583EB6FE-BC62-4A59-9D3F-BA5B407A2D5F}"/>
              </a:ext>
            </a:extLst>
          </p:cNvPr>
          <p:cNvSpPr txBox="1">
            <a:spLocks/>
          </p:cNvSpPr>
          <p:nvPr/>
        </p:nvSpPr>
        <p:spPr>
          <a:xfrm>
            <a:off x="6047953" y="2331837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</a:p>
        </p:txBody>
      </p:sp>
      <p:sp>
        <p:nvSpPr>
          <p:cNvPr id="19" name="Google Shape;157;p24">
            <a:extLst>
              <a:ext uri="{FF2B5EF4-FFF2-40B4-BE49-F238E27FC236}">
                <a16:creationId xmlns:a16="http://schemas.microsoft.com/office/drawing/2014/main" id="{BD35BBF8-F39E-4AF7-9514-2165D0D5324A}"/>
              </a:ext>
            </a:extLst>
          </p:cNvPr>
          <p:cNvSpPr txBox="1">
            <a:spLocks/>
          </p:cNvSpPr>
          <p:nvPr/>
        </p:nvSpPr>
        <p:spPr>
          <a:xfrm>
            <a:off x="6072079" y="3383969"/>
            <a:ext cx="576064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>
            <a:lvl1pPr algn="ctr" defTabSz="662796" rtl="0" eaLnBrk="1" latinLnBrk="0" hangingPunct="1">
              <a:spcBef>
                <a:spcPct val="0"/>
              </a:spcBef>
              <a:buNone/>
              <a:defRPr sz="318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796193" y="4176191"/>
            <a:ext cx="2214674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es-ES" sz="900" b="1" dirty="0">
              <a:latin typeface="Verdana"/>
              <a:cs typeface="Verdana"/>
            </a:endParaRPr>
          </a:p>
          <a:p>
            <a:pPr marL="228600" indent="-228600" algn="just">
              <a:lnSpc>
                <a:spcPct val="100000"/>
              </a:lnSpc>
              <a:spcBef>
                <a:spcPts val="35"/>
              </a:spcBef>
              <a:buAutoNum type="arabicParenR"/>
            </a:pPr>
            <a:r>
              <a:rPr lang="es-ES" sz="900" b="1" dirty="0">
                <a:latin typeface="Verdana"/>
                <a:cs typeface="Verdana"/>
              </a:rPr>
              <a:t>Información Financiera</a:t>
            </a:r>
            <a:r>
              <a:rPr lang="es-ES" sz="900" dirty="0">
                <a:latin typeface="Verdana"/>
                <a:cs typeface="Verdana"/>
              </a:rPr>
              <a:t>: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es-ES" sz="900" dirty="0">
              <a:latin typeface="Verdana"/>
              <a:cs typeface="Verdana"/>
            </a:endParaRP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Ejecución presupuestal (vigencia total 2019 y lo corrido de 2020).</a:t>
            </a: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Marco Fiscal de Mediano Plazo</a:t>
            </a: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r>
              <a:rPr lang="es-ES" sz="900" dirty="0">
                <a:latin typeface="Verdana"/>
                <a:cs typeface="Verdana"/>
              </a:rPr>
              <a:t>Formato suministrado por la Función Pública, diligenciado.</a:t>
            </a:r>
          </a:p>
          <a:p>
            <a:pPr marL="171450" indent="-171450">
              <a:lnSpc>
                <a:spcPct val="100000"/>
              </a:lnSpc>
              <a:spcBef>
                <a:spcPts val="35"/>
              </a:spcBef>
              <a:buFontTx/>
              <a:buChar char="-"/>
            </a:pPr>
            <a:endParaRPr lang="es-CO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7" t="4469" r="7605" b="6321"/>
          <a:stretch/>
        </p:blipFill>
        <p:spPr bwMode="auto">
          <a:xfrm>
            <a:off x="6678325" y="1445121"/>
            <a:ext cx="507236" cy="5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t="23077" r="24988" b="23408"/>
          <a:stretch/>
        </p:blipFill>
        <p:spPr bwMode="auto">
          <a:xfrm>
            <a:off x="6760338" y="3491408"/>
            <a:ext cx="492265" cy="51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7" t="23889" r="15966" b="30626"/>
          <a:stretch/>
        </p:blipFill>
        <p:spPr bwMode="auto">
          <a:xfrm>
            <a:off x="6648143" y="2453946"/>
            <a:ext cx="605280" cy="444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37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2879601" y="4536231"/>
            <a:ext cx="7090440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Antecedentes</a:t>
            </a:r>
            <a:endParaRPr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5187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>
            <a:spLocks noGrp="1"/>
          </p:cNvSpPr>
          <p:nvPr>
            <p:ph type="title"/>
          </p:nvPr>
        </p:nvSpPr>
        <p:spPr>
          <a:xfrm>
            <a:off x="2879601" y="4032175"/>
            <a:ext cx="7090440" cy="55333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59270" tIns="29624" rIns="59270" bIns="29624" rtlCol="0" anchor="ctr" anchorCtr="0">
            <a:noAutofit/>
          </a:bodyPr>
          <a:lstStyle/>
          <a:p>
            <a:pPr>
              <a:buClr>
                <a:srgbClr val="FFFFFF"/>
              </a:buClr>
            </a:pPr>
            <a:r>
              <a:rPr lang="es-CO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Anexos: </a:t>
            </a:r>
            <a:br>
              <a:rPr lang="es-CO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CO" sz="3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Modelos de Actos Administrativos</a:t>
            </a:r>
            <a:endParaRPr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3041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CuadroTexto"/>
          <p:cNvSpPr txBox="1"/>
          <p:nvPr/>
        </p:nvSpPr>
        <p:spPr>
          <a:xfrm>
            <a:off x="935385" y="503783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01. Acuerdo/Decreto de modificación de estructura municipal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C8510C6-5E93-4D8C-801B-8757C83C8A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" t="620" r="337" b="1489"/>
          <a:stretch/>
        </p:blipFill>
        <p:spPr>
          <a:xfrm>
            <a:off x="71289" y="1045323"/>
            <a:ext cx="10585176" cy="507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610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CuadroTexto"/>
          <p:cNvSpPr txBox="1"/>
          <p:nvPr/>
        </p:nvSpPr>
        <p:spPr>
          <a:xfrm>
            <a:off x="1007752" y="503783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02. Decreto de modificación de planta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28B1230-46B5-47F1-9F77-6EB82EFB2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8616"/>
            <a:ext cx="10584457" cy="512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61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CuadroTexto"/>
          <p:cNvSpPr txBox="1"/>
          <p:nvPr/>
        </p:nvSpPr>
        <p:spPr>
          <a:xfrm>
            <a:off x="1007393" y="621343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03. Resolución de modificación del Manual de funciones</a:t>
            </a:r>
          </a:p>
          <a:p>
            <a:pPr algn="ctr"/>
            <a:r>
              <a:rPr lang="es-CO" sz="2400" b="1" dirty="0">
                <a:solidFill>
                  <a:srgbClr val="0070C0"/>
                </a:solidFill>
              </a:rPr>
              <a:t> (Creación de un empleo)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B306844-4E8D-483A-84F5-CD5026787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0" y="1540364"/>
            <a:ext cx="10728473" cy="407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535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CuadroTexto"/>
          <p:cNvSpPr txBox="1"/>
          <p:nvPr/>
        </p:nvSpPr>
        <p:spPr>
          <a:xfrm>
            <a:off x="1007393" y="283072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04. Resolución de modificación del Manual de funciones</a:t>
            </a:r>
          </a:p>
          <a:p>
            <a:pPr algn="ctr"/>
            <a:r>
              <a:rPr lang="es-CO" sz="2400" b="1" dirty="0">
                <a:solidFill>
                  <a:srgbClr val="0070C0"/>
                </a:solidFill>
              </a:rPr>
              <a:t> (Ajuste o adición de funciones a un empleo)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FA4C25B-11F8-41AB-8AF9-2BE7CDA0F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64" y="1223863"/>
            <a:ext cx="10368433" cy="519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661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CuadroTexto"/>
          <p:cNvSpPr txBox="1"/>
          <p:nvPr/>
        </p:nvSpPr>
        <p:spPr>
          <a:xfrm>
            <a:off x="1367433" y="287759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05. Resolución de creación o modificación de Grupos Internos de Trabajo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D14D246-0DA2-4B5B-998A-84BC466A7A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466" y="1118756"/>
            <a:ext cx="6920881" cy="526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3464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577" y="1295871"/>
            <a:ext cx="7128792" cy="282892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409" y="3024063"/>
            <a:ext cx="5353025" cy="27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6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441" y="2444397"/>
            <a:ext cx="2190044" cy="217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4319761" y="2569481"/>
            <a:ext cx="4968552" cy="18935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spc="-5" dirty="0">
                <a:latin typeface="Verdana"/>
                <a:cs typeface="Verdana"/>
              </a:rPr>
              <a:t>Son p</a:t>
            </a:r>
            <a:r>
              <a:rPr sz="1400" spc="-5" dirty="0" err="1">
                <a:latin typeface="Verdana"/>
                <a:cs typeface="Verdana"/>
              </a:rPr>
              <a:t>rograma</a:t>
            </a:r>
            <a:r>
              <a:rPr lang="es-ES" sz="1400" spc="-5" dirty="0">
                <a:latin typeface="Verdana"/>
                <a:cs typeface="Verdana"/>
              </a:rPr>
              <a:t>s</a:t>
            </a:r>
            <a:r>
              <a:rPr sz="1400" spc="-5" dirty="0">
                <a:latin typeface="Verdana"/>
                <a:cs typeface="Verdana"/>
              </a:rPr>
              <a:t> </a:t>
            </a:r>
            <a:r>
              <a:rPr sz="1400" spc="-5" dirty="0" err="1">
                <a:latin typeface="Verdana"/>
                <a:cs typeface="Verdana"/>
              </a:rPr>
              <a:t>subregional</a:t>
            </a:r>
            <a:r>
              <a:rPr lang="es-ES" sz="1400" spc="-5" dirty="0">
                <a:latin typeface="Verdana"/>
                <a:cs typeface="Verdana"/>
              </a:rPr>
              <a:t>es</a:t>
            </a:r>
            <a:r>
              <a:rPr sz="1400" spc="-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de </a:t>
            </a:r>
            <a:r>
              <a:rPr sz="1400" b="1" spc="-5" dirty="0">
                <a:latin typeface="Verdana"/>
                <a:cs typeface="Verdana"/>
              </a:rPr>
              <a:t>transformación  integral </a:t>
            </a:r>
            <a:r>
              <a:rPr sz="1400" spc="-5" dirty="0">
                <a:latin typeface="Verdana"/>
                <a:cs typeface="Verdana"/>
              </a:rPr>
              <a:t>del </a:t>
            </a:r>
            <a:r>
              <a:rPr sz="1400" b="1" spc="-5" dirty="0">
                <a:latin typeface="Verdana"/>
                <a:cs typeface="Verdana"/>
              </a:rPr>
              <a:t>ámbito rural </a:t>
            </a:r>
            <a:r>
              <a:rPr sz="1400" dirty="0">
                <a:latin typeface="Verdana"/>
                <a:cs typeface="Verdana"/>
              </a:rPr>
              <a:t>a </a:t>
            </a:r>
            <a:r>
              <a:rPr sz="1400" b="1" dirty="0">
                <a:latin typeface="Verdana"/>
                <a:cs typeface="Verdana"/>
              </a:rPr>
              <a:t>10 </a:t>
            </a:r>
            <a:r>
              <a:rPr sz="1400" b="1" spc="-5" dirty="0" err="1">
                <a:latin typeface="Verdana"/>
                <a:cs typeface="Verdana"/>
              </a:rPr>
              <a:t>años</a:t>
            </a:r>
            <a:r>
              <a:rPr lang="es-ES" sz="1400" spc="-5" dirty="0">
                <a:latin typeface="Verdana"/>
                <a:cs typeface="Verdana"/>
              </a:rPr>
              <a:t>,</a:t>
            </a:r>
            <a:r>
              <a:rPr sz="1400" b="1" spc="-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a </a:t>
            </a:r>
            <a:r>
              <a:rPr sz="1400" spc="-10" dirty="0" err="1">
                <a:latin typeface="Verdana"/>
                <a:cs typeface="Verdana"/>
              </a:rPr>
              <a:t>través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de</a:t>
            </a:r>
            <a:r>
              <a:rPr lang="es-ES" sz="1400" spc="-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l</a:t>
            </a:r>
            <a:r>
              <a:rPr lang="es-ES" sz="1400" spc="-5" dirty="0">
                <a:latin typeface="Verdana"/>
                <a:cs typeface="Verdana"/>
              </a:rPr>
              <a:t>os cuales </a:t>
            </a:r>
            <a:r>
              <a:rPr sz="1400" dirty="0">
                <a:latin typeface="Verdana"/>
                <a:cs typeface="Verdana"/>
              </a:rPr>
              <a:t>se </a:t>
            </a:r>
            <a:r>
              <a:rPr sz="1400" spc="-5" dirty="0">
                <a:latin typeface="Verdana"/>
                <a:cs typeface="Verdana"/>
              </a:rPr>
              <a:t>ponen </a:t>
            </a:r>
            <a:r>
              <a:rPr sz="1400" dirty="0">
                <a:latin typeface="Verdana"/>
                <a:cs typeface="Verdana"/>
              </a:rPr>
              <a:t>en </a:t>
            </a:r>
            <a:r>
              <a:rPr sz="1400" dirty="0" err="1">
                <a:latin typeface="Verdana"/>
                <a:cs typeface="Verdana"/>
              </a:rPr>
              <a:t>marcha</a:t>
            </a:r>
            <a:r>
              <a:rPr sz="1400" dirty="0">
                <a:latin typeface="Verdana"/>
                <a:cs typeface="Verdana"/>
              </a:rPr>
              <a:t> los instrumentos de </a:t>
            </a:r>
            <a:r>
              <a:rPr sz="1400" spc="5" dirty="0">
                <a:latin typeface="Verdana"/>
                <a:cs typeface="Verdana"/>
              </a:rPr>
              <a:t>la </a:t>
            </a:r>
            <a:r>
              <a:rPr sz="1400" b="1" spc="-5" dirty="0">
                <a:latin typeface="Verdana"/>
                <a:cs typeface="Verdana"/>
              </a:rPr>
              <a:t>R</a:t>
            </a:r>
            <a:r>
              <a:rPr lang="es-ES" sz="1400" b="1" spc="-5" dirty="0" err="1">
                <a:latin typeface="Verdana"/>
                <a:cs typeface="Verdana"/>
              </a:rPr>
              <a:t>eforma</a:t>
            </a:r>
            <a:r>
              <a:rPr lang="es-ES" sz="1400" b="1" spc="-5" dirty="0">
                <a:latin typeface="Verdana"/>
                <a:cs typeface="Verdana"/>
              </a:rPr>
              <a:t> </a:t>
            </a:r>
            <a:r>
              <a:rPr sz="1400" b="1" spc="-5" dirty="0">
                <a:latin typeface="Verdana"/>
                <a:cs typeface="Verdana"/>
              </a:rPr>
              <a:t>R</a:t>
            </a:r>
            <a:r>
              <a:rPr lang="es-ES" sz="1400" b="1" spc="-5" dirty="0" err="1">
                <a:latin typeface="Verdana"/>
                <a:cs typeface="Verdana"/>
              </a:rPr>
              <a:t>ural</a:t>
            </a:r>
            <a:r>
              <a:rPr lang="es-ES" sz="1400" b="1" spc="-5" dirty="0">
                <a:latin typeface="Verdana"/>
                <a:cs typeface="Verdana"/>
              </a:rPr>
              <a:t> </a:t>
            </a:r>
            <a:r>
              <a:rPr sz="1400" b="1" spc="-5" dirty="0">
                <a:latin typeface="Verdana"/>
                <a:cs typeface="Verdana"/>
              </a:rPr>
              <a:t>I</a:t>
            </a:r>
            <a:r>
              <a:rPr lang="es-ES" sz="1400" b="1" spc="-5" dirty="0" err="1">
                <a:latin typeface="Verdana"/>
                <a:cs typeface="Verdana"/>
              </a:rPr>
              <a:t>ntegral</a:t>
            </a:r>
            <a:r>
              <a:rPr sz="1400" b="1" spc="-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en </a:t>
            </a:r>
            <a:r>
              <a:rPr sz="1400" spc="-5" dirty="0">
                <a:latin typeface="Verdana"/>
                <a:cs typeface="Verdana"/>
              </a:rPr>
              <a:t>los </a:t>
            </a:r>
            <a:r>
              <a:rPr lang="es-ES" sz="1400" spc="-5" dirty="0">
                <a:latin typeface="Verdana"/>
                <a:cs typeface="Verdana"/>
              </a:rPr>
              <a:t>municipios priorizados, en articulación con los planes territoriales.</a:t>
            </a: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endParaRPr lang="es-ES" sz="1400" spc="-5" dirty="0">
              <a:latin typeface="Verdana"/>
              <a:cs typeface="Verdana"/>
            </a:endParaRPr>
          </a:p>
          <a:p>
            <a:pPr marL="12700" marR="5715" algn="just">
              <a:lnSpc>
                <a:spcPct val="125000"/>
              </a:lnSpc>
              <a:spcBef>
                <a:spcPts val="100"/>
              </a:spcBef>
            </a:pPr>
            <a:r>
              <a:rPr lang="es-ES" sz="1400" dirty="0">
                <a:latin typeface="Verdana"/>
                <a:cs typeface="Verdana"/>
              </a:rPr>
              <a:t>Creados </a:t>
            </a:r>
            <a:r>
              <a:rPr lang="es-ES" sz="1400" spc="-5" dirty="0">
                <a:latin typeface="Verdana"/>
                <a:cs typeface="Verdana"/>
              </a:rPr>
              <a:t>por </a:t>
            </a:r>
            <a:r>
              <a:rPr lang="es-ES" sz="1400" dirty="0">
                <a:latin typeface="Verdana"/>
                <a:cs typeface="Verdana"/>
              </a:rPr>
              <a:t>el </a:t>
            </a:r>
            <a:r>
              <a:rPr lang="es-ES" sz="1400" spc="-5" dirty="0">
                <a:latin typeface="Verdana"/>
                <a:cs typeface="Verdana"/>
              </a:rPr>
              <a:t>Decreto 893 </a:t>
            </a:r>
            <a:r>
              <a:rPr lang="es-ES" sz="1400" dirty="0">
                <a:latin typeface="Verdana"/>
                <a:cs typeface="Verdana"/>
              </a:rPr>
              <a:t>de </a:t>
            </a:r>
            <a:r>
              <a:rPr lang="es-ES" sz="1400" spc="-10" dirty="0">
                <a:latin typeface="Verdana"/>
                <a:cs typeface="Verdana"/>
              </a:rPr>
              <a:t>2017.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439441" y="1250346"/>
            <a:ext cx="7920881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0070C0"/>
                </a:solidFill>
                <a:latin typeface="Verdana"/>
                <a:cs typeface="Verdana"/>
              </a:rPr>
              <a:t>¿</a:t>
            </a:r>
            <a:r>
              <a:rPr sz="2800" b="1" spc="-5" dirty="0" err="1">
                <a:solidFill>
                  <a:srgbClr val="0070C0"/>
                </a:solidFill>
                <a:latin typeface="Verdana"/>
                <a:cs typeface="Verdana"/>
              </a:rPr>
              <a:t>Qué</a:t>
            </a:r>
            <a:r>
              <a:rPr sz="2800" b="1" spc="-5" dirty="0">
                <a:solidFill>
                  <a:srgbClr val="0070C0"/>
                </a:solidFill>
                <a:latin typeface="Verdana"/>
                <a:cs typeface="Verdana"/>
              </a:rPr>
              <a:t> </a:t>
            </a: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son los</a:t>
            </a:r>
            <a:r>
              <a:rPr sz="2800" b="1" spc="-20" dirty="0">
                <a:solidFill>
                  <a:srgbClr val="0070C0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0070C0"/>
                </a:solidFill>
                <a:latin typeface="Verdana"/>
                <a:cs typeface="Verdana"/>
              </a:rPr>
              <a:t>P</a:t>
            </a:r>
            <a:r>
              <a:rPr lang="es-ES" sz="2800" b="1" spc="-5" dirty="0" err="1">
                <a:solidFill>
                  <a:srgbClr val="0070C0"/>
                </a:solidFill>
                <a:latin typeface="Verdana"/>
                <a:cs typeface="Verdana"/>
              </a:rPr>
              <a:t>rogramas</a:t>
            </a: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 de Desarrollo con Enfoque Territorial –P</a:t>
            </a:r>
            <a:r>
              <a:rPr sz="2800" b="1" spc="-5" dirty="0">
                <a:solidFill>
                  <a:srgbClr val="0070C0"/>
                </a:solidFill>
                <a:latin typeface="Verdana"/>
                <a:cs typeface="Verdana"/>
              </a:rPr>
              <a:t>DET</a:t>
            </a: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-</a:t>
            </a:r>
            <a:r>
              <a:rPr sz="2800" b="1" spc="-5" dirty="0">
                <a:solidFill>
                  <a:srgbClr val="0070C0"/>
                </a:solidFill>
                <a:latin typeface="Verdana"/>
                <a:cs typeface="Verdana"/>
              </a:rPr>
              <a:t>?</a:t>
            </a:r>
            <a:endParaRPr sz="2800" dirty="0">
              <a:solidFill>
                <a:srgbClr val="0070C0"/>
              </a:solidFill>
              <a:latin typeface="Verdana"/>
              <a:cs typeface="Verdan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064" y="2951720"/>
            <a:ext cx="1628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113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1A54821-AF61-4D1B-B63A-877F9C8D2D06}"/>
              </a:ext>
            </a:extLst>
          </p:cNvPr>
          <p:cNvSpPr/>
          <p:nvPr/>
        </p:nvSpPr>
        <p:spPr>
          <a:xfrm>
            <a:off x="1439443" y="1339649"/>
            <a:ext cx="3747900" cy="4780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84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4CF5F9E-D0FF-47D6-B59C-CD6306CD9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985" y="2592015"/>
            <a:ext cx="3181747" cy="341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D5206F4-F265-4C01-9810-2F9C2A3EC65B}"/>
              </a:ext>
            </a:extLst>
          </p:cNvPr>
          <p:cNvSpPr txBox="1"/>
          <p:nvPr/>
        </p:nvSpPr>
        <p:spPr>
          <a:xfrm>
            <a:off x="6335985" y="1339649"/>
            <a:ext cx="37479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1007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Los PDET se construyeron agrupando en </a:t>
            </a:r>
            <a:r>
              <a:rPr lang="es-ES" sz="1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</a:t>
            </a:r>
            <a:r>
              <a:rPr lang="es-ES" sz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subregiones a</a:t>
            </a: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170</a:t>
            </a: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municipios que fueron priorizados, por ser los territorios más afectados por el conflicto armado, con mayores índices de pobreza, presencia de economías ilícitas y debilidad institucional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90C3F4C-8228-4F0B-8763-66BAE0F9A6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8" t="14095" r="27959" b="74404"/>
          <a:stretch/>
        </p:blipFill>
        <p:spPr bwMode="auto">
          <a:xfrm>
            <a:off x="3929568" y="1803648"/>
            <a:ext cx="319722" cy="35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73E4390-A0CC-4044-9DC2-B8DD793187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1" t="14043" r="15808" b="74404"/>
          <a:stretch/>
        </p:blipFill>
        <p:spPr bwMode="auto">
          <a:xfrm>
            <a:off x="4249290" y="1809077"/>
            <a:ext cx="362799" cy="36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4103A5D-4B2C-4D8D-A97C-E2A9478FB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7" t="26964" r="15377" b="62013"/>
          <a:stretch/>
        </p:blipFill>
        <p:spPr bwMode="auto">
          <a:xfrm>
            <a:off x="3887715" y="2156930"/>
            <a:ext cx="136815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ject 5">
            <a:extLst>
              <a:ext uri="{FF2B5EF4-FFF2-40B4-BE49-F238E27FC236}">
                <a16:creationId xmlns:a16="http://schemas.microsoft.com/office/drawing/2014/main" id="{266267CD-147F-422E-8287-60C3C90635E0}"/>
              </a:ext>
            </a:extLst>
          </p:cNvPr>
          <p:cNvSpPr txBox="1"/>
          <p:nvPr/>
        </p:nvSpPr>
        <p:spPr>
          <a:xfrm>
            <a:off x="1331431" y="635186"/>
            <a:ext cx="802888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1007813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-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Cobertura geográfica de los 16 PDET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01871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C6190BE-9172-4A18-8704-5AF1819B8F55}"/>
              </a:ext>
            </a:extLst>
          </p:cNvPr>
          <p:cNvSpPr txBox="1"/>
          <p:nvPr/>
        </p:nvSpPr>
        <p:spPr>
          <a:xfrm>
            <a:off x="3317355" y="2170010"/>
            <a:ext cx="5328592" cy="348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El 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instrumento </a:t>
            </a:r>
            <a:r>
              <a:rPr kumimoji="0" sz="1400" b="0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de 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Planeación del PDET </a:t>
            </a:r>
            <a:r>
              <a:rPr kumimoji="0" lang="es-ES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es e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l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Plan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de </a:t>
            </a:r>
            <a:r>
              <a:rPr kumimoji="0" sz="1400" b="1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Acción </a:t>
            </a:r>
            <a:r>
              <a:rPr kumimoji="0" sz="14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para </a:t>
            </a:r>
            <a:r>
              <a:rPr kumimoji="0" sz="1400" b="1" i="1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la </a:t>
            </a:r>
            <a:r>
              <a:rPr kumimoji="0" sz="1400" b="1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Transformación </a:t>
            </a:r>
            <a:r>
              <a:rPr kumimoji="0" sz="1400" b="1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Regional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–  </a:t>
            </a:r>
            <a:r>
              <a:rPr kumimoji="0" sz="1400" b="1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PATR</a:t>
            </a:r>
            <a:r>
              <a:rPr kumimoji="0" sz="1400" b="0" i="1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, 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que </a:t>
            </a: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se </a:t>
            </a:r>
            <a:r>
              <a:rPr kumimoji="0" lang="es-E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construyó </a:t>
            </a:r>
            <a:r>
              <a:rPr kumimoji="0" sz="1400" b="0" i="1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participativamente</a:t>
            </a:r>
            <a:r>
              <a:rPr kumimoji="0" sz="1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por </a:t>
            </a:r>
            <a:r>
              <a:rPr kumimoji="0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los actores del</a:t>
            </a:r>
            <a:r>
              <a:rPr kumimoji="0" sz="1400" b="0" i="1" u="none" strike="noStrike" kern="1200" cap="none" spc="-11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1400" b="0" i="1" u="none" strike="noStrike" kern="1200" cap="none" spc="-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Territorio</a:t>
            </a:r>
            <a:r>
              <a:rPr lang="es-ES" sz="1400" i="1" spc="-15" dirty="0">
                <a:solidFill>
                  <a:prstClr val="black"/>
                </a:solidFill>
                <a:latin typeface="Verdana"/>
                <a:cs typeface="Verdana"/>
              </a:rPr>
              <a:t>: </a:t>
            </a:r>
            <a:r>
              <a:rPr lang="es-ES" sz="1400" i="1" u="sng" spc="-15" dirty="0">
                <a:solidFill>
                  <a:prstClr val="black"/>
                </a:solidFill>
                <a:latin typeface="Verdana"/>
                <a:cs typeface="Verdana"/>
              </a:rPr>
              <a:t>16 PATR por cada subregión PDET</a:t>
            </a:r>
            <a:r>
              <a:rPr lang="es-ES" sz="1400" i="1" spc="-15" dirty="0">
                <a:solidFill>
                  <a:prstClr val="black"/>
                </a:solidFill>
                <a:latin typeface="Verdana"/>
                <a:cs typeface="Verdana"/>
              </a:rPr>
              <a:t>.</a:t>
            </a:r>
            <a:endParaRPr kumimoji="0" lang="es-ES" sz="1400" b="0" i="1" u="none" strike="noStrike" kern="1200" cap="none" spc="-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400" i="1" spc="-15" dirty="0">
              <a:solidFill>
                <a:prstClr val="black"/>
              </a:solidFill>
              <a:latin typeface="Verdana"/>
              <a:cs typeface="Verdana"/>
            </a:endParaRPr>
          </a:p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400" b="0" i="0" u="none" strike="noStrike" kern="1200" cap="none" spc="-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400" b="0" i="0" u="none" strike="noStrike" kern="1200" cap="none" spc="-1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 cada </a:t>
            </a:r>
            <a:r>
              <a:rPr kumimoji="0" lang="es-CO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sub-región</a:t>
            </a: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PDET se formuló un Plan de Acción para la Transformación Regional (PATR), a partir de los </a:t>
            </a:r>
            <a:r>
              <a:rPr kumimoji="0" lang="es-CO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Pactos elaborados en los niveles veredal y municipal </a:t>
            </a: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 de la información y aportes brindados por el gobierno territorial y el sector privado. </a:t>
            </a:r>
          </a:p>
          <a:p>
            <a:pPr marL="12700" marR="5080" lvl="0" indent="0" algn="just" defTabSz="1007813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EC83062-42E2-42B6-BFDC-8569E8FCC69E}"/>
              </a:ext>
            </a:extLst>
          </p:cNvPr>
          <p:cNvSpPr txBox="1"/>
          <p:nvPr/>
        </p:nvSpPr>
        <p:spPr>
          <a:xfrm>
            <a:off x="1079401" y="1025726"/>
            <a:ext cx="8640960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1007813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¿</a:t>
            </a:r>
            <a:r>
              <a:rPr kumimoji="0" lang="es-ES" sz="2400" b="1" i="0" u="none" strike="noStrike" kern="1200" cap="none" spc="-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Cuáles son los instrumentos de los </a:t>
            </a: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PDET?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ea typeface="+mn-ea"/>
              <a:cs typeface="Verdana"/>
            </a:endParaRPr>
          </a:p>
        </p:txBody>
      </p:sp>
      <p:sp>
        <p:nvSpPr>
          <p:cNvPr id="9" name="Google Shape;142;p22">
            <a:extLst>
              <a:ext uri="{FF2B5EF4-FFF2-40B4-BE49-F238E27FC236}">
                <a16:creationId xmlns:a16="http://schemas.microsoft.com/office/drawing/2014/main" id="{88DE1DD4-188E-455B-B2F8-2733F999E8FE}"/>
              </a:ext>
            </a:extLst>
          </p:cNvPr>
          <p:cNvSpPr txBox="1">
            <a:spLocks/>
          </p:cNvSpPr>
          <p:nvPr/>
        </p:nvSpPr>
        <p:spPr>
          <a:xfrm>
            <a:off x="2447553" y="2303983"/>
            <a:ext cx="666519" cy="433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6211" tIns="23097" rIns="46211" bIns="23097" anchor="ctr" anchorCtr="0">
            <a:noAutofit/>
          </a:bodyPr>
          <a:lstStyle>
            <a:lvl1pPr algn="ctr" defTabSz="914409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sz="3460" b="1" dirty="0">
                <a:solidFill>
                  <a:srgbClr val="0070C0"/>
                </a:solidFill>
                <a:latin typeface="Work Sans"/>
                <a:ea typeface="Work Sans"/>
                <a:cs typeface="Work Sans"/>
                <a:sym typeface="Work Sans"/>
              </a:rPr>
              <a:t>1.</a:t>
            </a:r>
          </a:p>
        </p:txBody>
      </p:sp>
      <p:sp>
        <p:nvSpPr>
          <p:cNvPr id="10" name="Google Shape;142;p22">
            <a:extLst>
              <a:ext uri="{FF2B5EF4-FFF2-40B4-BE49-F238E27FC236}">
                <a16:creationId xmlns:a16="http://schemas.microsoft.com/office/drawing/2014/main" id="{F48882A7-6F22-4D60-A2D9-7D66FDCA087C}"/>
              </a:ext>
            </a:extLst>
          </p:cNvPr>
          <p:cNvSpPr txBox="1">
            <a:spLocks/>
          </p:cNvSpPr>
          <p:nvPr/>
        </p:nvSpPr>
        <p:spPr>
          <a:xfrm>
            <a:off x="2470905" y="4104423"/>
            <a:ext cx="666519" cy="433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6211" tIns="23097" rIns="46211" bIns="23097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Work Sans SemiBold"/>
              <a:buNone/>
              <a:defRPr sz="3000" b="0" i="0" u="none" strike="noStrike" cap="none">
                <a:solidFill>
                  <a:srgbClr val="0066CD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s-CO" sz="3460" b="1" dirty="0">
                <a:latin typeface="Work Sans"/>
                <a:ea typeface="Work Sans"/>
                <a:cs typeface="Work Sans"/>
                <a:sym typeface="Work Sans"/>
              </a:rPr>
              <a:t>2.</a:t>
            </a:r>
            <a:endParaRPr lang="es-CO" sz="3460" b="1" dirty="0">
              <a:solidFill>
                <a:srgbClr val="FFFFFF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6" name="5 Botón de acción: Documento">
            <a:hlinkClick r:id="" action="ppaction://noaction" highlightClick="1"/>
          </p:cNvPr>
          <p:cNvSpPr/>
          <p:nvPr/>
        </p:nvSpPr>
        <p:spPr>
          <a:xfrm>
            <a:off x="1056071" y="2150556"/>
            <a:ext cx="1454210" cy="1440160"/>
          </a:xfrm>
          <a:prstGeom prst="actionButtonDocument">
            <a:avLst/>
          </a:prstGeom>
          <a:solidFill>
            <a:schemeClr val="bg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395" kern="0" dirty="0">
              <a:solidFill>
                <a:srgbClr val="FFFFFF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416111" y="2665122"/>
            <a:ext cx="792088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err="1">
                <a:solidFill>
                  <a:schemeClr val="bg2">
                    <a:lumMod val="10000"/>
                  </a:schemeClr>
                </a:solidFill>
              </a:rPr>
              <a:t>PATR</a:t>
            </a:r>
            <a:endParaRPr lang="es-CO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10 Botón de acción: Documento">
            <a:hlinkClick r:id="" action="ppaction://noaction" highlightClick="1"/>
          </p:cNvPr>
          <p:cNvSpPr/>
          <p:nvPr/>
        </p:nvSpPr>
        <p:spPr>
          <a:xfrm>
            <a:off x="1056071" y="4032175"/>
            <a:ext cx="1454210" cy="1440160"/>
          </a:xfrm>
          <a:prstGeom prst="actionButtonDocument">
            <a:avLst/>
          </a:prstGeom>
          <a:solidFill>
            <a:schemeClr val="accent5">
              <a:lumMod val="20000"/>
              <a:lumOff val="8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395" kern="0" dirty="0">
              <a:solidFill>
                <a:srgbClr val="FFFFFF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416111" y="4546741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bg2">
                    <a:lumMod val="10000"/>
                  </a:schemeClr>
                </a:solidFill>
              </a:rPr>
              <a:t>Pacto</a:t>
            </a:r>
          </a:p>
        </p:txBody>
      </p:sp>
    </p:spTree>
    <p:extLst>
      <p:ext uri="{BB962C8B-B14F-4D97-AF65-F5344CB8AC3E}">
        <p14:creationId xmlns:p14="http://schemas.microsoft.com/office/powerpoint/2010/main" val="337633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45" y="1258714"/>
            <a:ext cx="4395911" cy="450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913" y="1199958"/>
            <a:ext cx="4815210" cy="499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466DA91A-51D0-4755-A372-D4A48400F3FD}"/>
              </a:ext>
            </a:extLst>
          </p:cNvPr>
          <p:cNvSpPr txBox="1"/>
          <p:nvPr/>
        </p:nvSpPr>
        <p:spPr>
          <a:xfrm>
            <a:off x="1331431" y="635186"/>
            <a:ext cx="86049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1007813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spc="-5" dirty="0">
                <a:solidFill>
                  <a:srgbClr val="0070C0"/>
                </a:solidFill>
                <a:latin typeface="Verdana"/>
                <a:cs typeface="Verdana"/>
              </a:rPr>
              <a:t>Plan de Acción Territorial –PATR- </a:t>
            </a:r>
            <a:r>
              <a:rPr lang="es-ES" sz="1800" b="1" spc="-5" dirty="0">
                <a:solidFill>
                  <a:srgbClr val="0070C0"/>
                </a:solidFill>
                <a:latin typeface="Verdana"/>
                <a:cs typeface="Verdana"/>
              </a:rPr>
              <a:t>(Ejemplo)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36954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 Botón de acción: Documento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7EFA4CE-DAA3-421F-B753-6B60B3523C65}"/>
              </a:ext>
            </a:extLst>
          </p:cNvPr>
          <p:cNvSpPr/>
          <p:nvPr/>
        </p:nvSpPr>
        <p:spPr>
          <a:xfrm>
            <a:off x="956891" y="1079847"/>
            <a:ext cx="1454210" cy="1440160"/>
          </a:xfrm>
          <a:prstGeom prst="actionButtonDocument">
            <a:avLst/>
          </a:prstGeom>
          <a:solidFill>
            <a:schemeClr val="bg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s-CO" sz="1395" kern="0" dirty="0">
              <a:solidFill>
                <a:srgbClr val="FFFFFF"/>
              </a:solidFill>
              <a:latin typeface="Arial"/>
              <a:cs typeface="Arial"/>
              <a:sym typeface="Calibri"/>
            </a:endParaRPr>
          </a:p>
        </p:txBody>
      </p:sp>
      <p:sp>
        <p:nvSpPr>
          <p:cNvPr id="4" name="6 CuadroTexto">
            <a:extLst>
              <a:ext uri="{FF2B5EF4-FFF2-40B4-BE49-F238E27FC236}">
                <a16:creationId xmlns:a16="http://schemas.microsoft.com/office/drawing/2014/main" id="{B780AA7A-D17B-477B-8498-7929014801FA}"/>
              </a:ext>
            </a:extLst>
          </p:cNvPr>
          <p:cNvSpPr txBox="1"/>
          <p:nvPr/>
        </p:nvSpPr>
        <p:spPr>
          <a:xfrm>
            <a:off x="1316931" y="1594413"/>
            <a:ext cx="792088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err="1">
                <a:solidFill>
                  <a:schemeClr val="bg2">
                    <a:lumMod val="10000"/>
                  </a:schemeClr>
                </a:solidFill>
              </a:rPr>
              <a:t>PATR</a:t>
            </a:r>
            <a:endParaRPr lang="es-CO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" t="7863"/>
          <a:stretch/>
        </p:blipFill>
        <p:spPr bwMode="auto">
          <a:xfrm>
            <a:off x="2231529" y="2303983"/>
            <a:ext cx="7611343" cy="267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9805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F4B71"/>
        </a:solidFill>
        <a:ln w="6350" cap="flat" cmpd="sng" algn="ctr">
          <a:noFill/>
          <a:prstDash val="solid"/>
          <a:miter lim="800000"/>
        </a:ln>
        <a:effectLst/>
      </a:spPr>
      <a:bodyPr rtlCol="0" anchor="ctr"/>
      <a:lstStyle>
        <a:defPPr algn="ctr" defTabSz="914400">
          <a:buClr>
            <a:srgbClr val="000000"/>
          </a:buClr>
          <a:buFont typeface="Arial"/>
          <a:buNone/>
          <a:defRPr sz="1395" kern="0" dirty="0" smtClean="0">
            <a:solidFill>
              <a:srgbClr val="FFFFFF"/>
            </a:solidFill>
            <a:latin typeface="Arial"/>
            <a:cs typeface="Arial"/>
            <a:sym typeface="Calibri"/>
          </a:defRPr>
        </a:defPPr>
      </a:lstStyle>
    </a:spDef>
    <a:lnDef>
      <a:spPr>
        <a:ln w="12700"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residencia">
    <a:dk1>
      <a:srgbClr val="073763"/>
    </a:dk1>
    <a:lt1>
      <a:srgbClr val="FFFFFF"/>
    </a:lt1>
    <a:dk2>
      <a:srgbClr val="3C78D8"/>
    </a:dk2>
    <a:lt2>
      <a:srgbClr val="A4C2F4"/>
    </a:lt2>
    <a:accent1>
      <a:srgbClr val="E4EDFE"/>
    </a:accent1>
    <a:accent2>
      <a:srgbClr val="B7CFFF"/>
    </a:accent2>
    <a:accent3>
      <a:srgbClr val="88ACF8"/>
    </a:accent3>
    <a:accent4>
      <a:srgbClr val="5B8BFF"/>
    </a:accent4>
    <a:accent5>
      <a:srgbClr val="6D98FF"/>
    </a:accent5>
    <a:accent6>
      <a:srgbClr val="2A54A7"/>
    </a:accent6>
    <a:hlink>
      <a:srgbClr val="F45721"/>
    </a:hlink>
    <a:folHlink>
      <a:srgbClr val="FFA064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residencia">
    <a:dk1>
      <a:srgbClr val="073763"/>
    </a:dk1>
    <a:lt1>
      <a:srgbClr val="FFFFFF"/>
    </a:lt1>
    <a:dk2>
      <a:srgbClr val="3C78D8"/>
    </a:dk2>
    <a:lt2>
      <a:srgbClr val="A4C2F4"/>
    </a:lt2>
    <a:accent1>
      <a:srgbClr val="E4EDFE"/>
    </a:accent1>
    <a:accent2>
      <a:srgbClr val="B7CFFF"/>
    </a:accent2>
    <a:accent3>
      <a:srgbClr val="88ACF8"/>
    </a:accent3>
    <a:accent4>
      <a:srgbClr val="5B8BFF"/>
    </a:accent4>
    <a:accent5>
      <a:srgbClr val="6D98FF"/>
    </a:accent5>
    <a:accent6>
      <a:srgbClr val="2A54A7"/>
    </a:accent6>
    <a:hlink>
      <a:srgbClr val="F45721"/>
    </a:hlink>
    <a:folHlink>
      <a:srgbClr val="FFA064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7089</TotalTime>
  <Words>3441</Words>
  <Application>Microsoft Office PowerPoint</Application>
  <PresentationFormat>Personalizado</PresentationFormat>
  <Paragraphs>455</Paragraphs>
  <Slides>46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54" baseType="lpstr">
      <vt:lpstr>Arial</vt:lpstr>
      <vt:lpstr>Arial Narrow</vt:lpstr>
      <vt:lpstr>Calibri</vt:lpstr>
      <vt:lpstr>Verdana</vt:lpstr>
      <vt:lpstr>Work Sans</vt:lpstr>
      <vt:lpstr>Work Sans Light</vt:lpstr>
      <vt:lpstr>Work Sans SemiBold</vt:lpstr>
      <vt:lpstr>Tema de Office</vt:lpstr>
      <vt:lpstr>Presentación de PowerPoint</vt:lpstr>
      <vt:lpstr>Presentación de PowerPoint</vt:lpstr>
      <vt:lpstr>Contenido</vt:lpstr>
      <vt:lpstr>1. Antecedentes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2. Cadena de Valor y procesos  para facilitar la implementación de la inversión PDET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3. Escenarios de instancias organizacionales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4. Pasos para el diseño y conformación de las instancias PDET</vt:lpstr>
      <vt:lpstr>Presentación de PowerPoint</vt:lpstr>
      <vt:lpstr>5. Anexos:  Modelos de Actos Administrativos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AB</dc:creator>
  <cp:lastModifiedBy>Claudia Gisela Jimenez Penagos</cp:lastModifiedBy>
  <cp:revision>313</cp:revision>
  <cp:lastPrinted>2020-02-10T14:57:08Z</cp:lastPrinted>
  <dcterms:created xsi:type="dcterms:W3CDTF">2019-04-06T17:24:12Z</dcterms:created>
  <dcterms:modified xsi:type="dcterms:W3CDTF">2020-02-21T15:17:57Z</dcterms:modified>
</cp:coreProperties>
</file>